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7" r:id="rId3"/>
    <p:sldId id="264" r:id="rId4"/>
    <p:sldId id="265" r:id="rId5"/>
    <p:sldId id="256" r:id="rId6"/>
    <p:sldId id="266" r:id="rId7"/>
    <p:sldId id="261" r:id="rId8"/>
    <p:sldId id="262" r:id="rId9"/>
    <p:sldId id="263" r:id="rId10"/>
    <p:sldId id="260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D883-770F-438A-8D54-4E66E4BCC484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B691A-DE06-4ADB-A1DF-30B9DDCA9A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535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3761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7765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0892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666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0689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6389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9485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816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1161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88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9596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BC00-2A6E-4770-8712-32CBA0D91546}" type="datetimeFigureOut">
              <a:rPr lang="pt-BR" smtClean="0"/>
              <a:pPr/>
              <a:t>06/11/2017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D7FDB-C099-4379-BFCD-030224D44CB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2850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1592965" y="2343955"/>
            <a:ext cx="9852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SEJAM BEM-VINDOS!</a:t>
            </a:r>
            <a:endParaRPr lang="pt-BR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0505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527" y="0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49251" y="1883380"/>
            <a:ext cx="92341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1- POR QUE AINDA EXISTEM ERROS QUE SABEMOS QUE 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SÃO </a:t>
            </a:r>
            <a:r>
              <a:rPr lang="pt-BR" sz="4000" u="sng" dirty="0" smtClean="0">
                <a:solidFill>
                  <a:schemeClr val="bg1"/>
                </a:solidFill>
                <a:latin typeface="Impact" panose="020B0806030902050204" pitchFamily="34" charset="0"/>
              </a:rPr>
              <a:t>BÁSICOS</a:t>
            </a:r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 MAS </a:t>
            </a:r>
            <a:r>
              <a:rPr lang="pt-BR" sz="4000" u="sng" dirty="0" smtClean="0">
                <a:solidFill>
                  <a:schemeClr val="bg1"/>
                </a:solidFill>
                <a:latin typeface="Impact" panose="020B0806030902050204" pitchFamily="34" charset="0"/>
              </a:rPr>
              <a:t>AINDA</a:t>
            </a:r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 COMETEMOS? </a:t>
            </a:r>
          </a:p>
          <a:p>
            <a:pPr algn="ctr"/>
            <a:endParaRPr lang="pt-BR" sz="3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2- O QUE PODEMOS FAZER PARA </a:t>
            </a:r>
            <a:r>
              <a:rPr lang="pt-BR" sz="4400" u="sng" dirty="0" smtClean="0">
                <a:solidFill>
                  <a:schemeClr val="bg1"/>
                </a:solidFill>
                <a:latin typeface="Impact" panose="020B0806030902050204" pitchFamily="34" charset="0"/>
              </a:rPr>
              <a:t>MUDAR</a:t>
            </a:r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 O RESULTADO DESSA PESQUISA NOS PRÓXIMOS 5 ANOS?</a:t>
            </a:r>
          </a:p>
          <a:p>
            <a:pPr algn="ctr"/>
            <a:endParaRPr lang="pt-BR" sz="40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6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220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19730" y="170670"/>
            <a:ext cx="512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AGENDA DE HOJE</a:t>
            </a:r>
            <a:endParaRPr lang="pt-BR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3203" y="848252"/>
            <a:ext cx="31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FFC000"/>
                </a:solidFill>
                <a:latin typeface="Impact" panose="020B0806030902050204" pitchFamily="34" charset="0"/>
              </a:rPr>
              <a:t>16:30 – 18:00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789" y="1476714"/>
            <a:ext cx="5684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DISCUSSÃO </a:t>
            </a:r>
          </a:p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“COISAS QUE AS AGÊNCIAS ODEIAM NO BRIEFING DO CLIENTE”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5139" y="830383"/>
            <a:ext cx="31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FFC000"/>
                </a:solidFill>
                <a:latin typeface="Impact" panose="020B0806030902050204" pitchFamily="34" charset="0"/>
              </a:rPr>
              <a:t>18:00 – 20:00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3957" y="1428885"/>
            <a:ext cx="193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HAPPY HOUR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802" y="2865561"/>
            <a:ext cx="4224270" cy="2509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6814" y="2865561"/>
            <a:ext cx="3783584" cy="24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"/>
          <p:cNvSpPr txBox="1"/>
          <p:nvPr/>
        </p:nvSpPr>
        <p:spPr>
          <a:xfrm>
            <a:off x="356595" y="167424"/>
            <a:ext cx="7782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O NOSSO OBJETIVO</a:t>
            </a:r>
            <a:endParaRPr lang="pt-BR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5159" y="1190916"/>
            <a:ext cx="2575775" cy="15969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607" y="1359226"/>
            <a:ext cx="1950878" cy="13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5091797" y="3353806"/>
            <a:ext cx="2575775" cy="1325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5567190" y="3485683"/>
            <a:ext cx="175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latin typeface="Impact" panose="020B0806030902050204" pitchFamily="34" charset="0"/>
              </a:rPr>
              <a:t>COMITÊ</a:t>
            </a:r>
            <a:endParaRPr lang="pt-BR" sz="3600" dirty="0"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0740" y="4072820"/>
            <a:ext cx="257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Impact" panose="020B0806030902050204" pitchFamily="34" charset="0"/>
              </a:rPr>
              <a:t>BRANDING E CONTEÚDO</a:t>
            </a:r>
            <a:endParaRPr lang="pt-BR" dirty="0">
              <a:latin typeface="Impact" panose="020B080603090205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3065" y="4793912"/>
            <a:ext cx="4013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C000"/>
                </a:solidFill>
                <a:latin typeface="+mj-lt"/>
              </a:rPr>
              <a:t>ELEVAR A RÉGUA </a:t>
            </a:r>
            <a:r>
              <a:rPr lang="pt-BR" sz="1600" dirty="0" smtClean="0">
                <a:solidFill>
                  <a:schemeClr val="bg1"/>
                </a:solidFill>
                <a:latin typeface="+mj-lt"/>
              </a:rPr>
              <a:t>DO MERCADO E </a:t>
            </a:r>
            <a:r>
              <a:rPr lang="pt-BR" sz="2000" b="1" dirty="0" smtClean="0">
                <a:solidFill>
                  <a:srgbClr val="FFC000"/>
                </a:solidFill>
                <a:latin typeface="+mj-lt"/>
              </a:rPr>
              <a:t>GARANTIR</a:t>
            </a:r>
            <a:r>
              <a:rPr lang="pt-BR" sz="1600" dirty="0" smtClean="0">
                <a:solidFill>
                  <a:schemeClr val="bg1"/>
                </a:solidFill>
                <a:latin typeface="+mj-lt"/>
              </a:rPr>
              <a:t> QUE TODO O INVESTIMENTO EM COMUNICAÇÃO E MÍDIA SEJA TRADUZIDO EM </a:t>
            </a:r>
            <a:r>
              <a:rPr lang="pt-BR" sz="2000" b="1" dirty="0" smtClean="0">
                <a:solidFill>
                  <a:srgbClr val="FFC000"/>
                </a:solidFill>
                <a:latin typeface="+mj-lt"/>
              </a:rPr>
              <a:t>RELEVÂNCIA PARA O CONSUMIDOR</a:t>
            </a:r>
            <a:endParaRPr lang="pt-BR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594" y="2954366"/>
            <a:ext cx="4171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+mj-lt"/>
              </a:rPr>
              <a:t>SER </a:t>
            </a:r>
            <a:r>
              <a:rPr lang="pt-BR" sz="2000" b="1" dirty="0" smtClean="0">
                <a:solidFill>
                  <a:srgbClr val="FFC000"/>
                </a:solidFill>
                <a:latin typeface="+mj-lt"/>
              </a:rPr>
              <a:t>AGENTE TRANSFORMADOR</a:t>
            </a:r>
            <a:endParaRPr lang="pt-BR" b="1" dirty="0" smtClean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+mj-lt"/>
              </a:rPr>
              <a:t>E DE </a:t>
            </a:r>
            <a:r>
              <a:rPr lang="pt-BR" b="1" dirty="0" smtClean="0">
                <a:solidFill>
                  <a:srgbClr val="FFC000"/>
                </a:solidFill>
                <a:latin typeface="+mj-lt"/>
              </a:rPr>
              <a:t>GERAÇÃO DE VALOR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PARA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+mj-lt"/>
              </a:rPr>
              <a:t>AS EMPRESAS ASSOCIADAS E A SOCIEDADE, PROMOVENDO A </a:t>
            </a:r>
            <a:r>
              <a:rPr lang="pt-BR" sz="2000" b="1" dirty="0" smtClean="0">
                <a:solidFill>
                  <a:srgbClr val="FFC000"/>
                </a:solidFill>
                <a:latin typeface="+mj-lt"/>
              </a:rPr>
              <a:t>EXCELÊNCIA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 E </a:t>
            </a:r>
            <a:r>
              <a:rPr lang="pt-BR" b="1" dirty="0" smtClean="0">
                <a:solidFill>
                  <a:srgbClr val="FFC000"/>
                </a:solidFill>
                <a:latin typeface="+mj-lt"/>
              </a:rPr>
              <a:t>MELHORES PRÁTICAS</a:t>
            </a:r>
            <a:r>
              <a:rPr lang="pt-BR" sz="20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DO MARKETING E DA COMUNICAÇÃO</a:t>
            </a:r>
            <a:endParaRPr lang="pt-BR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0457" y="585513"/>
            <a:ext cx="3907047" cy="280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Bent-Up Arrow 9"/>
          <p:cNvSpPr/>
          <p:nvPr/>
        </p:nvSpPr>
        <p:spPr>
          <a:xfrm flipV="1">
            <a:off x="3461890" y="1866921"/>
            <a:ext cx="3235124" cy="1127377"/>
          </a:xfrm>
          <a:prstGeom prst="bent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ent-Up Arrow 15"/>
          <p:cNvSpPr/>
          <p:nvPr/>
        </p:nvSpPr>
        <p:spPr>
          <a:xfrm>
            <a:off x="7579376" y="3121740"/>
            <a:ext cx="3235124" cy="949267"/>
          </a:xfrm>
          <a:prstGeom prst="bent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567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/>
      <p:bldP spid="13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"/>
          <p:cNvSpPr txBox="1"/>
          <p:nvPr/>
        </p:nvSpPr>
        <p:spPr>
          <a:xfrm>
            <a:off x="356595" y="167424"/>
            <a:ext cx="7782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TIMELINE 2017</a:t>
            </a:r>
            <a:endParaRPr lang="pt-BR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0825" y="1175037"/>
            <a:ext cx="2148821" cy="1325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1647547" y="1329384"/>
            <a:ext cx="119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Impact" panose="020B0806030902050204" pitchFamily="34" charset="0"/>
              </a:rPr>
              <a:t>JOVENS</a:t>
            </a:r>
            <a:endParaRPr lang="pt-BR" sz="2000" dirty="0">
              <a:latin typeface="Impact" panose="020B080603090205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65119" y="1181056"/>
            <a:ext cx="2148821" cy="1325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993905" y="1329816"/>
            <a:ext cx="1891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Impact" panose="020B0806030902050204" pitchFamily="34" charset="0"/>
              </a:rPr>
              <a:t>BRIEFING</a:t>
            </a:r>
            <a:endParaRPr lang="pt-BR" sz="2000" dirty="0">
              <a:latin typeface="Impact" panose="020B080603090205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908667" y="1175037"/>
            <a:ext cx="2148821" cy="13254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9270055" y="1329816"/>
            <a:ext cx="1510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Impact" panose="020B0806030902050204" pitchFamily="34" charset="0"/>
              </a:rPr>
              <a:t>REPERTÓRIO</a:t>
            </a:r>
            <a:endParaRPr lang="pt-BR" sz="2000" dirty="0">
              <a:latin typeface="Impact" panose="020B0806030902050204" pitchFamily="34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26" name="Rounded Rectangle 25"/>
          <p:cNvSpPr/>
          <p:nvPr/>
        </p:nvSpPr>
        <p:spPr>
          <a:xfrm>
            <a:off x="918357" y="4402969"/>
            <a:ext cx="10333819" cy="6387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26"/>
          <p:cNvSpPr txBox="1"/>
          <p:nvPr/>
        </p:nvSpPr>
        <p:spPr>
          <a:xfrm>
            <a:off x="2963489" y="4537656"/>
            <a:ext cx="660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Impact" panose="020B0806030902050204" pitchFamily="34" charset="0"/>
              </a:rPr>
              <a:t>NEWSLETTER – VALE A PENA VER SE NÃO VIU - TOP 6 MATÉRIAS DO MÊS</a:t>
            </a:r>
            <a:endParaRPr lang="pt-BR" dirty="0">
              <a:latin typeface="Impact" panose="020B080603090205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3905" y="2145759"/>
            <a:ext cx="189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Impact" panose="020B0806030902050204" pitchFamily="34" charset="0"/>
              </a:rPr>
              <a:t>HOUSE OF LEARNING</a:t>
            </a:r>
            <a:endParaRPr lang="pt-BR" sz="1400" dirty="0"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08772" y="2192704"/>
            <a:ext cx="189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Impact" panose="020B0806030902050204" pitchFamily="34" charset="0"/>
              </a:rPr>
              <a:t>HEINEKEN BRASIL</a:t>
            </a:r>
            <a:endParaRPr lang="pt-BR" sz="1400" dirty="0">
              <a:latin typeface="Impact" panose="020B080603090205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4983" y="1784050"/>
            <a:ext cx="1891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Impact" panose="020B0806030902050204" pitchFamily="34" charset="0"/>
              </a:rPr>
              <a:t>JULHO</a:t>
            </a:r>
            <a:endParaRPr lang="pt-BR" sz="1600" dirty="0">
              <a:latin typeface="Impact" panose="020B080603090205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90116" y="1764839"/>
            <a:ext cx="1891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Impact" panose="020B0806030902050204" pitchFamily="34" charset="0"/>
              </a:rPr>
              <a:t>OUTUBRO</a:t>
            </a:r>
            <a:endParaRPr lang="pt-BR" sz="1600" dirty="0"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35725" y="2198165"/>
            <a:ext cx="1891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Impact" panose="020B0806030902050204" pitchFamily="34" charset="0"/>
              </a:rPr>
              <a:t>TBD</a:t>
            </a:r>
            <a:endParaRPr lang="pt-BR" sz="1400" dirty="0">
              <a:latin typeface="Impact" panose="020B080603090205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35724" y="1792268"/>
            <a:ext cx="1891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Impact" panose="020B0806030902050204" pitchFamily="34" charset="0"/>
              </a:rPr>
              <a:t>DEZEMBRO</a:t>
            </a:r>
            <a:endParaRPr lang="pt-BR" sz="1600" dirty="0"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0527" y="2656124"/>
            <a:ext cx="25201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sz="2000" b="1" dirty="0"/>
              <a:t>DOCUMENTÁRIO </a:t>
            </a:r>
          </a:p>
          <a:p>
            <a:r>
              <a:rPr lang="pt-BR" sz="2000" b="1" dirty="0"/>
              <a:t>MIND THE GAP </a:t>
            </a:r>
          </a:p>
          <a:p>
            <a:r>
              <a:rPr lang="pt-BR" dirty="0"/>
              <a:t> AGÊNCIA TALENT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75660" y="2655260"/>
            <a:ext cx="25201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sz="1600" b="1" dirty="0"/>
              <a:t>PESQUISA “5 COISAS QUE AS AGÊNCIAS MAIS ODEIAM NO BRIEFING DO CLIENTE”</a:t>
            </a:r>
          </a:p>
          <a:p>
            <a:r>
              <a:rPr lang="pt-BR" sz="1400" dirty="0"/>
              <a:t>WOLF – HOUSE OF LEARNING + J.W THOMPSON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21268" y="2631499"/>
            <a:ext cx="2520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sz="1600" b="1" dirty="0" smtClean="0"/>
              <a:t>A IMPORTÂNCIA DO REPERTÓRIO PARA AVALIAR O CONTEÚDO</a:t>
            </a:r>
            <a:endParaRPr lang="pt-BR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3229646" y="1729494"/>
            <a:ext cx="883785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121239" y="734096"/>
            <a:ext cx="3670479" cy="34772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63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26" grpId="0" animBg="1"/>
      <p:bldP spid="27" grpId="0"/>
      <p:bldP spid="28" grpId="0"/>
      <p:bldP spid="29" grpId="0"/>
      <p:bldP spid="30" grpId="0"/>
      <p:bldP spid="31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103031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515935" y="401443"/>
            <a:ext cx="106242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COISAS </a:t>
            </a:r>
            <a:r>
              <a:rPr lang="pt-BR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QUE AS AGÊNCIAS </a:t>
            </a:r>
            <a:r>
              <a:rPr lang="pt-BR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ODEIAM</a:t>
            </a:r>
            <a:r>
              <a:rPr lang="pt-BR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 NO </a:t>
            </a:r>
            <a:r>
              <a:rPr lang="pt-BR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BRIEFING DO CLIENTE</a:t>
            </a:r>
            <a:endParaRPr lang="pt-BR" sz="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4017" y="311847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3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2903" y="878814"/>
            <a:ext cx="10367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 1º  </a:t>
            </a:r>
            <a:r>
              <a:rPr lang="pt-BR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BRIEFING ABERTO</a:t>
            </a:r>
            <a:endParaRPr lang="pt-BR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281" y="2588631"/>
            <a:ext cx="1124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2º</a:t>
            </a:r>
            <a:r>
              <a:rPr lang="pt-BR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PRAZOS E BUDGET NÃO ADEQUADOS À DEMANDA</a:t>
            </a:r>
            <a:endParaRPr lang="pt-BR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903" y="4300622"/>
            <a:ext cx="10367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3º</a:t>
            </a:r>
            <a:r>
              <a:rPr lang="pt-BR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INCONSISTÊNCIA</a:t>
            </a:r>
            <a:endParaRPr lang="pt-BR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1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473143" y="969207"/>
            <a:ext cx="6304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  </a:t>
            </a:r>
            <a:r>
              <a:rPr lang="pt-BR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BRIEFING ABERTO</a:t>
            </a:r>
            <a:endParaRPr lang="pt-BR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069" y="1738648"/>
            <a:ext cx="5723970" cy="3152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31" y="2386870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OBJETIVOS CLAROS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45" y="3314700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CLAREZA NO PROBLEMA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5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2088969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440258" y="625208"/>
            <a:ext cx="630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PRAZOS E BUDGET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NÃO ADEQUADOS À DEMANDA</a:t>
            </a:r>
            <a:endParaRPr lang="pt-BR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211" y="2604273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CLAREZA DE PROCESSOS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10" y="3506120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EXPECTATIVAS RACIONAIS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3442" t="34639" r="45678" b="53917"/>
          <a:stretch/>
        </p:blipFill>
        <p:spPr>
          <a:xfrm>
            <a:off x="6147515" y="1163817"/>
            <a:ext cx="5318974" cy="837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976" y="2308057"/>
            <a:ext cx="5101171" cy="28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37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1" y="90152"/>
            <a:ext cx="11964473" cy="6658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0398" y="5794995"/>
            <a:ext cx="943446" cy="64855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7167" y="1316936"/>
            <a:ext cx="6304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INCONSISTÊNCIA</a:t>
            </a:r>
            <a:endParaRPr lang="pt-BR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3341" y="2734599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VISÃO A LONGO PRAZO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0455" y="3662429"/>
            <a:ext cx="521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FALTA DE CLAREZA NO FEEDBACK</a:t>
            </a:r>
            <a:endParaRPr lang="pt-BR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3711" y="650038"/>
            <a:ext cx="3657427" cy="2062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7572" y="3031211"/>
            <a:ext cx="3543566" cy="24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4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242</Words>
  <Application>Microsoft Office PowerPoint</Application>
  <PresentationFormat>Personalizar</PresentationFormat>
  <Paragraphs>49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Heineken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Isabela Cristina Martins Nascimento</dc:creator>
  <cp:lastModifiedBy>comites</cp:lastModifiedBy>
  <cp:revision>87</cp:revision>
  <dcterms:created xsi:type="dcterms:W3CDTF">2017-07-05T18:01:38Z</dcterms:created>
  <dcterms:modified xsi:type="dcterms:W3CDTF">2017-11-06T13:35:10Z</dcterms:modified>
</cp:coreProperties>
</file>