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p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3.jpg" ContentType="image/jpeg"/>
  <Override PartName="/ppt/media/image4.jpg" ContentType="image/jpeg"/>
  <Override PartName="/ppt/media/image6.jpg" ContentType="image/jpeg"/>
  <Override PartName="/ppt/media/image7.jpg" ContentType="image/jpeg"/>
  <Override PartName="/ppt/media/image9.jpg" ContentType="image/jpeg"/>
  <Override PartName="/ppt/notesSlides/notesSlide1.xml" ContentType="application/vnd.openxmlformats-officedocument.presentationml.notesSlide+xml"/>
  <Override PartName="/ppt/media/image10.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2.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4.jpg" ContentType="image/jpeg"/>
  <Override PartName="/ppt/notesSlides/notesSlide6.xml" ContentType="application/vnd.openxmlformats-officedocument.presentationml.notesSlide+xml"/>
  <Override PartName="/ppt/media/image15.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4.jpg" ContentType="image/jpeg"/>
  <Override PartName="/ppt/comments/comment1.xml" ContentType="application/vnd.openxmlformats-officedocument.presentationml.comments+xml"/>
  <Override PartName="/ppt/notesSlides/notesSlide9.xml" ContentType="application/vnd.openxmlformats-officedocument.presentationml.notesSlide+xml"/>
  <Override PartName="/ppt/media/image25.jpg" ContentType="image/jpeg"/>
  <Override PartName="/ppt/comments/comment2.xml" ContentType="application/vnd.openxmlformats-officedocument.presentationml.comments+xml"/>
  <Override PartName="/ppt/notesSlides/notesSlide10.xml" ContentType="application/vnd.openxmlformats-officedocument.presentationml.notesSlide+xml"/>
  <Override PartName="/ppt/media/image26.jpg" ContentType="image/jpeg"/>
  <Override PartName="/ppt/comments/comment3.xml" ContentType="application/vnd.openxmlformats-officedocument.presentationml.comments+xml"/>
  <Override PartName="/ppt/notesSlides/notesSlide11.xml" ContentType="application/vnd.openxmlformats-officedocument.presentationml.notesSlide+xml"/>
  <Override PartName="/ppt/media/image29.jpg" ContentType="image/jpeg"/>
  <Override PartName="/ppt/notesSlides/notesSlide12.xml" ContentType="application/vnd.openxmlformats-officedocument.presentationml.notesSlide+xml"/>
  <Override PartName="/ppt/media/image30.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2.jpg" ContentType="image/jpeg"/>
  <Override PartName="/ppt/notesSlides/notesSlide15.xml" ContentType="application/vnd.openxmlformats-officedocument.presentationml.notesSlide+xml"/>
  <Override PartName="/ppt/media/image33.jpg" ContentType="image/jpeg"/>
  <Override PartName="/ppt/notesSlides/notesSlide16.xml" ContentType="application/vnd.openxmlformats-officedocument.presentationml.notesSlide+xml"/>
  <Override PartName="/ppt/media/image34.jpg" ContentType="image/jpeg"/>
  <Override PartName="/ppt/notesSlides/notesSlide17.xml" ContentType="application/vnd.openxmlformats-officedocument.presentationml.notesSlide+xml"/>
  <Override PartName="/ppt/media/image35.jpg" ContentType="image/jpeg"/>
  <Override PartName="/ppt/notesSlides/notesSlide18.xml" ContentType="application/vnd.openxmlformats-officedocument.presentationml.notesSlide+xml"/>
  <Override PartName="/ppt/media/image36.jpg" ContentType="image/jpeg"/>
  <Override PartName="/ppt/media/image37.jpg" ContentType="image/jpeg"/>
  <Override PartName="/ppt/notesSlides/notesSlide19.xml" ContentType="application/vnd.openxmlformats-officedocument.presentationml.notesSlide+xml"/>
  <Override PartName="/ppt/media/image38.jpg" ContentType="image/jpeg"/>
  <Override PartName="/ppt/notesSlides/notesSlide20.xml" ContentType="application/vnd.openxmlformats-officedocument.presentationml.notesSlide+xml"/>
  <Override PartName="/ppt/media/image39.jpg" ContentType="image/jpeg"/>
  <Override PartName="/ppt/notesSlides/notesSlide21.xml" ContentType="application/vnd.openxmlformats-officedocument.presentationml.notesSlide+xml"/>
  <Override PartName="/ppt/media/image40.jpg" ContentType="image/jpeg"/>
  <Override PartName="/ppt/notesSlides/notesSlide22.xml" ContentType="application/vnd.openxmlformats-officedocument.presentationml.notesSlide+xml"/>
  <Override PartName="/ppt/media/image41.jpg" ContentType="image/jpeg"/>
  <Override PartName="/ppt/media/image42.jpg" ContentType="image/jpeg"/>
  <Override PartName="/ppt/notesSlides/notesSlide23.xml" ContentType="application/vnd.openxmlformats-officedocument.presentationml.notesSlide+xml"/>
  <Override PartName="/ppt/media/image43.jpg" ContentType="image/jpeg"/>
  <Override PartName="/ppt/media/image44.jpg" ContentType="image/jpeg"/>
  <Override PartName="/ppt/notesSlides/notesSlide24.xml" ContentType="application/vnd.openxmlformats-officedocument.presentationml.notesSlide+xml"/>
  <Override PartName="/ppt/media/image45.jpg" ContentType="image/jpeg"/>
  <Override PartName="/ppt/media/image46.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5" r:id="rId1"/>
  </p:sldMasterIdLst>
  <p:notesMasterIdLst>
    <p:notesMasterId r:id="rId57"/>
  </p:notesMasterIdLst>
  <p:sldIdLst>
    <p:sldId id="532" r:id="rId2"/>
    <p:sldId id="579" r:id="rId3"/>
    <p:sldId id="550" r:id="rId4"/>
    <p:sldId id="551" r:id="rId5"/>
    <p:sldId id="552" r:id="rId6"/>
    <p:sldId id="553" r:id="rId7"/>
    <p:sldId id="588" r:id="rId8"/>
    <p:sldId id="589" r:id="rId9"/>
    <p:sldId id="591" r:id="rId10"/>
    <p:sldId id="555" r:id="rId11"/>
    <p:sldId id="556" r:id="rId12"/>
    <p:sldId id="557" r:id="rId13"/>
    <p:sldId id="558" r:id="rId14"/>
    <p:sldId id="454" r:id="rId15"/>
    <p:sldId id="503" r:id="rId16"/>
    <p:sldId id="420" r:id="rId17"/>
    <p:sldId id="421" r:id="rId18"/>
    <p:sldId id="529" r:id="rId19"/>
    <p:sldId id="422" r:id="rId20"/>
    <p:sldId id="561" r:id="rId21"/>
    <p:sldId id="563" r:id="rId22"/>
    <p:sldId id="564" r:id="rId23"/>
    <p:sldId id="565" r:id="rId24"/>
    <p:sldId id="566" r:id="rId25"/>
    <p:sldId id="567" r:id="rId26"/>
    <p:sldId id="570" r:id="rId27"/>
    <p:sldId id="571" r:id="rId28"/>
    <p:sldId id="577" r:id="rId29"/>
    <p:sldId id="481" r:id="rId30"/>
    <p:sldId id="506" r:id="rId31"/>
    <p:sldId id="507" r:id="rId32"/>
    <p:sldId id="508" r:id="rId33"/>
    <p:sldId id="509" r:id="rId34"/>
    <p:sldId id="510" r:id="rId35"/>
    <p:sldId id="511" r:id="rId36"/>
    <p:sldId id="512" r:id="rId37"/>
    <p:sldId id="593" r:id="rId38"/>
    <p:sldId id="594" r:id="rId39"/>
    <p:sldId id="596" r:id="rId40"/>
    <p:sldId id="597" r:id="rId41"/>
    <p:sldId id="598" r:id="rId42"/>
    <p:sldId id="599" r:id="rId43"/>
    <p:sldId id="600" r:id="rId44"/>
    <p:sldId id="602" r:id="rId45"/>
    <p:sldId id="604" r:id="rId46"/>
    <p:sldId id="605" r:id="rId47"/>
    <p:sldId id="607" r:id="rId48"/>
    <p:sldId id="403" r:id="rId49"/>
    <p:sldId id="404" r:id="rId50"/>
    <p:sldId id="405" r:id="rId51"/>
    <p:sldId id="383" r:id="rId52"/>
    <p:sldId id="394" r:id="rId53"/>
    <p:sldId id="412" r:id="rId54"/>
    <p:sldId id="435" r:id="rId55"/>
    <p:sldId id="592" r:id="rId56"/>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olas Oliva Velez" initials="" lastIdx="11" clrIdx="0"/>
  <p:cmAuthor id="1" name="Luis Caretta" initials="" lastIdx="33" clrIdx="1"/>
  <p:cmAuthor id="2" name="Ignacio Quintana" initials="" lastIdx="5" clrIdx="2"/>
  <p:cmAuthor id="3" name="Juan Carlos Göldy" initials="" lastIdx="4" clrIdx="3"/>
  <p:cmAuthor id="4" name="Julieta Malant" initials="" lastIdx="4"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2B6A"/>
    <a:srgbClr val="1D355D"/>
    <a:srgbClr val="F5BC36"/>
    <a:srgbClr val="CE36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9853" autoAdjust="0"/>
    <p:restoredTop sz="90709"/>
  </p:normalViewPr>
  <p:slideViewPr>
    <p:cSldViewPr snapToGrid="0" snapToObjects="1">
      <p:cViewPr>
        <p:scale>
          <a:sx n="90" d="100"/>
          <a:sy n="90" d="100"/>
        </p:scale>
        <p:origin x="-1050"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idx="31">
    <p:pos x="6000" y="0"/>
    <p:text>brasil:
2014: 33.1%
2020. 72.2%</p:text>
  </p:cm>
</p:cmLst>
</file>

<file path=ppt/comments/comment2.xml><?xml version="1.0" encoding="utf-8"?>
<p:cmLst xmlns:a="http://schemas.openxmlformats.org/drawingml/2006/main" xmlns:r="http://schemas.openxmlformats.org/officeDocument/2006/relationships" xmlns:p="http://schemas.openxmlformats.org/presentationml/2006/main">
  <p:cm authorId="1" idx="32">
    <p:pos x="6000" y="200"/>
    <p:text>TV 113
Smartphone 149
Tablet 66
Laptop 146</p:text>
  </p:cm>
  <p:cm authorId="4" idx="3">
    <p:pos x="6000" y="100"/>
    <p:text>Faltan los numeros para Brasil !</p:text>
  </p:cm>
  <p:cm authorId="4" idx="4">
    <p:pos x="6000" y="0"/>
    <p:text>+lcaretta@loganmedia.mobi 
+plima@loganmedia.mobi</p:text>
  </p:cm>
</p:cmLst>
</file>

<file path=ppt/comments/comment3.xml><?xml version="1.0" encoding="utf-8"?>
<p:cmLst xmlns:a="http://schemas.openxmlformats.org/drawingml/2006/main" xmlns:r="http://schemas.openxmlformats.org/officeDocument/2006/relationships" xmlns:p="http://schemas.openxmlformats.org/presentationml/2006/main">
  <p:cm authorId="1" idx="33">
    <p:pos x="6000" y="0"/>
    <p:text>NUMEROS BR
52 min TV+mobile
113 min TV
36% contenido relacionado
64% contenido no relacionado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180428938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QUISE CHEQUEAR ESTOS DATOS E HICE ESTUDIO DE MERCADO MI EMPRESA CON 10 PERSONAS …….</a:t>
            </a:r>
          </a:p>
          <a:p>
            <a:pPr marL="0" marR="0" lvl="0" indent="0" algn="l" rtl="0">
              <a:spcBef>
                <a:spcPts val="0"/>
              </a:spcBef>
              <a:buClr>
                <a:schemeClr val="dk1"/>
              </a:buClr>
              <a:buSzPct val="25000"/>
              <a:buFont typeface="Arial"/>
              <a:buNone/>
            </a:pPr>
            <a:endParaRP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0" i="0" u="none" strike="noStrike" cap="none">
                <a:solidFill>
                  <a:schemeClr val="dk1"/>
                </a:solidFill>
                <a:latin typeface="Arial"/>
                <a:ea typeface="Arial"/>
                <a:cs typeface="Arial"/>
                <a:sym typeface="Arial"/>
              </a:rPr>
              <a:t>150 interaçõ</a:t>
            </a:r>
            <a:r>
              <a:rPr lang="es-AR"/>
              <a:t>es diarias </a:t>
            </a:r>
          </a:p>
          <a:p>
            <a:pPr marL="0" marR="0" lvl="0" indent="0" algn="l" rtl="0">
              <a:spcBef>
                <a:spcPts val="0"/>
              </a:spcBef>
              <a:buClr>
                <a:schemeClr val="dk1"/>
              </a:buClr>
              <a:buSzPct val="25000"/>
              <a:buFont typeface="Arial"/>
              <a:buNone/>
            </a:pPr>
            <a:endParaRPr/>
          </a:p>
          <a:p>
            <a:pPr marL="0" marR="0" lvl="0" indent="0" algn="l" rtl="0">
              <a:spcBef>
                <a:spcPts val="0"/>
              </a:spcBef>
              <a:buClr>
                <a:schemeClr val="dk1"/>
              </a:buClr>
              <a:buSzPct val="25000"/>
              <a:buFont typeface="Arial"/>
              <a:buNone/>
            </a:pPr>
            <a:r>
              <a:rPr lang="es-AR">
                <a:solidFill>
                  <a:srgbClr val="000000"/>
                </a:solidFill>
              </a:rPr>
              <a:t>DIÁRIAS</a:t>
            </a:r>
          </a:p>
        </p:txBody>
      </p:sp>
      <p:sp>
        <p:nvSpPr>
          <p:cNvPr id="76" name="Shape 76"/>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10</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0953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DE LOS 104 MINUTOS DIARIOS QUE PASA MIRANDO TV, CASI LA MITAD LO HACE CON SU SMARTPHONE EN LA MANO. Y EL 67% DE ESE TIEMPO COSUME CONTENIDO NO RELACIONADO CON LO QUE ESTÁ VIENDO EN TV.</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s-AR" sz="1200" b="1" i="0" u="none" strike="noStrike" cap="none">
                <a:solidFill>
                  <a:schemeClr val="dk1"/>
                </a:solidFill>
                <a:latin typeface="Arial"/>
                <a:ea typeface="Arial"/>
                <a:cs typeface="Arial"/>
                <a:sym typeface="Arial"/>
              </a:rPr>
              <a:t>ESTOS DATOS SE ACENTUA MAS EN LAS NUEVAS GENERACIONES</a:t>
            </a:r>
          </a:p>
          <a:p>
            <a:pPr marL="0" marR="0" lvl="0" indent="0" algn="l" rtl="0">
              <a:spcBef>
                <a:spcPts val="0"/>
              </a:spcBef>
              <a:buClr>
                <a:schemeClr val="dk1"/>
              </a:buClr>
              <a:buSzPct val="25000"/>
              <a:buFont typeface="Arial"/>
              <a:buNone/>
            </a:pPr>
            <a:endParaRPr/>
          </a:p>
          <a:p>
            <a:pPr marL="0" marR="0" lvl="0" indent="0" algn="l" rtl="0">
              <a:spcBef>
                <a:spcPts val="0"/>
              </a:spcBef>
              <a:buClr>
                <a:schemeClr val="dk1"/>
              </a:buClr>
              <a:buSzPct val="25000"/>
              <a:buFont typeface="Arial"/>
              <a:buNone/>
            </a:pPr>
            <a:r>
              <a:rPr lang="es-AR"/>
              <a:t>37% consome conteúdo relacionado</a:t>
            </a:r>
          </a:p>
          <a:p>
            <a:pPr marL="0" marR="0" lvl="0" indent="0" algn="l" rtl="0">
              <a:spcBef>
                <a:spcPts val="0"/>
              </a:spcBef>
              <a:buClr>
                <a:schemeClr val="dk1"/>
              </a:buClr>
              <a:buSzPct val="25000"/>
              <a:buFont typeface="Arial"/>
              <a:buNone/>
            </a:pPr>
            <a:r>
              <a:rPr lang="es-AR"/>
              <a:t>63% consome conteúdo não relacionado</a:t>
            </a:r>
          </a:p>
        </p:txBody>
      </p:sp>
      <p:sp>
        <p:nvSpPr>
          <p:cNvPr id="134" name="Shape 134"/>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22</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4953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CONSUMO DE MEDIOS DURANTE EL DIA</a:t>
            </a:r>
          </a:p>
          <a:p>
            <a:pPr marL="0" marR="0" lvl="0" indent="0" algn="l" rtl="0">
              <a:spcBef>
                <a:spcPts val="0"/>
              </a:spcBef>
              <a:buClr>
                <a:schemeClr val="dk1"/>
              </a:buClr>
              <a:buSzPct val="25000"/>
              <a:buFont typeface="Arial"/>
              <a:buNone/>
            </a:pPr>
            <a:endParaRPr>
              <a:solidFill>
                <a:srgbClr val="FF0000"/>
              </a:solidFill>
            </a:endParaRPr>
          </a:p>
          <a:p>
            <a:pPr marL="0" marR="0" lvl="0" indent="0" algn="l" rtl="0">
              <a:spcBef>
                <a:spcPts val="0"/>
              </a:spcBef>
              <a:buClr>
                <a:schemeClr val="dk1"/>
              </a:buClr>
              <a:buSzPct val="25000"/>
              <a:buFont typeface="Arial"/>
              <a:buNone/>
            </a:pPr>
            <a:endParaRP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23</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580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solidFill>
                  <a:srgbClr val="FF0000"/>
                </a:solidFill>
              </a:rPr>
              <a:t>Nasceu</a:t>
            </a:r>
            <a:r>
              <a:rPr lang="es-AR"/>
              <a:t> um novo consumidor</a:t>
            </a:r>
          </a:p>
        </p:txBody>
      </p:sp>
    </p:spTree>
    <p:extLst>
      <p:ext uri="{BB962C8B-B14F-4D97-AF65-F5344CB8AC3E}">
        <p14:creationId xmlns:p14="http://schemas.microsoft.com/office/powerpoint/2010/main" val="1853768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MOBILE SHOPPER</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Busca, descubre, investiga, compara, comparte o compra productos o servicios. Facilitado en su totalidad o gran parte por un dispositivo móvil.</a:t>
            </a:r>
          </a:p>
        </p:txBody>
      </p:sp>
    </p:spTree>
    <p:extLst>
      <p:ext uri="{BB962C8B-B14F-4D97-AF65-F5344CB8AC3E}">
        <p14:creationId xmlns:p14="http://schemas.microsoft.com/office/powerpoint/2010/main" val="247997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rgbClr val="000000"/>
              </a:buClr>
              <a:buSzPct val="25000"/>
              <a:buFont typeface="Arial"/>
              <a:buNone/>
            </a:pPr>
            <a:r>
              <a:rPr lang="es-AR" sz="1200" b="0" i="0" u="none" strike="noStrike" cap="none">
                <a:solidFill>
                  <a:schemeClr val="dk1"/>
                </a:solidFill>
                <a:latin typeface="Arial"/>
                <a:ea typeface="Arial"/>
                <a:cs typeface="Arial"/>
                <a:sym typeface="Arial"/>
              </a:rPr>
              <a:t>MOBILE SE CONVIRTIÓ EN UNA PARTE ESCENCIAL DENTRO DE LA EXPERIENCIA DE COMPRA EN EL RETAIL.</a:t>
            </a:r>
          </a:p>
          <a:p>
            <a:pPr marL="0" marR="0" lvl="0" indent="0" algn="l" rtl="0">
              <a:spcBef>
                <a:spcPts val="0"/>
              </a:spcBef>
              <a:buClr>
                <a:srgbClr val="000000"/>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rgbClr val="000000"/>
              </a:buClr>
              <a:buSzPct val="25000"/>
              <a:buFont typeface="Arial"/>
              <a:buNone/>
            </a:pPr>
            <a:r>
              <a:rPr lang="es-AR" sz="1200" b="0" i="0" u="none" strike="noStrike" cap="none">
                <a:solidFill>
                  <a:schemeClr val="dk1"/>
                </a:solidFill>
                <a:latin typeface="Arial"/>
                <a:ea typeface="Arial"/>
                <a:cs typeface="Arial"/>
                <a:sym typeface="Arial"/>
              </a:rPr>
              <a:t>En donde Google juega un papel sumanente importante que es llenar el gap de informacion que tiene un consumidor sobre un producto. Por eso es vital contar con un sitio responsive o movil directamente.</a:t>
            </a: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s-AR"/>
              <a:t>A </a:t>
            </a:r>
            <a:r>
              <a:rPr lang="es-AR">
                <a:solidFill>
                  <a:srgbClr val="FF0000"/>
                </a:solidFill>
              </a:rPr>
              <a:t>convergência</a:t>
            </a:r>
            <a:r>
              <a:rPr lang="es-AR"/>
              <a:t> do Retail Físico</a:t>
            </a:r>
            <a:r>
              <a:rPr lang="es-AR">
                <a:solidFill>
                  <a:srgbClr val="FF0000"/>
                </a:solidFill>
              </a:rPr>
              <a:t> e</a:t>
            </a:r>
            <a:r>
              <a:rPr lang="es-AR"/>
              <a:t> Mobile - 42% das pessoas já usou um dispositivo mobile dentro de uma loja para satisfazer suas necessidades de </a:t>
            </a:r>
            <a:r>
              <a:rPr lang="es-AR">
                <a:solidFill>
                  <a:srgbClr val="FF0000"/>
                </a:solidFill>
              </a:rPr>
              <a:t>informação</a:t>
            </a: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26222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DE LAS PERSONAS QUE RECURREN AL MOBILE DENTRO DEL RETAIL EL 64% UTILIZA MOTORES DE BUSQUEDA.</a:t>
            </a:r>
          </a:p>
          <a:p>
            <a:pPr marL="0" marR="0" lvl="0" indent="0" algn="l" rtl="0">
              <a:spcBef>
                <a:spcPts val="0"/>
              </a:spcBef>
              <a:buClr>
                <a:schemeClr val="dk1"/>
              </a:buClr>
              <a:buSzPct val="25000"/>
              <a:buFont typeface="Arial"/>
              <a:buNone/>
            </a:pPr>
            <a:endParaRPr/>
          </a:p>
          <a:p>
            <a:pPr marL="0" marR="0" lvl="0" indent="0" algn="l" rtl="0">
              <a:spcBef>
                <a:spcPts val="0"/>
              </a:spcBef>
              <a:buClr>
                <a:schemeClr val="dk1"/>
              </a:buClr>
              <a:buSzPct val="25000"/>
              <a:buFont typeface="Arial"/>
              <a:buNone/>
            </a:pPr>
            <a:r>
              <a:rPr lang="es-AR"/>
              <a:t>64% motores de busca</a:t>
            </a:r>
          </a:p>
          <a:p>
            <a:pPr marL="0" marR="0" lvl="0" indent="0" algn="l" rtl="0">
              <a:spcBef>
                <a:spcPts val="0"/>
              </a:spcBef>
              <a:buClr>
                <a:schemeClr val="dk1"/>
              </a:buClr>
              <a:buSzPct val="25000"/>
              <a:buFont typeface="Arial"/>
              <a:buNone/>
            </a:pPr>
            <a:r>
              <a:rPr lang="es-AR"/>
              <a:t>46% site/app do retail </a:t>
            </a:r>
          </a:p>
          <a:p>
            <a:pPr marL="0" marR="0" lvl="0" indent="0" algn="l" rtl="0">
              <a:spcBef>
                <a:spcPts val="0"/>
              </a:spcBef>
              <a:buClr>
                <a:schemeClr val="dk1"/>
              </a:buClr>
              <a:buSzPct val="25000"/>
              <a:buFont typeface="Arial"/>
              <a:buNone/>
            </a:pPr>
            <a:r>
              <a:rPr lang="es-AR"/>
              <a:t>30% site/app de outro retail</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Una consecuencia de este nuevo consumidor son el comercio digital, que en una primera etapa creció en el online, y ahora se traslada al mobile, combinandose y  generando sinergia entre ambos . </a:t>
            </a:r>
          </a:p>
        </p:txBody>
      </p:sp>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1728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100" b="0" i="0" u="none" strike="noStrike" cap="none">
                <a:solidFill>
                  <a:schemeClr val="dk1"/>
                </a:solidFill>
                <a:latin typeface="Arial"/>
                <a:ea typeface="Arial"/>
                <a:cs typeface="Arial"/>
                <a:sym typeface="Arial"/>
              </a:rPr>
              <a:t>APPLE PAY deja que los usuarios del iPhone 6 y iPhone 6 Plus gasten dinero en las tiendas al usar el escáner de huella digital y sostener el aparato cerca de una caja registradora. </a:t>
            </a:r>
          </a:p>
          <a:p>
            <a:pPr marL="0" marR="0" lvl="0" indent="0" algn="l" rtl="0">
              <a:spcBef>
                <a:spcPts val="0"/>
              </a:spcBef>
              <a:buClr>
                <a:schemeClr val="dk1"/>
              </a:buClr>
              <a:buSzPct val="25000"/>
              <a:buFont typeface="Arial"/>
              <a:buNone/>
            </a:pPr>
            <a:r>
              <a:rPr lang="es-AR" sz="1100" b="0" i="0" u="none" strike="noStrike" cap="none">
                <a:solidFill>
                  <a:schemeClr val="dk1"/>
                </a:solidFill>
                <a:latin typeface="Arial"/>
                <a:ea typeface="Arial"/>
                <a:cs typeface="Arial"/>
                <a:sym typeface="Arial"/>
              </a:rPr>
              <a:t>Apple Pay trabaja mandando la información del pago a través de ondas de radio. El mensaje va de un chip especial dentro del iPhone 6 a la caja registradora. Es llamado NFC (Near Field Communication). Sin embargo, el chip está disponible solo en los nuevos iPhones. Disponible en mas de 220 tiendas fisicas en USA </a:t>
            </a:r>
          </a:p>
          <a:p>
            <a:pPr marL="0" marR="0" lvl="0" indent="0" algn="l" rtl="0">
              <a:spcBef>
                <a:spcPts val="0"/>
              </a:spcBef>
              <a:buClr>
                <a:schemeClr val="dk1"/>
              </a:buClr>
              <a:buSzPct val="25000"/>
              <a:buFont typeface="Arial"/>
              <a:buNone/>
            </a:pPr>
            <a:r>
              <a:rPr lang="es-AR" sz="1100" b="0" i="0" u="none" strike="noStrike" cap="none">
                <a:solidFill>
                  <a:schemeClr val="dk1"/>
                </a:solidFill>
                <a:latin typeface="Arial"/>
                <a:ea typeface="Arial"/>
                <a:cs typeface="Arial"/>
                <a:sym typeface="Arial"/>
              </a:rPr>
              <a:t>Es seguro?</a:t>
            </a:r>
          </a:p>
          <a:p>
            <a:pPr marL="0" marR="0" lvl="0" indent="0" algn="l" rtl="0">
              <a:spcBef>
                <a:spcPts val="0"/>
              </a:spcBef>
              <a:buClr>
                <a:schemeClr val="dk1"/>
              </a:buClr>
              <a:buSzPct val="25000"/>
              <a:buFont typeface="Arial"/>
              <a:buNone/>
            </a:pPr>
            <a:r>
              <a:rPr lang="es-AR" sz="1100" b="0" i="0" u="none" strike="noStrike" cap="none">
                <a:solidFill>
                  <a:schemeClr val="dk1"/>
                </a:solidFill>
                <a:latin typeface="Arial"/>
                <a:ea typeface="Arial"/>
                <a:cs typeface="Arial"/>
                <a:sym typeface="Arial"/>
              </a:rPr>
              <a:t>Es más seguro que una tarjeta de crédito. Eso es gracias al sistema TouchID, que se apoya en tu huella digital más que en un PIN. </a:t>
            </a:r>
          </a:p>
          <a:p>
            <a:pPr marL="0" marR="0" lvl="0" indent="0" algn="l" rtl="0">
              <a:spcBef>
                <a:spcPts val="0"/>
              </a:spcBef>
              <a:buClr>
                <a:schemeClr val="dk1"/>
              </a:buClr>
              <a:buSzPct val="25000"/>
              <a:buFont typeface="Arial"/>
              <a:buNone/>
            </a:pPr>
            <a:r>
              <a:rPr lang="es-AR" sz="1100" b="0" i="0" u="none" strike="noStrike" cap="none">
                <a:solidFill>
                  <a:schemeClr val="dk1"/>
                </a:solidFill>
                <a:latin typeface="Arial"/>
                <a:ea typeface="Arial"/>
                <a:cs typeface="Arial"/>
                <a:sym typeface="Arial"/>
              </a:rPr>
              <a:t>Al pagar, Apple Pay envía a las tiendas un código único, no tu información de la tarjeta de crédito. Incluso si un hacker obtiene ese código no les servirá ya que solo funciona una vez. Es una mejora importante frente a tu tarjeta de crédito.</a:t>
            </a:r>
          </a:p>
          <a:p>
            <a:pPr marL="0" marR="0" lvl="0" indent="0" algn="l" rtl="0">
              <a:spcBef>
                <a:spcPts val="0"/>
              </a:spcBef>
              <a:buClr>
                <a:schemeClr val="dk1"/>
              </a:buClr>
              <a:buSzPct val="25000"/>
              <a:buFont typeface="Arial"/>
              <a:buNone/>
            </a:pPr>
            <a:endParaRPr sz="1100"/>
          </a:p>
          <a:p>
            <a:pPr marL="0" marR="0" lvl="0" indent="0" algn="l" rtl="0">
              <a:spcBef>
                <a:spcPts val="0"/>
              </a:spcBef>
              <a:buClr>
                <a:schemeClr val="dk1"/>
              </a:buClr>
              <a:buSzPct val="25000"/>
              <a:buFont typeface="Arial"/>
              <a:buNone/>
            </a:pPr>
            <a:r>
              <a:rPr lang="es-AR" sz="1100"/>
              <a:t>Pagamentos mobile</a:t>
            </a:r>
          </a:p>
        </p:txBody>
      </p:sp>
      <p:sp>
        <p:nvSpPr>
          <p:cNvPr id="190" name="Shape 190"/>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28</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085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latin typeface="Calibri"/>
                <a:ea typeface="Calibri"/>
                <a:cs typeface="Calibri"/>
                <a:sym typeface="Calibri"/>
              </a:rPr>
              <a:t>Os </a:t>
            </a:r>
            <a:r>
              <a:rPr lang="es-AR">
                <a:solidFill>
                  <a:srgbClr val="FF0000"/>
                </a:solidFill>
                <a:latin typeface="Calibri"/>
                <a:ea typeface="Calibri"/>
                <a:cs typeface="Calibri"/>
                <a:sym typeface="Calibri"/>
              </a:rPr>
              <a:t>usuários</a:t>
            </a:r>
            <a:r>
              <a:rPr lang="es-AR">
                <a:latin typeface="Calibri"/>
                <a:ea typeface="Calibri"/>
                <a:cs typeface="Calibri"/>
                <a:sym typeface="Calibri"/>
              </a:rPr>
              <a:t> de smartphones passam 5 vezes </a:t>
            </a:r>
            <a:r>
              <a:rPr lang="es-AR">
                <a:solidFill>
                  <a:srgbClr val="FF0000"/>
                </a:solidFill>
                <a:latin typeface="Calibri"/>
                <a:ea typeface="Calibri"/>
                <a:cs typeface="Calibri"/>
                <a:sym typeface="Calibri"/>
              </a:rPr>
              <a:t>mais</a:t>
            </a:r>
            <a:r>
              <a:rPr lang="es-AR">
                <a:latin typeface="Calibri"/>
                <a:ea typeface="Calibri"/>
                <a:cs typeface="Calibri"/>
                <a:sym typeface="Calibri"/>
              </a:rPr>
              <a:t> tempo utilizando apps </a:t>
            </a:r>
            <a:r>
              <a:rPr lang="es-AR">
                <a:solidFill>
                  <a:srgbClr val="FF0000"/>
                </a:solidFill>
                <a:latin typeface="Calibri"/>
                <a:ea typeface="Calibri"/>
                <a:cs typeface="Calibri"/>
                <a:sym typeface="Calibri"/>
              </a:rPr>
              <a:t>do </a:t>
            </a:r>
            <a:r>
              <a:rPr lang="es-AR">
                <a:latin typeface="Calibri"/>
                <a:ea typeface="Calibri"/>
                <a:cs typeface="Calibri"/>
                <a:sym typeface="Calibri"/>
              </a:rPr>
              <a:t>que mobile web.</a:t>
            </a:r>
          </a:p>
        </p:txBody>
      </p:sp>
    </p:spTree>
    <p:extLst>
      <p:ext uri="{BB962C8B-B14F-4D97-AF65-F5344CB8AC3E}">
        <p14:creationId xmlns:p14="http://schemas.microsoft.com/office/powerpoint/2010/main" val="4065840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latin typeface="Questrial"/>
                <a:ea typeface="Questrial"/>
                <a:cs typeface="Questrial"/>
                <a:sym typeface="Questrial"/>
              </a:rPr>
              <a:t>mobile deve ser algo crítico na nossa </a:t>
            </a:r>
            <a:r>
              <a:rPr lang="es-AR">
                <a:solidFill>
                  <a:srgbClr val="FF0000"/>
                </a:solidFill>
                <a:latin typeface="Questrial"/>
                <a:ea typeface="Questrial"/>
                <a:cs typeface="Questrial"/>
                <a:sym typeface="Questrial"/>
              </a:rPr>
              <a:t>estratégia</a:t>
            </a:r>
            <a:r>
              <a:rPr lang="es-AR">
                <a:latin typeface="Questrial"/>
                <a:ea typeface="Questrial"/>
                <a:cs typeface="Questrial"/>
                <a:sym typeface="Questrial"/>
              </a:rPr>
              <a:t> ´we</a:t>
            </a:r>
          </a:p>
          <a:p>
            <a:pPr marL="0" marR="0" lvl="0" indent="0" algn="l" rtl="0">
              <a:spcBef>
                <a:spcPts val="0"/>
              </a:spcBef>
              <a:buClr>
                <a:schemeClr val="dk1"/>
              </a:buClr>
              <a:buSzPct val="25000"/>
              <a:buFont typeface="Arial"/>
              <a:buNone/>
            </a:pPr>
            <a:endParaRPr>
              <a:latin typeface="Questrial"/>
              <a:ea typeface="Questrial"/>
              <a:cs typeface="Questrial"/>
              <a:sym typeface="Questrial"/>
            </a:endParaRPr>
          </a:p>
          <a:p>
            <a:pPr marL="0" marR="0" lvl="0" indent="0" algn="l" rtl="0">
              <a:spcBef>
                <a:spcPts val="0"/>
              </a:spcBef>
              <a:buClr>
                <a:schemeClr val="dk1"/>
              </a:buClr>
              <a:buSzPct val="25000"/>
              <a:buFont typeface="Arial"/>
              <a:buNone/>
            </a:pPr>
            <a:r>
              <a:rPr lang="es-AR" sz="1200" b="0" i="0" u="none" strike="noStrike" cap="none">
                <a:solidFill>
                  <a:schemeClr val="dk1"/>
                </a:solidFill>
                <a:latin typeface="Questrial"/>
                <a:ea typeface="Questrial"/>
                <a:cs typeface="Questrial"/>
                <a:sym typeface="Questrial"/>
              </a:rPr>
              <a:t>DEBEMOS TOMAR AL MOBILE ADEVERTSING COMO ALGO CRITICO EN NUESTRA ESTRATEGIA  ( EN ALGUNOS CASOS  DEBE SER SOLO UNA ESTRATEGIA MOBILE) y debe integrarse dentro del marketing plan en todos los niveles</a:t>
            </a:r>
          </a:p>
        </p:txBody>
      </p:sp>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4569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latin typeface="Questrial"/>
                <a:ea typeface="Questrial"/>
                <a:cs typeface="Questrial"/>
                <a:sym typeface="Questrial"/>
              </a:rPr>
              <a:t>é preciso saber quem é o meu consumidor e como ele utiliza mobile</a:t>
            </a:r>
          </a:p>
          <a:p>
            <a:pPr marL="0" marR="0" lvl="0" indent="0" algn="l" rtl="0">
              <a:spcBef>
                <a:spcPts val="0"/>
              </a:spcBef>
              <a:buClr>
                <a:schemeClr val="dk1"/>
              </a:buClr>
              <a:buSzPct val="25000"/>
              <a:buFont typeface="Arial"/>
              <a:buNone/>
            </a:pPr>
            <a:endParaRPr>
              <a:latin typeface="Questrial"/>
              <a:ea typeface="Questrial"/>
              <a:cs typeface="Questrial"/>
              <a:sym typeface="Questrial"/>
            </a:endParaRPr>
          </a:p>
          <a:p>
            <a:pPr marL="0" marR="0" lvl="0" indent="0" algn="l" rtl="0">
              <a:spcBef>
                <a:spcPts val="0"/>
              </a:spcBef>
              <a:buClr>
                <a:schemeClr val="dk1"/>
              </a:buClr>
              <a:buSzPct val="25000"/>
              <a:buFont typeface="Arial"/>
              <a:buNone/>
            </a:pPr>
            <a:r>
              <a:rPr lang="es-AR" sz="1200" b="0" i="0" u="none" strike="noStrike" cap="none">
                <a:solidFill>
                  <a:schemeClr val="dk1"/>
                </a:solidFill>
                <a:latin typeface="Questrial"/>
                <a:ea typeface="Questrial"/>
                <a:cs typeface="Questrial"/>
                <a:sym typeface="Questrial"/>
              </a:rPr>
              <a:t>que tipo de dispositivos usa?</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Questrial"/>
                <a:ea typeface="Questrial"/>
                <a:cs typeface="Questrial"/>
                <a:sym typeface="Questrial"/>
              </a:rPr>
              <a:t>que apps?</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Questrial"/>
                <a:ea typeface="Questrial"/>
                <a:cs typeface="Questrial"/>
                <a:sym typeface="Questrial"/>
              </a:rPr>
              <a:t>donde? Cuando?</a:t>
            </a:r>
          </a:p>
          <a:p>
            <a:pPr marL="0" marR="0" lvl="0" indent="0" algn="l" rtl="0">
              <a:spcBef>
                <a:spcPts val="0"/>
              </a:spcBef>
              <a:buClr>
                <a:schemeClr val="dk1"/>
              </a:buClr>
              <a:buSzPct val="25000"/>
              <a:buFont typeface="Arial"/>
              <a:buNone/>
            </a:pPr>
            <a:endParaRPr sz="1200" b="0" i="0" u="none" strike="noStrike" cap="none">
              <a:solidFill>
                <a:schemeClr val="dk1"/>
              </a:solidFill>
              <a:latin typeface="Questrial"/>
              <a:ea typeface="Questrial"/>
              <a:cs typeface="Questrial"/>
              <a:sym typeface="Questrial"/>
            </a:endParaRPr>
          </a:p>
        </p:txBody>
      </p:sp>
      <p:sp>
        <p:nvSpPr>
          <p:cNvPr id="550" name="Shape 5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39802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HEMOS VIVIDO AUN UNO DE LOS </a:t>
            </a:r>
            <a:r>
              <a:rPr lang="es-AR" sz="1200" b="1" i="0" u="none" strike="noStrike" cap="none">
                <a:solidFill>
                  <a:schemeClr val="dk1"/>
                </a:solidFill>
                <a:latin typeface="Arial"/>
                <a:ea typeface="Arial"/>
                <a:cs typeface="Arial"/>
                <a:sym typeface="Arial"/>
              </a:rPr>
              <a:t>CAMBIOS MÁS IMPORTANTES EN LA HUMANIDAD</a:t>
            </a:r>
            <a:r>
              <a:rPr lang="es-AR" sz="1200" b="0" i="0" u="none" strike="noStrike" cap="none">
                <a:solidFill>
                  <a:schemeClr val="dk1"/>
                </a:solidFill>
                <a:latin typeface="Arial"/>
                <a:ea typeface="Arial"/>
                <a:cs typeface="Arial"/>
                <a:sym typeface="Arial"/>
              </a:rPr>
              <a:t> DESDE EL NACIMIENTO DE INTERNET. </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1" i="0" u="none" strike="noStrike" cap="none">
                <a:solidFill>
                  <a:schemeClr val="dk1"/>
                </a:solidFill>
                <a:latin typeface="Arial"/>
                <a:ea typeface="Arial"/>
                <a:cs typeface="Arial"/>
                <a:sym typeface="Arial"/>
              </a:rPr>
              <a:t>SOMOS MOBILE!</a:t>
            </a:r>
          </a:p>
        </p:txBody>
      </p:sp>
      <p:sp>
        <p:nvSpPr>
          <p:cNvPr id="58" name="Shape 58"/>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11</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907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latin typeface="Questrial"/>
                <a:ea typeface="Questrial"/>
                <a:cs typeface="Questrial"/>
                <a:sym typeface="Questrial"/>
              </a:rPr>
              <a:t>definir claramente o objetivo da campanha</a:t>
            </a:r>
          </a:p>
          <a:p>
            <a:pPr marL="0" marR="0" lvl="0" indent="0" algn="l" rtl="0">
              <a:spcBef>
                <a:spcPts val="0"/>
              </a:spcBef>
              <a:buClr>
                <a:schemeClr val="dk1"/>
              </a:buClr>
              <a:buSzPct val="25000"/>
              <a:buFont typeface="Arial"/>
              <a:buNone/>
            </a:pPr>
            <a:endParaRPr>
              <a:latin typeface="Questrial"/>
              <a:ea typeface="Questrial"/>
              <a:cs typeface="Questrial"/>
              <a:sym typeface="Questrial"/>
            </a:endParaRPr>
          </a:p>
        </p:txBody>
      </p:sp>
      <p:sp>
        <p:nvSpPr>
          <p:cNvPr id="558" name="Shape 5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016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7" name="Shape 5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5000"/>
              </a:lnSpc>
              <a:spcBef>
                <a:spcPts val="0"/>
              </a:spcBef>
              <a:buClr>
                <a:schemeClr val="dk1"/>
              </a:buClr>
              <a:buSzPct val="25000"/>
              <a:buFont typeface="Helvetica Neue"/>
              <a:buNone/>
            </a:pPr>
            <a:r>
              <a:rPr lang="es-AR">
                <a:solidFill>
                  <a:srgbClr val="FF0000"/>
                </a:solidFill>
              </a:rPr>
              <a:t>geração</a:t>
            </a:r>
            <a:r>
              <a:rPr lang="es-AR"/>
              <a:t> de leads, chamadas a seu negócio, vendas, subscrições ao serviço, download de apps, visitas ao </a:t>
            </a:r>
            <a:r>
              <a:rPr lang="es-AR">
                <a:solidFill>
                  <a:srgbClr val="FF0000"/>
                </a:solidFill>
              </a:rPr>
              <a:t>ponto</a:t>
            </a:r>
            <a:r>
              <a:rPr lang="es-AR"/>
              <a:t> de venda, </a:t>
            </a:r>
            <a:r>
              <a:rPr lang="es-AR">
                <a:solidFill>
                  <a:srgbClr val="FF0000"/>
                </a:solidFill>
              </a:rPr>
              <a:t>tráfego</a:t>
            </a:r>
            <a:r>
              <a:rPr lang="es-AR"/>
              <a:t> ao site, engagement</a:t>
            </a:r>
          </a:p>
        </p:txBody>
      </p:sp>
      <p:sp>
        <p:nvSpPr>
          <p:cNvPr id="568" name="Shape 5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es-AR" sz="1400" b="0" i="0" u="none" strike="noStrike" cap="none">
                <a:solidFill>
                  <a:srgbClr val="000000"/>
                </a:solidFill>
                <a:latin typeface="Arial"/>
                <a:ea typeface="Arial"/>
                <a:cs typeface="Arial"/>
                <a:sym typeface="Arial"/>
              </a:rPr>
              <a:t> </a:t>
            </a:r>
          </a:p>
        </p:txBody>
      </p:sp>
    </p:spTree>
    <p:extLst>
      <p:ext uri="{BB962C8B-B14F-4D97-AF65-F5344CB8AC3E}">
        <p14:creationId xmlns:p14="http://schemas.microsoft.com/office/powerpoint/2010/main" val="1187213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latin typeface="Questrial"/>
                <a:ea typeface="Questrial"/>
                <a:cs typeface="Questrial"/>
                <a:sym typeface="Questrial"/>
              </a:rPr>
              <a:t>tomar </a:t>
            </a:r>
            <a:r>
              <a:rPr lang="es-AR">
                <a:solidFill>
                  <a:srgbClr val="FF0000"/>
                </a:solidFill>
                <a:latin typeface="Questrial"/>
                <a:ea typeface="Questrial"/>
                <a:cs typeface="Questrial"/>
                <a:sym typeface="Questrial"/>
              </a:rPr>
              <a:t>vantagem</a:t>
            </a:r>
            <a:r>
              <a:rPr lang="es-AR">
                <a:latin typeface="Questrial"/>
                <a:ea typeface="Questrial"/>
                <a:cs typeface="Questrial"/>
                <a:sym typeface="Questrial"/>
              </a:rPr>
              <a:t> das </a:t>
            </a:r>
            <a:r>
              <a:rPr lang="es-AR">
                <a:solidFill>
                  <a:srgbClr val="FF0000"/>
                </a:solidFill>
                <a:latin typeface="Questrial"/>
                <a:ea typeface="Questrial"/>
                <a:cs typeface="Questrial"/>
                <a:sym typeface="Questrial"/>
              </a:rPr>
              <a:t>características únicas</a:t>
            </a:r>
            <a:r>
              <a:rPr lang="es-AR">
                <a:latin typeface="Questrial"/>
                <a:ea typeface="Questrial"/>
                <a:cs typeface="Questrial"/>
                <a:sym typeface="Questrial"/>
              </a:rPr>
              <a:t>  dos dispositivos </a:t>
            </a:r>
          </a:p>
        </p:txBody>
      </p:sp>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7813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2" name="Shape 5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solidFill>
                  <a:srgbClr val="FF0000"/>
                </a:solidFill>
              </a:rPr>
              <a:t>conteúdo e creatividade</a:t>
            </a:r>
            <a:r>
              <a:rPr lang="es-AR"/>
              <a:t> multidispositivo </a:t>
            </a:r>
          </a:p>
        </p:txBody>
      </p:sp>
    </p:spTree>
    <p:extLst>
      <p:ext uri="{BB962C8B-B14F-4D97-AF65-F5344CB8AC3E}">
        <p14:creationId xmlns:p14="http://schemas.microsoft.com/office/powerpoint/2010/main" val="1810022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latin typeface="Questrial"/>
                <a:ea typeface="Questrial"/>
                <a:cs typeface="Questrial"/>
                <a:sym typeface="Questrial"/>
              </a:rPr>
              <a:t>desenvolver </a:t>
            </a:r>
            <a:r>
              <a:rPr lang="es-AR">
                <a:solidFill>
                  <a:srgbClr val="FF0000"/>
                </a:solidFill>
                <a:latin typeface="Questrial"/>
                <a:ea typeface="Questrial"/>
                <a:cs typeface="Questrial"/>
                <a:sym typeface="Questrial"/>
              </a:rPr>
              <a:t>um</a:t>
            </a:r>
            <a:r>
              <a:rPr lang="es-AR">
                <a:latin typeface="Questrial"/>
                <a:ea typeface="Questrial"/>
                <a:cs typeface="Questrial"/>
                <a:sym typeface="Questrial"/>
              </a:rPr>
              <a:t> app não significa ter uma </a:t>
            </a:r>
            <a:r>
              <a:rPr lang="es-AR">
                <a:solidFill>
                  <a:srgbClr val="FF0000"/>
                </a:solidFill>
                <a:latin typeface="Questrial"/>
                <a:ea typeface="Questrial"/>
                <a:cs typeface="Questrial"/>
                <a:sym typeface="Questrial"/>
              </a:rPr>
              <a:t>estratégia</a:t>
            </a:r>
            <a:r>
              <a:rPr lang="es-AR">
                <a:latin typeface="Questrial"/>
                <a:ea typeface="Questrial"/>
                <a:cs typeface="Questrial"/>
                <a:sym typeface="Questrial"/>
              </a:rPr>
              <a:t> mobile </a:t>
            </a:r>
          </a:p>
          <a:p>
            <a:pPr marL="0" marR="0" lvl="0" indent="0" algn="l" rtl="0">
              <a:spcBef>
                <a:spcPts val="0"/>
              </a:spcBef>
              <a:buClr>
                <a:schemeClr val="dk1"/>
              </a:buClr>
              <a:buSzPct val="25000"/>
              <a:buFont typeface="Arial"/>
              <a:buNone/>
            </a:pPr>
            <a:endParaRPr>
              <a:latin typeface="Questrial"/>
              <a:ea typeface="Questrial"/>
              <a:cs typeface="Questrial"/>
              <a:sym typeface="Questrial"/>
            </a:endParaRPr>
          </a:p>
          <a:p>
            <a:pPr marL="0" marR="0" lvl="0" indent="0" algn="l" rtl="0">
              <a:spcBef>
                <a:spcPts val="0"/>
              </a:spcBef>
              <a:buClr>
                <a:schemeClr val="dk1"/>
              </a:buClr>
              <a:buSzPct val="25000"/>
              <a:buFont typeface="Arial"/>
              <a:buNone/>
            </a:pPr>
            <a:r>
              <a:rPr lang="es-AR" sz="1200" b="0" i="0" u="none" strike="noStrike" cap="none">
                <a:solidFill>
                  <a:schemeClr val="dk1"/>
                </a:solidFill>
                <a:latin typeface="Questrial"/>
                <a:ea typeface="Questrial"/>
                <a:cs typeface="Questrial"/>
                <a:sym typeface="Questrial"/>
              </a:rPr>
              <a:t>APP NO ES TENER UNA ESTRATEGIA MOBILE – debe incluir varios medios de comunicación o puntos de contacto con nuestro mercado (app/site/redes sociales, etc)</a:t>
            </a:r>
          </a:p>
          <a:p>
            <a:pPr marL="0" marR="0" lvl="0" indent="0" algn="l" rtl="0">
              <a:spcBef>
                <a:spcPts val="0"/>
              </a:spcBef>
              <a:buClr>
                <a:schemeClr val="dk1"/>
              </a:buClr>
              <a:buSzPct val="25000"/>
              <a:buFont typeface="Arial"/>
              <a:buNone/>
            </a:pPr>
            <a:endParaRPr sz="1200" b="0" i="0" u="none" strike="noStrike" cap="none">
              <a:solidFill>
                <a:schemeClr val="dk1"/>
              </a:solidFill>
              <a:latin typeface="Questrial"/>
              <a:ea typeface="Questrial"/>
              <a:cs typeface="Questrial"/>
              <a:sym typeface="Questrial"/>
            </a:endParaRPr>
          </a:p>
        </p:txBody>
      </p:sp>
      <p:sp>
        <p:nvSpPr>
          <p:cNvPr id="590" name="Shape 5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6814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AR" sz="1200" b="0" i="0" u="none" strike="noStrike" kern="1200" dirty="0" smtClean="0">
                <a:solidFill>
                  <a:schemeClr val="tx1"/>
                </a:solidFill>
                <a:effectLst/>
                <a:latin typeface="+mn-lt"/>
                <a:ea typeface="+mn-ea"/>
                <a:cs typeface="+mn-cs"/>
              </a:rPr>
              <a:t>Presentando la información</a:t>
            </a:r>
            <a:endParaRPr lang="es-AR" b="1" dirty="0" smtClean="0">
              <a:effectLst/>
            </a:endParaRPr>
          </a:p>
          <a:p>
            <a:pPr rtl="0"/>
            <a:r>
              <a:rPr lang="es-AR" sz="1200" b="0" i="0" u="none" strike="noStrike" kern="1200" dirty="0" smtClean="0">
                <a:solidFill>
                  <a:schemeClr val="tx1"/>
                </a:solidFill>
                <a:effectLst/>
                <a:latin typeface="+mn-lt"/>
                <a:ea typeface="+mn-ea"/>
                <a:cs typeface="+mn-cs"/>
              </a:rPr>
              <a:t>La clave es generar experiencias que permitan al usuario interactuar con la marca y aprender sobre los productos de manera intuitiva. El usuario no va a dedicarle tiempo a entender o aprender como navegar nuestra experiencia. Si tenemos que presentar mucha información, hacerlo de manera que respete los estándares y patrones de ese dispositivo.</a:t>
            </a:r>
            <a:endParaRPr lang="es-AR" b="0" dirty="0" smtClean="0">
              <a:effectLst/>
            </a:endParaRPr>
          </a:p>
          <a:p>
            <a:pPr rtl="0"/>
            <a:r>
              <a:rPr lang="es-AR" b="0" dirty="0" smtClean="0">
                <a:effectLst/>
              </a:rPr>
              <a:t/>
            </a:r>
            <a:br>
              <a:rPr lang="es-AR" b="0" dirty="0" smtClean="0">
                <a:effectLst/>
              </a:rPr>
            </a:br>
            <a:r>
              <a:rPr lang="es-AR" sz="1200" b="0" i="0" u="none" strike="noStrike" kern="1200" dirty="0" smtClean="0">
                <a:solidFill>
                  <a:schemeClr val="tx1"/>
                </a:solidFill>
                <a:effectLst/>
                <a:latin typeface="+mn-lt"/>
                <a:ea typeface="+mn-ea"/>
                <a:cs typeface="+mn-cs"/>
              </a:rPr>
              <a:t>Entender cuándo es lógico proponer un </a:t>
            </a:r>
            <a:r>
              <a:rPr lang="es-AR" sz="1200" b="0" i="0" u="none" strike="noStrike" kern="1200" dirty="0" err="1" smtClean="0">
                <a:solidFill>
                  <a:schemeClr val="tx1"/>
                </a:solidFill>
                <a:effectLst/>
                <a:latin typeface="+mn-lt"/>
                <a:ea typeface="+mn-ea"/>
                <a:cs typeface="+mn-cs"/>
              </a:rPr>
              <a:t>swipe</a:t>
            </a:r>
            <a:r>
              <a:rPr lang="es-AR" sz="1200" b="0" i="0" u="none" strike="noStrike" kern="1200" dirty="0" smtClean="0">
                <a:solidFill>
                  <a:schemeClr val="tx1"/>
                </a:solidFill>
                <a:effectLst/>
                <a:latin typeface="+mn-lt"/>
                <a:ea typeface="+mn-ea"/>
                <a:cs typeface="+mn-cs"/>
              </a:rPr>
              <a:t>, cuidar el tamaño de los botones (no tenemos un puntero de mouse, estamos usando nuestros dedos), respetar los gestos táctiles y que la experiencia reaccione acorde, disponer el contenido en función al tamaño de pantalla, etc.</a:t>
            </a:r>
            <a:endParaRPr lang="es-AR" b="0" dirty="0" smtClean="0">
              <a:effectLst/>
            </a:endParaRPr>
          </a:p>
          <a:p>
            <a:r>
              <a:rPr lang="es-AR" b="0" dirty="0" smtClean="0">
                <a:effectLst/>
              </a:rPr>
              <a:t/>
            </a:r>
            <a:br>
              <a:rPr lang="es-AR" b="0" dirty="0" smtClean="0">
                <a:effectLst/>
              </a:rPr>
            </a:br>
            <a:r>
              <a:rPr lang="es-AR" sz="1200" b="0" i="0" u="none" strike="noStrike" kern="1200" dirty="0" smtClean="0">
                <a:solidFill>
                  <a:schemeClr val="tx1"/>
                </a:solidFill>
                <a:effectLst/>
                <a:latin typeface="+mn-lt"/>
                <a:ea typeface="+mn-ea"/>
                <a:cs typeface="+mn-cs"/>
              </a:rPr>
              <a:t>Los anuncios </a:t>
            </a:r>
            <a:r>
              <a:rPr lang="es-AR" sz="1200" b="0" i="0" u="none" strike="noStrike" kern="1200" dirty="0" err="1" smtClean="0">
                <a:solidFill>
                  <a:schemeClr val="tx1"/>
                </a:solidFill>
                <a:effectLst/>
                <a:latin typeface="+mn-lt"/>
                <a:ea typeface="+mn-ea"/>
                <a:cs typeface="+mn-cs"/>
              </a:rPr>
              <a:t>mobile</a:t>
            </a:r>
            <a:r>
              <a:rPr lang="es-AR" sz="1200" b="0" i="0" u="none" strike="noStrike" kern="1200" dirty="0" smtClean="0">
                <a:solidFill>
                  <a:schemeClr val="tx1"/>
                </a:solidFill>
                <a:effectLst/>
                <a:latin typeface="+mn-lt"/>
                <a:ea typeface="+mn-ea"/>
                <a:cs typeface="+mn-cs"/>
              </a:rPr>
              <a:t> se crean en un entorno desktop y muchas veces son testeados y validados también en desktop. Es importante jugar y probar las experiencia en el entorno donde será consumida.</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F32BC40-7098-1D41-9F0C-7F272521D202}" type="slidenum">
              <a:rPr lang="en-US" smtClean="0"/>
              <a:t>51</a:t>
            </a:fld>
            <a:endParaRPr lang="en-US"/>
          </a:p>
        </p:txBody>
      </p:sp>
    </p:spTree>
    <p:extLst>
      <p:ext uri="{BB962C8B-B14F-4D97-AF65-F5344CB8AC3E}">
        <p14:creationId xmlns:p14="http://schemas.microsoft.com/office/powerpoint/2010/main" val="2086963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AR" sz="1200" b="0" i="0" u="none" strike="noStrike" kern="1200" dirty="0" smtClean="0">
                <a:solidFill>
                  <a:schemeClr val="tx1"/>
                </a:solidFill>
                <a:effectLst/>
                <a:latin typeface="+mn-lt"/>
                <a:ea typeface="+mn-ea"/>
                <a:cs typeface="+mn-cs"/>
              </a:rPr>
              <a:t>Presentando la información</a:t>
            </a:r>
            <a:endParaRPr lang="es-AR" b="1" dirty="0" smtClean="0">
              <a:effectLst/>
            </a:endParaRPr>
          </a:p>
          <a:p>
            <a:pPr rtl="0"/>
            <a:r>
              <a:rPr lang="es-AR" sz="1200" b="0" i="0" u="none" strike="noStrike" kern="1200" dirty="0" smtClean="0">
                <a:solidFill>
                  <a:schemeClr val="tx1"/>
                </a:solidFill>
                <a:effectLst/>
                <a:latin typeface="+mn-lt"/>
                <a:ea typeface="+mn-ea"/>
                <a:cs typeface="+mn-cs"/>
              </a:rPr>
              <a:t>La clave es generar experiencias que permitan al usuario interactuar con la marca y aprender sobre los productos de manera intuitiva. El usuario no va a dedicarle tiempo a entender o aprender como navegar nuestra experiencia. Si tenemos que presentar mucha información, hacerlo de manera que respete los estándares y patrones de ese dispositivo.</a:t>
            </a:r>
            <a:endParaRPr lang="es-AR" b="0" dirty="0" smtClean="0">
              <a:effectLst/>
            </a:endParaRPr>
          </a:p>
          <a:p>
            <a:pPr rtl="0"/>
            <a:r>
              <a:rPr lang="es-AR" b="0" dirty="0" smtClean="0">
                <a:effectLst/>
              </a:rPr>
              <a:t/>
            </a:r>
            <a:br>
              <a:rPr lang="es-AR" b="0" dirty="0" smtClean="0">
                <a:effectLst/>
              </a:rPr>
            </a:br>
            <a:r>
              <a:rPr lang="es-AR" sz="1200" b="0" i="0" u="none" strike="noStrike" kern="1200" dirty="0" smtClean="0">
                <a:solidFill>
                  <a:schemeClr val="tx1"/>
                </a:solidFill>
                <a:effectLst/>
                <a:latin typeface="+mn-lt"/>
                <a:ea typeface="+mn-ea"/>
                <a:cs typeface="+mn-cs"/>
              </a:rPr>
              <a:t>Entender cuándo es lógico proponer un </a:t>
            </a:r>
            <a:r>
              <a:rPr lang="es-AR" sz="1200" b="0" i="0" u="none" strike="noStrike" kern="1200" dirty="0" err="1" smtClean="0">
                <a:solidFill>
                  <a:schemeClr val="tx1"/>
                </a:solidFill>
                <a:effectLst/>
                <a:latin typeface="+mn-lt"/>
                <a:ea typeface="+mn-ea"/>
                <a:cs typeface="+mn-cs"/>
              </a:rPr>
              <a:t>swipe</a:t>
            </a:r>
            <a:r>
              <a:rPr lang="es-AR" sz="1200" b="0" i="0" u="none" strike="noStrike" kern="1200" dirty="0" smtClean="0">
                <a:solidFill>
                  <a:schemeClr val="tx1"/>
                </a:solidFill>
                <a:effectLst/>
                <a:latin typeface="+mn-lt"/>
                <a:ea typeface="+mn-ea"/>
                <a:cs typeface="+mn-cs"/>
              </a:rPr>
              <a:t>, cuidar el tamaño de los botones (no tenemos un puntero de mouse, estamos usando nuestros dedos), respetar los gestos táctiles y que la experiencia reaccione acorde, disponer el contenido en función al tamaño de pantalla, etc.</a:t>
            </a:r>
            <a:endParaRPr lang="es-AR" b="0" dirty="0" smtClean="0">
              <a:effectLst/>
            </a:endParaRPr>
          </a:p>
          <a:p>
            <a:r>
              <a:rPr lang="es-AR" b="0" dirty="0" smtClean="0">
                <a:effectLst/>
              </a:rPr>
              <a:t/>
            </a:r>
            <a:br>
              <a:rPr lang="es-AR" b="0" dirty="0" smtClean="0">
                <a:effectLst/>
              </a:rPr>
            </a:br>
            <a:r>
              <a:rPr lang="es-AR" sz="1200" b="0" i="0" u="none" strike="noStrike" kern="1200" dirty="0" smtClean="0">
                <a:solidFill>
                  <a:schemeClr val="tx1"/>
                </a:solidFill>
                <a:effectLst/>
                <a:latin typeface="+mn-lt"/>
                <a:ea typeface="+mn-ea"/>
                <a:cs typeface="+mn-cs"/>
              </a:rPr>
              <a:t>Los anuncios </a:t>
            </a:r>
            <a:r>
              <a:rPr lang="es-AR" sz="1200" b="0" i="0" u="none" strike="noStrike" kern="1200" dirty="0" err="1" smtClean="0">
                <a:solidFill>
                  <a:schemeClr val="tx1"/>
                </a:solidFill>
                <a:effectLst/>
                <a:latin typeface="+mn-lt"/>
                <a:ea typeface="+mn-ea"/>
                <a:cs typeface="+mn-cs"/>
              </a:rPr>
              <a:t>mobile</a:t>
            </a:r>
            <a:r>
              <a:rPr lang="es-AR" sz="1200" b="0" i="0" u="none" strike="noStrike" kern="1200" dirty="0" smtClean="0">
                <a:solidFill>
                  <a:schemeClr val="tx1"/>
                </a:solidFill>
                <a:effectLst/>
                <a:latin typeface="+mn-lt"/>
                <a:ea typeface="+mn-ea"/>
                <a:cs typeface="+mn-cs"/>
              </a:rPr>
              <a:t> se crean en un entorno desktop y muchas veces son testeados y validados también en desktop. Es importante jugar y probar las experiencia en el entorno donde será consumida.</a:t>
            </a:r>
            <a:endParaRPr lang="en-US" dirty="0"/>
          </a:p>
        </p:txBody>
      </p:sp>
      <p:sp>
        <p:nvSpPr>
          <p:cNvPr id="4" name="Slide Number Placeholder 3"/>
          <p:cNvSpPr>
            <a:spLocks noGrp="1"/>
          </p:cNvSpPr>
          <p:nvPr>
            <p:ph type="sldNum" sz="quarter" idx="10"/>
          </p:nvPr>
        </p:nvSpPr>
        <p:spPr>
          <a:xfrm>
            <a:off x="5179484" y="6513910"/>
            <a:ext cx="3962400" cy="342900"/>
          </a:xfrm>
          <a:prstGeom prst="rect">
            <a:avLst/>
          </a:prstGeom>
        </p:spPr>
        <p:txBody>
          <a:bodyPr/>
          <a:lstStyle/>
          <a:p>
            <a:fld id="{9F32BC40-7098-1D41-9F0C-7F272521D202}" type="slidenum">
              <a:rPr lang="en-US" smtClean="0"/>
              <a:t>52</a:t>
            </a:fld>
            <a:endParaRPr lang="en-US"/>
          </a:p>
        </p:txBody>
      </p:sp>
    </p:spTree>
    <p:extLst>
      <p:ext uri="{BB962C8B-B14F-4D97-AF65-F5344CB8AC3E}">
        <p14:creationId xmlns:p14="http://schemas.microsoft.com/office/powerpoint/2010/main" val="36683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solidFill>
                  <a:srgbClr val="000000"/>
                </a:solidFill>
              </a:rPr>
              <a:t>existe algum meio mais íntimo?</a:t>
            </a:r>
          </a:p>
        </p:txBody>
      </p:sp>
      <p:sp>
        <p:nvSpPr>
          <p:cNvPr id="88" name="Shape 88"/>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12</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4391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41" name="Shape 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3997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9" name="Shape 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NUESTRO </a:t>
            </a:r>
            <a:r>
              <a:rPr lang="es-AR" sz="1200" b="1" i="0" u="none" strike="noStrike" cap="none">
                <a:solidFill>
                  <a:schemeClr val="dk1"/>
                </a:solidFill>
                <a:latin typeface="Arial"/>
                <a:ea typeface="Arial"/>
                <a:cs typeface="Arial"/>
                <a:sym typeface="Arial"/>
              </a:rPr>
              <a:t>NIVEL DE ADICCIÓN ES TAN INTENSO </a:t>
            </a:r>
            <a:r>
              <a:rPr lang="es-AR" sz="1200" b="0" i="0" u="none" strike="noStrike" cap="none">
                <a:solidFill>
                  <a:schemeClr val="dk1"/>
                </a:solidFill>
                <a:latin typeface="Arial"/>
                <a:ea typeface="Arial"/>
                <a:cs typeface="Arial"/>
                <a:sym typeface="Arial"/>
              </a:rPr>
              <a:t>QUE EL USUARIO PROMEDIO EN ARGENTINA CHEQUEA SU TELÉFONO 150 VECES AL DÍA</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0" i="0" u="none" strike="noStrike" cap="none">
                <a:solidFill>
                  <a:schemeClr val="dk1"/>
                </a:solidFill>
                <a:latin typeface="Arial"/>
                <a:ea typeface="Arial"/>
                <a:cs typeface="Arial"/>
                <a:sym typeface="Arial"/>
              </a:rPr>
              <a:t>trad: </a:t>
            </a:r>
            <a:r>
              <a:rPr lang="es-AR"/>
              <a:t>É muito mais que internet - mundo digital mobile mundo fisico</a:t>
            </a:r>
          </a:p>
          <a:p>
            <a:pPr marL="0" marR="0" lvl="0" indent="0" algn="l" rtl="0">
              <a:spcBef>
                <a:spcPts val="0"/>
              </a:spcBef>
              <a:buClr>
                <a:schemeClr val="dk1"/>
              </a:buClr>
              <a:buSzPct val="25000"/>
              <a:buFont typeface="Arial"/>
              <a:buNone/>
            </a:pPr>
            <a:endParaRPr/>
          </a:p>
          <a:p>
            <a:pPr marL="0" marR="0" lvl="0" indent="0" algn="l" rtl="0">
              <a:spcBef>
                <a:spcPts val="0"/>
              </a:spcBef>
              <a:buClr>
                <a:schemeClr val="dk1"/>
              </a:buClr>
              <a:buSzPct val="25000"/>
              <a:buFont typeface="Arial"/>
              <a:buNone/>
            </a:pPr>
            <a:endParaRPr/>
          </a:p>
        </p:txBody>
      </p:sp>
      <p:sp>
        <p:nvSpPr>
          <p:cNvPr id="70" name="Shape 70"/>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14</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462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57" name="Shape 45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s-AR"/>
              <a:t>impacto em mobile</a:t>
            </a:r>
          </a:p>
          <a:p>
            <a:pPr marL="0" marR="0" lvl="0" indent="0" algn="l" rtl="0">
              <a:spcBef>
                <a:spcPts val="0"/>
              </a:spcBef>
              <a:buSzPct val="25000"/>
              <a:buNone/>
            </a:pPr>
            <a:endParaRPr/>
          </a:p>
          <a:p>
            <a:pPr marL="0" marR="0" lvl="0" indent="0" algn="l" rtl="0">
              <a:spcBef>
                <a:spcPts val="0"/>
              </a:spcBef>
              <a:buSzPct val="25000"/>
              <a:buNone/>
            </a:pPr>
            <a:r>
              <a:rPr lang="es-AR"/>
              <a:t>diferenciais mobile vc desktop</a:t>
            </a:r>
          </a:p>
          <a:p>
            <a:pPr marL="0" marR="0" lvl="0" indent="0" algn="l" rtl="0">
              <a:spcBef>
                <a:spcPts val="0"/>
              </a:spcBef>
              <a:buSzPct val="25000"/>
              <a:buNone/>
            </a:pPr>
            <a:r>
              <a:rPr lang="es-AR"/>
              <a:t>Mobile é movimento </a:t>
            </a:r>
          </a:p>
          <a:p>
            <a:pPr marL="0" marR="0" lvl="0" indent="0" algn="l" rtl="0">
              <a:spcBef>
                <a:spcPts val="0"/>
              </a:spcBef>
              <a:buSzPct val="25000"/>
              <a:buNone/>
            </a:pPr>
            <a:r>
              <a:rPr lang="es-AR"/>
              <a:t>conectar o online com o offline</a:t>
            </a:r>
          </a:p>
          <a:p>
            <a:pPr marL="0" marR="0" lvl="0" indent="0" algn="l" rtl="0">
              <a:spcBef>
                <a:spcPts val="0"/>
              </a:spcBef>
              <a:buSzPct val="25000"/>
              <a:buNone/>
            </a:pPr>
            <a:r>
              <a:rPr lang="es-AR"/>
              <a:t>social é mobile</a:t>
            </a:r>
          </a:p>
          <a:p>
            <a:pPr marL="0" marR="0" lvl="0" indent="0" algn="l" rtl="0">
              <a:spcBef>
                <a:spcPts val="0"/>
              </a:spcBef>
              <a:buSzPct val="25000"/>
              <a:buNone/>
            </a:pPr>
            <a:r>
              <a:rPr lang="es-AR"/>
              <a:t>sua mensagem não compete com outras</a:t>
            </a:r>
          </a:p>
          <a:p>
            <a:pPr marL="0" marR="0" lvl="0" indent="0" algn="l" rtl="0">
              <a:spcBef>
                <a:spcPts val="0"/>
              </a:spcBef>
              <a:buSzPct val="25000"/>
              <a:buNone/>
            </a:pPr>
            <a:r>
              <a:rPr lang="es-AR"/>
              <a:t>mais espaço na tela</a:t>
            </a:r>
          </a:p>
          <a:p>
            <a:pPr marL="0" marR="0" lvl="0" indent="0" algn="l" rtl="0">
              <a:spcBef>
                <a:spcPts val="0"/>
              </a:spcBef>
              <a:buSzPct val="25000"/>
              <a:buNone/>
            </a:pPr>
            <a:endParaRPr/>
          </a:p>
          <a:p>
            <a:pPr marL="0" marR="0" lvl="0" indent="0" algn="l" rtl="0">
              <a:spcBef>
                <a:spcPts val="0"/>
              </a:spcBef>
              <a:buSzPct val="25000"/>
              <a:buNone/>
            </a:pPr>
            <a:endParaRPr/>
          </a:p>
          <a:p>
            <a:pPr marL="0" marR="0" lvl="0" indent="0" algn="l" rtl="0">
              <a:spcBef>
                <a:spcPts val="0"/>
              </a:spcBef>
              <a:buSzPct val="25000"/>
              <a:buNone/>
            </a:pPr>
            <a:endParaRP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Diferencias mobile y desktop</a:t>
            </a: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Existen diferencias importantes entre ambos entornos, que afectan al mensaje de un anuncio. Y que proponen una variedad diferente de recursos.</a:t>
            </a:r>
          </a:p>
          <a:p>
            <a:pPr marL="0" marR="0" lvl="0" indent="0" algn="l" rtl="0">
              <a:spcBef>
                <a:spcPts val="0"/>
              </a:spcBef>
              <a:buSzPct val="25000"/>
              <a:buNone/>
            </a:pPr>
            <a:r>
              <a:rPr lang="es-AR" sz="1200" b="1" i="0" u="none" strike="noStrike" cap="none">
                <a:solidFill>
                  <a:schemeClr val="dk1"/>
                </a:solidFill>
                <a:latin typeface="Arial"/>
                <a:ea typeface="Arial"/>
                <a:cs typeface="Arial"/>
                <a:sym typeface="Arial"/>
              </a:rPr>
              <a:t>Mobile es movimiento</a:t>
            </a: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Desktop implica que el usuario se encuentra en un lugar fijo, ya sea su oficina o su casa. En mobile, el mensaje debe asumir que el usuario se encuentra en movimiento. Tiene más sentido proponer actividades como subir una imagen, descargar un cupon, mostrar la ubicación de una tienda, etc.</a:t>
            </a:r>
          </a:p>
          <a:p>
            <a:pPr marL="0" marR="0" lvl="0" indent="0" algn="l" rtl="0">
              <a:spcBef>
                <a:spcPts val="0"/>
              </a:spcBef>
              <a:buSzPct val="25000"/>
              <a:buNone/>
            </a:pPr>
            <a:r>
              <a:rPr lang="es-AR" sz="1200" b="1" i="0" u="none" strike="noStrike" cap="none">
                <a:solidFill>
                  <a:schemeClr val="dk1"/>
                </a:solidFill>
                <a:latin typeface="Arial"/>
                <a:ea typeface="Arial"/>
                <a:cs typeface="Arial"/>
                <a:sym typeface="Arial"/>
              </a:rPr>
              <a:t>Conectar el mundo online con el offline</a:t>
            </a: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Llevamos nuestros teléfonos encima todo el tiempo, esto propicia más las acciones que buscan generar esta sinergia. En nuestra casa cuando hacemos research, mientras viajamos e incluso mientras compramos. Ofertas online que se puedan disfrutar en puntos de ventas offline, promociones en el medio físico que llevan a conseguir premios en Internet, etc.</a:t>
            </a:r>
          </a:p>
          <a:p>
            <a:pPr marL="0" marR="0" lvl="0" indent="0" algn="l" rtl="0">
              <a:spcBef>
                <a:spcPts val="0"/>
              </a:spcBef>
              <a:buSzPct val="25000"/>
              <a:buNone/>
            </a:pPr>
            <a:r>
              <a:rPr lang="es-AR" sz="1200" b="1" i="0" u="none" strike="noStrike" cap="none">
                <a:solidFill>
                  <a:schemeClr val="dk1"/>
                </a:solidFill>
                <a:latin typeface="Arial"/>
                <a:ea typeface="Arial"/>
                <a:cs typeface="Arial"/>
                <a:sym typeface="Arial"/>
              </a:rPr>
              <a:t>Social es mobile</a:t>
            </a: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Casi sin excepción, en todas las redes sociales el grueso de sus actividades se generan en dispositivos móviles. Es el entorno ideal para incorporar componentes sociales o virales en un creativo. Desde levantar un feed, hasta proponer acciones para compartir con amigos.</a:t>
            </a:r>
          </a:p>
          <a:p>
            <a:pPr marL="0" marR="0" lvl="0" indent="0" algn="l" rtl="0">
              <a:spcBef>
                <a:spcPts val="0"/>
              </a:spcBef>
              <a:buSzPct val="25000"/>
              <a:buNone/>
            </a:pPr>
            <a:r>
              <a:rPr lang="es-AR" sz="1200" b="1" i="0" u="none" strike="noStrike" cap="none">
                <a:solidFill>
                  <a:schemeClr val="dk1"/>
                </a:solidFill>
                <a:latin typeface="Arial"/>
                <a:ea typeface="Arial"/>
                <a:cs typeface="Arial"/>
                <a:sym typeface="Arial"/>
              </a:rPr>
              <a:t>Tu mensaje no compite con otros</a:t>
            </a: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En entornos mobile, lo habitual es sólo tener un anuncio visible a la vez. A diferencia de desktop donde es común que varios anuncios compitan por la atención del usuario.</a:t>
            </a:r>
          </a:p>
          <a:p>
            <a:pPr marL="0" marR="0" lvl="0" indent="0" algn="l" rtl="0">
              <a:spcBef>
                <a:spcPts val="0"/>
              </a:spcBef>
              <a:buSzPct val="25000"/>
              <a:buNone/>
            </a:pPr>
            <a:r>
              <a:rPr lang="es-AR" sz="1200" b="1" i="0" u="none" strike="noStrike" cap="none">
                <a:solidFill>
                  <a:schemeClr val="dk1"/>
                </a:solidFill>
                <a:latin typeface="Arial"/>
                <a:ea typeface="Arial"/>
                <a:cs typeface="Arial"/>
                <a:sym typeface="Arial"/>
              </a:rPr>
              <a:t>Más espacio en pantalla</a:t>
            </a:r>
          </a:p>
          <a:p>
            <a:pPr marL="0" marR="0" lvl="0" indent="0" algn="l" rtl="0">
              <a:spcBef>
                <a:spcPts val="0"/>
              </a:spcBef>
              <a:buSzPct val="25000"/>
              <a:buNone/>
            </a:pPr>
            <a:r>
              <a:rPr lang="es-AR" sz="1200" b="0" i="0" u="none" strike="noStrike" cap="none">
                <a:solidFill>
                  <a:schemeClr val="dk1"/>
                </a:solidFill>
                <a:latin typeface="Arial"/>
                <a:ea typeface="Arial"/>
                <a:cs typeface="Arial"/>
                <a:sym typeface="Arial"/>
              </a:rPr>
              <a:t>Si bien los dispositivos móviles, en especial los teléfonos poseen pantallas más pequeñas, los anuncios proporcionalmente ocupan más área. Sin tener en cuenta interstitials que toman el 100% de la pantalla, en mobile un banner pequeño representa alrededor del 15% del área visible, cuando en desktop difícilmente llegan al 5%.</a:t>
            </a:r>
          </a:p>
        </p:txBody>
      </p:sp>
      <p:sp>
        <p:nvSpPr>
          <p:cNvPr id="458" name="Shape 458"/>
          <p:cNvSpPr txBox="1">
            <a:spLocks noGrp="1"/>
          </p:cNvSpPr>
          <p:nvPr>
            <p:ph type="sldNum" idx="12"/>
          </p:nvPr>
        </p:nvSpPr>
        <p:spPr>
          <a:xfrm>
            <a:off x="5179483" y="6513910"/>
            <a:ext cx="3962399" cy="342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15</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0063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rich media banner was built on HTML5, leveraging mobile-centric capabilities such as GPS and touchscreen to showcase Subway products and drive foot traffic to the store.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Logan built a rich media interstitial that included a video to tempt users on the go and enriched the experience with the option to browse the menu, share it over social media and get directions to the closest store.</a:t>
            </a:r>
            <a:endParaRPr lang="en-US" b="0" dirty="0" smtClean="0">
              <a:effectLst/>
            </a:endParaRPr>
          </a:p>
          <a:p>
            <a:pPr rtl="0"/>
            <a:r>
              <a:rPr lang="en-US" b="0" dirty="0" smtClean="0">
                <a:effectLst/>
              </a:rPr>
              <a:t/>
            </a:r>
            <a:br>
              <a:rPr lang="en-US" b="0" dirty="0" smtClean="0">
                <a:effectLst/>
              </a:rPr>
            </a:br>
            <a:r>
              <a:rPr lang="en-US" sz="1200" b="1" i="0" u="none" strike="noStrike" kern="1200" dirty="0" smtClean="0">
                <a:solidFill>
                  <a:schemeClr val="tx1"/>
                </a:solidFill>
                <a:effectLst/>
                <a:latin typeface="+mn-lt"/>
                <a:ea typeface="+mn-ea"/>
                <a:cs typeface="+mn-cs"/>
              </a:rPr>
              <a:t>Tip: Integrating social media into video marketing strategies</a:t>
            </a:r>
            <a:endParaRPr lang="en-US" b="0" dirty="0" smtClean="0">
              <a:effectLst/>
            </a:endParaRPr>
          </a:p>
          <a:p>
            <a:pPr rtl="0"/>
            <a:r>
              <a:rPr lang="en-US" sz="1200" b="0" i="0" u="none" strike="noStrike" kern="1200" dirty="0" smtClean="0">
                <a:solidFill>
                  <a:schemeClr val="tx1"/>
                </a:solidFill>
                <a:effectLst/>
                <a:latin typeface="+mn-lt"/>
                <a:ea typeface="+mn-ea"/>
                <a:cs typeface="+mn-cs"/>
              </a:rPr>
              <a:t>Smartphone users share content at a surprisingly high rate</a:t>
            </a:r>
            <a:endParaRPr lang="en-US" b="0" dirty="0" smtClean="0">
              <a:effectLst/>
            </a:endParaRPr>
          </a:p>
          <a:p>
            <a:pPr rtl="0"/>
            <a:r>
              <a:rPr lang="en-US" sz="1200" b="0" i="0" u="none" strike="noStrike" kern="1200" dirty="0" smtClean="0">
                <a:solidFill>
                  <a:schemeClr val="tx1"/>
                </a:solidFill>
                <a:effectLst/>
                <a:latin typeface="+mn-lt"/>
                <a:ea typeface="+mn-ea"/>
                <a:cs typeface="+mn-cs"/>
              </a:rPr>
              <a:t>Millions of people use social media on a daily basis, and the sharing of information is one of the primary activities</a:t>
            </a:r>
            <a:endParaRPr lang="en-US" b="0" dirty="0" smtClean="0">
              <a:effectLst/>
            </a:endParaRPr>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fld id="{DD83EFBC-8FE4-4F22-85FA-4D03CBF8F9A4}" type="slidenum">
              <a:rPr lang="es-ES" smtClean="0"/>
              <a:t>18</a:t>
            </a:fld>
            <a:endParaRPr lang="es-ES"/>
          </a:p>
        </p:txBody>
      </p:sp>
    </p:spTree>
    <p:extLst>
      <p:ext uri="{BB962C8B-B14F-4D97-AF65-F5344CB8AC3E}">
        <p14:creationId xmlns:p14="http://schemas.microsoft.com/office/powerpoint/2010/main" val="367577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Para 2015  SE ESPERA QUE EL (41% de la base de equipos) EN AR SEAN SMARTPHONES</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0" i="0" u="none" strike="noStrike" cap="none">
                <a:solidFill>
                  <a:schemeClr val="dk1"/>
                </a:solidFill>
                <a:latin typeface="Arial"/>
                <a:ea typeface="Arial"/>
                <a:cs typeface="Arial"/>
                <a:sym typeface="Arial"/>
              </a:rPr>
              <a:t>PERSONAL ARG REPORTO QUE EL 80% DE SUS VENTAS EN EL ULTIMO SEMESTRE FUERON SMARTPHONES</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0" i="0" u="none" strike="noStrike" cap="none">
                <a:solidFill>
                  <a:schemeClr val="dk1"/>
                </a:solidFill>
                <a:latin typeface="Arial"/>
                <a:ea typeface="Arial"/>
                <a:cs typeface="Arial"/>
                <a:sym typeface="Arial"/>
              </a:rPr>
              <a:t>EN PAISES EN DESARROLLO COMO EL NUESTRO MUESTRAN UN  MAYOR PORCENTAJE DE ADOPCION, LLEGANDO AL 68% DE LA BASE DE EQUIPOS PARA EL 2020. ESTO SE DEBE A LA BAJA DE PRECIOS DE LOS EQUIPOS Y CONECTIVIDAD.</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1" i="0" u="none" strike="noStrike" cap="none">
                <a:solidFill>
                  <a:schemeClr val="dk1"/>
                </a:solidFill>
                <a:latin typeface="Arial"/>
                <a:ea typeface="Arial"/>
                <a:cs typeface="Arial"/>
                <a:sym typeface="Arial"/>
              </a:rPr>
              <a:t>NUESTRO CONSUMO DE MEDIOS TAMBIEN HA CAMBIADO. EL MOVIL CAPTA NUESTRA ATENCION</a:t>
            </a:r>
          </a:p>
          <a:p>
            <a:pPr marL="0" marR="0" lvl="0" indent="0" algn="l" rtl="0">
              <a:spcBef>
                <a:spcPts val="0"/>
              </a:spcBef>
              <a:buClr>
                <a:schemeClr val="dk1"/>
              </a:buClr>
              <a:buSzPct val="25000"/>
              <a:buFont typeface="Arial"/>
              <a:buNone/>
            </a:pPr>
            <a:endParaRPr b="1"/>
          </a:p>
          <a:p>
            <a:pPr marL="0" marR="0" lvl="0" indent="0" algn="l" rtl="0">
              <a:spcBef>
                <a:spcPts val="0"/>
              </a:spcBef>
              <a:buClr>
                <a:schemeClr val="dk1"/>
              </a:buClr>
              <a:buSzPct val="25000"/>
              <a:buFont typeface="Arial"/>
              <a:buNone/>
            </a:pPr>
            <a:r>
              <a:rPr lang="es-AR" b="1"/>
              <a:t>penetração</a:t>
            </a:r>
          </a:p>
          <a:p>
            <a:pPr marL="0" marR="0" lvl="0" indent="0" algn="l" rtl="0">
              <a:spcBef>
                <a:spcPts val="0"/>
              </a:spcBef>
              <a:buClr>
                <a:schemeClr val="dk1"/>
              </a:buClr>
              <a:buSzPct val="25000"/>
              <a:buFont typeface="Arial"/>
              <a:buNone/>
            </a:pP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r>
              <a:rPr lang="es-AR" sz="1200" b="0" i="0" u="none" strike="noStrike" cap="none">
                <a:solidFill>
                  <a:schemeClr val="dk1"/>
                </a:solidFill>
                <a:latin typeface="Arial"/>
                <a:ea typeface="Arial"/>
                <a:cs typeface="Arial"/>
                <a:sym typeface="Arial"/>
              </a:rPr>
              <a:t/>
            </a:r>
            <a:br>
              <a:rPr lang="es-AR" sz="1200" b="0" i="0" u="none" strike="noStrike" cap="none">
                <a:solidFill>
                  <a:schemeClr val="dk1"/>
                </a:solidFill>
                <a:latin typeface="Arial"/>
                <a:ea typeface="Arial"/>
                <a:cs typeface="Arial"/>
                <a:sym typeface="Arial"/>
              </a:rPr>
            </a:br>
            <a:endParaRPr lang="es-AR" sz="1200" b="0" i="0" u="none" strike="noStrike" cap="none">
              <a:solidFill>
                <a:schemeClr val="dk1"/>
              </a:solidFill>
              <a:latin typeface="Arial"/>
              <a:ea typeface="Arial"/>
              <a:cs typeface="Arial"/>
              <a:sym typeface="Arial"/>
            </a:endParaRP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20</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9977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s-AR"/>
              <a:t>consumo </a:t>
            </a:r>
            <a:r>
              <a:rPr lang="es-AR">
                <a:solidFill>
                  <a:srgbClr val="000000"/>
                </a:solidFill>
              </a:rPr>
              <a:t>diário</a:t>
            </a:r>
            <a:r>
              <a:rPr lang="es-AR"/>
              <a:t> de mídia</a:t>
            </a:r>
          </a:p>
          <a:p>
            <a:pPr marL="0" marR="0" lvl="0" indent="0" algn="l" rtl="0">
              <a:spcBef>
                <a:spcPts val="0"/>
              </a:spcBef>
              <a:buClr>
                <a:schemeClr val="dk1"/>
              </a:buClr>
              <a:buSzPct val="25000"/>
              <a:buFont typeface="Arial"/>
              <a:buNone/>
            </a:pPr>
            <a:endParaRPr/>
          </a:p>
        </p:txBody>
      </p:sp>
      <p:sp>
        <p:nvSpPr>
          <p:cNvPr id="127" name="Shape 127"/>
          <p:cNvSpPr txBox="1">
            <a:spLocks noGrp="1"/>
          </p:cNvSpPr>
          <p:nvPr>
            <p:ph type="sldNum" idx="12"/>
          </p:nvPr>
        </p:nvSpPr>
        <p:spPr>
          <a:xfrm>
            <a:off x="3884612" y="8685213"/>
            <a:ext cx="29717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s-AR" sz="1400" b="0" i="0" u="none" strike="noStrike" cap="none">
                <a:solidFill>
                  <a:srgbClr val="000000"/>
                </a:solidFill>
                <a:latin typeface="Arial"/>
                <a:ea typeface="Arial"/>
                <a:cs typeface="Arial"/>
                <a:sym typeface="Arial"/>
              </a:rPr>
              <a:t>21</a:t>
            </a:fld>
            <a:endParaRPr lang="es-A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05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
        <p:cNvGrpSpPr/>
        <p:nvPr/>
      </p:nvGrpSpPr>
      <p:grpSpPr>
        <a:xfrm>
          <a:off x="0" y="0"/>
          <a:ext cx="0" cy="0"/>
          <a:chOff x="0" y="0"/>
          <a:chExt cx="0" cy="0"/>
        </a:xfrm>
      </p:grpSpPr>
      <p:sp>
        <p:nvSpPr>
          <p:cNvPr id="14" name="Shape 14"/>
          <p:cNvSpPr txBox="1">
            <a:spLocks noGrp="1"/>
          </p:cNvSpPr>
          <p:nvPr>
            <p:ph type="sldNum" idx="12"/>
          </p:nvPr>
        </p:nvSpPr>
        <p:spPr>
          <a:xfrm>
            <a:off x="8556792" y="4749850"/>
            <a:ext cx="548699" cy="393524"/>
          </a:xfrm>
          <a:prstGeom prst="rect">
            <a:avLst/>
          </a:prstGeom>
          <a:noFill/>
          <a:ln>
            <a:noFill/>
          </a:ln>
        </p:spPr>
        <p:txBody>
          <a:bodyPr lIns="91425" tIns="91425" rIns="91425" bIns="91425" anchor="ctr"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Arial"/>
                <a:ea typeface="Arial"/>
                <a:cs typeface="Arial"/>
                <a:sym typeface="Arial"/>
                <a:rtl val="0"/>
              </a:defRPr>
            </a:lvl1pPr>
          </a:lstStyle>
          <a:p>
            <a:pPr marL="0" lvl="0" indent="0">
              <a:spcBef>
                <a:spcPts val="0"/>
              </a:spcBef>
              <a:buClr>
                <a:schemeClr val="dk1"/>
              </a:buClr>
              <a:buSzPct val="25000"/>
              <a:buFont typeface="Arial"/>
              <a:buNone/>
            </a:pPr>
            <a:fld id="{00000000-1234-1234-1234-123412341234}" type="slidenum">
              <a:rPr lang="es-AR"/>
              <a:t>‹nº›</a:t>
            </a:fld>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aption">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457200" y="4406308"/>
            <a:ext cx="8229600" cy="519520"/>
          </a:xfrm>
          <a:prstGeom prst="rect">
            <a:avLst/>
          </a:prstGeom>
          <a:noFill/>
          <a:ln>
            <a:noFill/>
          </a:ln>
        </p:spPr>
        <p:txBody>
          <a:bodyPr lIns="91425" tIns="91425" rIns="91425" bIns="91425" anchor="t" anchorCtr="0"/>
          <a:lstStyle>
            <a:lvl1pPr algn="ctr" rtl="0">
              <a:spcBef>
                <a:spcPts val="360"/>
              </a:spcBef>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7" name="Shape 17"/>
          <p:cNvSpPr txBox="1">
            <a:spLocks noGrp="1"/>
          </p:cNvSpPr>
          <p:nvPr>
            <p:ph type="sldNum" idx="12"/>
          </p:nvPr>
        </p:nvSpPr>
        <p:spPr>
          <a:xfrm>
            <a:off x="8556792" y="4749850"/>
            <a:ext cx="548699" cy="393524"/>
          </a:xfrm>
          <a:prstGeom prst="rect">
            <a:avLst/>
          </a:prstGeom>
          <a:noFill/>
          <a:ln>
            <a:noFill/>
          </a:ln>
        </p:spPr>
        <p:txBody>
          <a:bodyPr lIns="91425" tIns="91425" rIns="91425" bIns="91425" anchor="ctr"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Arial"/>
                <a:ea typeface="Arial"/>
                <a:cs typeface="Arial"/>
                <a:sym typeface="Arial"/>
                <a:rtl val="0"/>
              </a:defRPr>
            </a:lvl1pPr>
          </a:lstStyle>
          <a:p>
            <a:pPr marL="0" lvl="0" indent="0">
              <a:spcBef>
                <a:spcPts val="0"/>
              </a:spcBef>
              <a:buClr>
                <a:schemeClr val="dk1"/>
              </a:buClr>
              <a:buSzPct val="25000"/>
              <a:buFont typeface="Arial"/>
              <a:buNone/>
            </a:pPr>
            <a:fld id="{00000000-1234-1234-1234-123412341234}" type="slidenum">
              <a:rPr lang="es-AR"/>
              <a:t>‹nº›</a:t>
            </a:fld>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sldNum" idx="12"/>
          </p:nvPr>
        </p:nvSpPr>
        <p:spPr>
          <a:xfrm>
            <a:off x="8556792" y="4749850"/>
            <a:ext cx="548699" cy="393600"/>
          </a:xfrm>
          <a:prstGeom prst="rect">
            <a:avLst/>
          </a:prstGeom>
          <a:noFill/>
          <a:ln>
            <a:noFill/>
          </a:ln>
        </p:spPr>
        <p:txBody>
          <a:bodyPr lIns="91425" tIns="91425" rIns="91425" bIns="91425" anchor="ctr"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Arial"/>
                <a:ea typeface="Arial"/>
                <a:cs typeface="Arial"/>
                <a:sym typeface="Arial"/>
              </a:defRPr>
            </a:lvl1pPr>
          </a:lstStyle>
          <a:p>
            <a:pPr marL="0" lvl="0" indent="0">
              <a:spcBef>
                <a:spcPts val="0"/>
              </a:spcBef>
              <a:buClr>
                <a:schemeClr val="dk1"/>
              </a:buClr>
              <a:buSzPct val="25000"/>
              <a:buFont typeface="Arial"/>
              <a:buNone/>
            </a:pPr>
            <a:fld id="{00000000-1234-1234-1234-123412341234}" type="slidenum">
              <a:rPr lang="es-AR"/>
              <a:t>‹nº›</a:t>
            </a:fld>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685800" y="1295400"/>
            <a:ext cx="7772400" cy="1337099"/>
          </a:xfrm>
          <a:prstGeom prst="rect">
            <a:avLst/>
          </a:prstGeom>
          <a:noFill/>
          <a:ln>
            <a:noFill/>
          </a:ln>
        </p:spPr>
        <p:txBody>
          <a:bodyPr lIns="91425" tIns="91425" rIns="91425" bIns="91425" anchor="b" anchorCtr="0"/>
          <a:lstStyle>
            <a:lvl1pPr marL="0" marR="0" indent="0" algn="ctr" rtl="0">
              <a:lnSpc>
                <a:spcPct val="100000"/>
              </a:lnSpc>
              <a:spcBef>
                <a:spcPts val="0"/>
              </a:spcBef>
              <a:spcAft>
                <a:spcPts val="0"/>
              </a:spcAft>
              <a:buClr>
                <a:schemeClr val="dk1"/>
              </a:buClr>
              <a:buFont typeface="Arial"/>
              <a:buNone/>
              <a:defRPr/>
            </a:lvl1pPr>
            <a:lvl2pPr marL="0" marR="0" indent="0" algn="l" rtl="0">
              <a:lnSpc>
                <a:spcPct val="100000"/>
              </a:lnSpc>
              <a:spcBef>
                <a:spcPts val="0"/>
              </a:spcBef>
              <a:spcAft>
                <a:spcPts val="0"/>
              </a:spcAft>
              <a:buClr>
                <a:schemeClr val="dk1"/>
              </a:buClr>
              <a:buFont typeface="Arial"/>
              <a:buNone/>
              <a:defRPr/>
            </a:lvl2pPr>
            <a:lvl3pPr marL="0" marR="0" indent="0" algn="l" rtl="0">
              <a:spcBef>
                <a:spcPts val="0"/>
              </a:spcBef>
              <a:buClr>
                <a:schemeClr val="dk1"/>
              </a:buClr>
              <a:buFont typeface="Arial"/>
              <a:buNone/>
              <a:defRPr/>
            </a:lvl3pPr>
            <a:lvl4pPr marL="0" marR="0" indent="0" algn="l" rtl="0">
              <a:spcBef>
                <a:spcPts val="0"/>
              </a:spcBef>
              <a:buClr>
                <a:schemeClr val="dk1"/>
              </a:buClr>
              <a:buFont typeface="Arial"/>
              <a:buNone/>
              <a:defRPr/>
            </a:lvl4pPr>
            <a:lvl5pPr marL="0" marR="0" indent="0" algn="l" rtl="0">
              <a:spcBef>
                <a:spcPts val="0"/>
              </a:spcBef>
              <a:buClr>
                <a:schemeClr val="dk1"/>
              </a:buClr>
              <a:buFont typeface="Arial"/>
              <a:buNone/>
              <a:defRPr/>
            </a:lvl5pPr>
            <a:lvl6pPr marL="0" marR="0" indent="0" algn="l" rtl="0">
              <a:spcBef>
                <a:spcPts val="0"/>
              </a:spcBef>
              <a:buClr>
                <a:schemeClr val="dk1"/>
              </a:buClr>
              <a:buFont typeface="Arial"/>
              <a:buNone/>
              <a:defRPr/>
            </a:lvl6pPr>
            <a:lvl7pPr marL="0" marR="0" indent="0" algn="l" rtl="0">
              <a:spcBef>
                <a:spcPts val="0"/>
              </a:spcBef>
              <a:buClr>
                <a:schemeClr val="dk1"/>
              </a:buClr>
              <a:buFont typeface="Arial"/>
              <a:buNone/>
              <a:defRPr/>
            </a:lvl7pPr>
            <a:lvl8pPr marL="0" marR="0" indent="0" algn="l" rtl="0">
              <a:spcBef>
                <a:spcPts val="0"/>
              </a:spcBef>
              <a:buClr>
                <a:schemeClr val="dk1"/>
              </a:buClr>
              <a:buFont typeface="Arial"/>
              <a:buNone/>
              <a:defRPr/>
            </a:lvl8pPr>
            <a:lvl9pPr marL="0" marR="0" indent="0" algn="l" rtl="0">
              <a:spcBef>
                <a:spcPts val="0"/>
              </a:spcBef>
              <a:buClr>
                <a:schemeClr val="dk1"/>
              </a:buClr>
              <a:buFont typeface="Arial"/>
              <a:buNone/>
              <a:defRPr/>
            </a:lvl9pPr>
          </a:lstStyle>
          <a:p>
            <a:endParaRPr/>
          </a:p>
        </p:txBody>
      </p:sp>
      <p:sp>
        <p:nvSpPr>
          <p:cNvPr id="23" name="Shape 23"/>
          <p:cNvSpPr txBox="1">
            <a:spLocks noGrp="1"/>
          </p:cNvSpPr>
          <p:nvPr>
            <p:ph type="subTitle" idx="1"/>
          </p:nvPr>
        </p:nvSpPr>
        <p:spPr>
          <a:xfrm>
            <a:off x="685800" y="2815827"/>
            <a:ext cx="7772400" cy="822599"/>
          </a:xfrm>
          <a:prstGeom prst="rect">
            <a:avLst/>
          </a:prstGeom>
          <a:noFill/>
          <a:ln>
            <a:noFill/>
          </a:ln>
        </p:spPr>
        <p:txBody>
          <a:bodyPr lIns="91425" tIns="91425" rIns="91425" bIns="91425" anchor="t" anchorCtr="0"/>
          <a:lstStyle>
            <a:lvl1pPr marL="0" marR="0" indent="0" algn="ctr" rtl="0">
              <a:lnSpc>
                <a:spcPct val="100000"/>
              </a:lnSpc>
              <a:spcBef>
                <a:spcPts val="600"/>
              </a:spcBef>
              <a:spcAft>
                <a:spcPts val="0"/>
              </a:spcAft>
              <a:buClr>
                <a:schemeClr val="dk1"/>
              </a:buClr>
              <a:buFont typeface="Arial"/>
              <a:buNone/>
              <a:defRPr/>
            </a:lvl1pPr>
            <a:lvl2pPr marL="457200" marR="0" indent="0" algn="ctr" rtl="0">
              <a:lnSpc>
                <a:spcPct val="100000"/>
              </a:lnSpc>
              <a:spcBef>
                <a:spcPts val="480"/>
              </a:spcBef>
              <a:spcAft>
                <a:spcPts val="0"/>
              </a:spcAft>
              <a:buClr>
                <a:schemeClr val="dk1"/>
              </a:buClr>
              <a:buFont typeface="Arial"/>
              <a:buNone/>
              <a:defRPr/>
            </a:lvl2pPr>
            <a:lvl3pPr marL="914400" marR="0" indent="0" algn="ctr" rtl="0">
              <a:lnSpc>
                <a:spcPct val="100000"/>
              </a:lnSpc>
              <a:spcBef>
                <a:spcPts val="480"/>
              </a:spcBef>
              <a:spcAft>
                <a:spcPts val="0"/>
              </a:spcAft>
              <a:buClr>
                <a:schemeClr val="dk1"/>
              </a:buClr>
              <a:buFont typeface="Arial"/>
              <a:buNone/>
              <a:defRPr/>
            </a:lvl3pPr>
            <a:lvl4pPr marL="1371600" marR="0" indent="0" algn="ctr" rtl="0">
              <a:lnSpc>
                <a:spcPct val="100000"/>
              </a:lnSpc>
              <a:spcBef>
                <a:spcPts val="360"/>
              </a:spcBef>
              <a:spcAft>
                <a:spcPts val="0"/>
              </a:spcAft>
              <a:buClr>
                <a:schemeClr val="dk1"/>
              </a:buClr>
              <a:buFont typeface="Arial"/>
              <a:buNone/>
              <a:defRPr/>
            </a:lvl4pPr>
            <a:lvl5pPr marL="1828800" marR="0" indent="0" algn="ctr" rtl="0">
              <a:lnSpc>
                <a:spcPct val="100000"/>
              </a:lnSpc>
              <a:spcBef>
                <a:spcPts val="360"/>
              </a:spcBef>
              <a:spcAft>
                <a:spcPts val="0"/>
              </a:spcAft>
              <a:buClr>
                <a:schemeClr val="dk1"/>
              </a:buClr>
              <a:buFont typeface="Arial"/>
              <a:buNone/>
              <a:defRPr/>
            </a:lvl5pPr>
            <a:lvl6pPr marL="2286000" marR="0" indent="0" algn="ctr" rtl="0">
              <a:lnSpc>
                <a:spcPct val="100000"/>
              </a:lnSpc>
              <a:spcBef>
                <a:spcPts val="360"/>
              </a:spcBef>
              <a:spcAft>
                <a:spcPts val="0"/>
              </a:spcAft>
              <a:buClr>
                <a:schemeClr val="dk1"/>
              </a:buClr>
              <a:buFont typeface="Arial"/>
              <a:buNone/>
              <a:defRPr/>
            </a:lvl6pPr>
            <a:lvl7pPr marL="2743200" marR="0" indent="0" algn="ctr" rtl="0">
              <a:lnSpc>
                <a:spcPct val="100000"/>
              </a:lnSpc>
              <a:spcBef>
                <a:spcPts val="360"/>
              </a:spcBef>
              <a:spcAft>
                <a:spcPts val="0"/>
              </a:spcAft>
              <a:buClr>
                <a:schemeClr val="dk1"/>
              </a:buClr>
              <a:buFont typeface="Arial"/>
              <a:buNone/>
              <a:defRPr/>
            </a:lvl7pPr>
            <a:lvl8pPr marL="3200400" marR="0" indent="0" algn="ctr" rtl="0">
              <a:lnSpc>
                <a:spcPct val="100000"/>
              </a:lnSpc>
              <a:spcBef>
                <a:spcPts val="360"/>
              </a:spcBef>
              <a:spcAft>
                <a:spcPts val="0"/>
              </a:spcAft>
              <a:buClr>
                <a:schemeClr val="dk1"/>
              </a:buClr>
              <a:buFont typeface="Arial"/>
              <a:buNone/>
              <a:defRPr/>
            </a:lvl8pPr>
            <a:lvl9pPr marL="3657600" marR="0" indent="0" algn="ctr" rtl="0">
              <a:lnSpc>
                <a:spcPct val="100000"/>
              </a:lnSpc>
              <a:spcBef>
                <a:spcPts val="360"/>
              </a:spcBef>
              <a:spcAft>
                <a:spcPts val="0"/>
              </a:spcAft>
              <a:buClr>
                <a:schemeClr val="dk1"/>
              </a:buClr>
              <a:buFont typeface="Arial"/>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75092" y="495297"/>
            <a:ext cx="8229299" cy="649499"/>
          </a:xfrm>
          <a:prstGeom prst="rect">
            <a:avLst/>
          </a:prstGeom>
          <a:noFill/>
          <a:ln>
            <a:noFill/>
          </a:ln>
        </p:spPr>
        <p:txBody>
          <a:bodyPr lIns="91425" tIns="91425" rIns="91425" bIns="91425" anchor="t" anchorCtr="0"/>
          <a:lstStyle>
            <a:lvl1pPr marL="0" indent="139700" algn="l" rtl="0">
              <a:spcBef>
                <a:spcPts val="0"/>
              </a:spcBef>
              <a:buClr>
                <a:schemeClr val="dk1"/>
              </a:buClr>
              <a:buFont typeface="Open Sans"/>
              <a:buNone/>
              <a:defRPr/>
            </a:lvl1pPr>
            <a:lvl2pPr marL="0" indent="139700" algn="l" rtl="0">
              <a:spcBef>
                <a:spcPts val="0"/>
              </a:spcBef>
              <a:buClr>
                <a:schemeClr val="dk1"/>
              </a:buClr>
              <a:buFont typeface="Open Sans"/>
              <a:buNone/>
              <a:defRPr/>
            </a:lvl2pPr>
            <a:lvl3pPr marL="0" indent="139700" algn="l" rtl="0">
              <a:spcBef>
                <a:spcPts val="0"/>
              </a:spcBef>
              <a:buClr>
                <a:schemeClr val="dk1"/>
              </a:buClr>
              <a:buFont typeface="Open Sans"/>
              <a:buNone/>
              <a:defRPr/>
            </a:lvl3pPr>
            <a:lvl4pPr marL="0" indent="139700" algn="l" rtl="0">
              <a:spcBef>
                <a:spcPts val="0"/>
              </a:spcBef>
              <a:buClr>
                <a:schemeClr val="dk1"/>
              </a:buClr>
              <a:buFont typeface="Open Sans"/>
              <a:buNone/>
              <a:defRPr/>
            </a:lvl4pPr>
            <a:lvl5pPr marL="0" indent="139700" algn="l" rtl="0">
              <a:spcBef>
                <a:spcPts val="0"/>
              </a:spcBef>
              <a:buClr>
                <a:schemeClr val="dk1"/>
              </a:buClr>
              <a:buFont typeface="Open Sans"/>
              <a:buNone/>
              <a:defRPr/>
            </a:lvl5pPr>
            <a:lvl6pPr marL="0" indent="139700" algn="l" rtl="0">
              <a:spcBef>
                <a:spcPts val="0"/>
              </a:spcBef>
              <a:buClr>
                <a:schemeClr val="dk1"/>
              </a:buClr>
              <a:buFont typeface="Open Sans"/>
              <a:buNone/>
              <a:defRPr/>
            </a:lvl6pPr>
            <a:lvl7pPr marL="0" indent="139700" algn="l" rtl="0">
              <a:spcBef>
                <a:spcPts val="0"/>
              </a:spcBef>
              <a:buClr>
                <a:schemeClr val="dk1"/>
              </a:buClr>
              <a:buFont typeface="Open Sans"/>
              <a:buNone/>
              <a:defRPr/>
            </a:lvl7pPr>
            <a:lvl8pPr marL="0" indent="139700" algn="l" rtl="0">
              <a:spcBef>
                <a:spcPts val="0"/>
              </a:spcBef>
              <a:buClr>
                <a:schemeClr val="dk1"/>
              </a:buClr>
              <a:buFont typeface="Open Sans"/>
              <a:buNone/>
              <a:defRPr/>
            </a:lvl8pPr>
            <a:lvl9pPr marL="0" indent="139700" algn="l" rtl="0">
              <a:spcBef>
                <a:spcPts val="0"/>
              </a:spcBef>
              <a:buClr>
                <a:schemeClr val="dk1"/>
              </a:buClr>
              <a:buFont typeface="Open Sans"/>
              <a:buNone/>
              <a:defRPr/>
            </a:lvl9pPr>
          </a:lstStyle>
          <a:p>
            <a:endParaRPr/>
          </a:p>
        </p:txBody>
      </p:sp>
      <p:sp>
        <p:nvSpPr>
          <p:cNvPr id="29" name="Shape 29"/>
          <p:cNvSpPr txBox="1">
            <a:spLocks noGrp="1"/>
          </p:cNvSpPr>
          <p:nvPr>
            <p:ph type="body" idx="1"/>
          </p:nvPr>
        </p:nvSpPr>
        <p:spPr>
          <a:xfrm>
            <a:off x="375091" y="1253680"/>
            <a:ext cx="8229299" cy="3429000"/>
          </a:xfrm>
          <a:prstGeom prst="rect">
            <a:avLst/>
          </a:prstGeom>
          <a:noFill/>
          <a:ln>
            <a:noFill/>
          </a:ln>
        </p:spPr>
        <p:txBody>
          <a:bodyPr lIns="91425" tIns="91425" rIns="91425" bIns="91425" anchor="t" anchorCtr="0"/>
          <a:lstStyle>
            <a:lvl1pPr marL="333375" indent="111125" algn="l" rtl="0">
              <a:spcBef>
                <a:spcPts val="0"/>
              </a:spcBef>
              <a:buClr>
                <a:schemeClr val="dk1"/>
              </a:buClr>
              <a:buFont typeface="Open Sans"/>
              <a:buChar char="•"/>
              <a:defRPr/>
            </a:lvl1pPr>
            <a:lvl2pPr marL="719137" indent="131762" algn="l" rtl="0">
              <a:spcBef>
                <a:spcPts val="338"/>
              </a:spcBef>
              <a:buClr>
                <a:schemeClr val="dk1"/>
              </a:buClr>
              <a:buFont typeface="Open Sans"/>
              <a:buChar char="o"/>
              <a:defRPr/>
            </a:lvl2pPr>
            <a:lvl3pPr marL="1104900" indent="152400" algn="l" rtl="0">
              <a:spcBef>
                <a:spcPts val="300"/>
              </a:spcBef>
              <a:buClr>
                <a:schemeClr val="dk1"/>
              </a:buClr>
              <a:buFont typeface="Open Sans"/>
              <a:buChar char="▪"/>
              <a:defRPr/>
            </a:lvl3pPr>
            <a:lvl4pPr marL="1547812" indent="153987" algn="l" rtl="0">
              <a:spcBef>
                <a:spcPts val="300"/>
              </a:spcBef>
              <a:buClr>
                <a:schemeClr val="dk1"/>
              </a:buClr>
              <a:buFont typeface="Open Sans"/>
              <a:buChar char="•"/>
              <a:defRPr/>
            </a:lvl4pPr>
            <a:lvl5pPr marL="1990725" indent="117475" algn="l" rtl="0">
              <a:spcBef>
                <a:spcPts val="263"/>
              </a:spcBef>
              <a:buClr>
                <a:schemeClr val="dk1"/>
              </a:buClr>
              <a:buFont typeface="Open Sans"/>
              <a:buChar char="o"/>
              <a:defRPr/>
            </a:lvl5pPr>
            <a:lvl6pPr marL="2428875" indent="161925" algn="l" rtl="0">
              <a:spcBef>
                <a:spcPts val="263"/>
              </a:spcBef>
              <a:buClr>
                <a:schemeClr val="dk1"/>
              </a:buClr>
              <a:buFont typeface="Open Sans"/>
              <a:buChar char="▪"/>
              <a:defRPr/>
            </a:lvl6pPr>
            <a:lvl7pPr marL="2871787" indent="163512" algn="l" rtl="0">
              <a:spcBef>
                <a:spcPts val="263"/>
              </a:spcBef>
              <a:buClr>
                <a:schemeClr val="dk1"/>
              </a:buClr>
              <a:buFont typeface="Open Sans"/>
              <a:buChar char="•"/>
              <a:defRPr/>
            </a:lvl7pPr>
            <a:lvl8pPr marL="3314700" indent="152400" algn="l" rtl="0">
              <a:spcBef>
                <a:spcPts val="263"/>
              </a:spcBef>
              <a:buClr>
                <a:schemeClr val="dk1"/>
              </a:buClr>
              <a:buFont typeface="Open Sans"/>
              <a:buChar char="o"/>
              <a:defRPr/>
            </a:lvl8pPr>
            <a:lvl9pPr marL="3757612" indent="153987" algn="l" rtl="0">
              <a:spcBef>
                <a:spcPts val="263"/>
              </a:spcBef>
              <a:buClr>
                <a:schemeClr val="dk1"/>
              </a:buClr>
              <a:buFont typeface="Open Sans"/>
              <a:buChar char="▪"/>
              <a:defRPr/>
            </a:lvl9pPr>
          </a:lstStyle>
          <a:p>
            <a:endParaRPr/>
          </a:p>
        </p:txBody>
      </p:sp>
      <p:sp>
        <p:nvSpPr>
          <p:cNvPr id="30" name="Shape 30"/>
          <p:cNvSpPr txBox="1">
            <a:spLocks noGrp="1"/>
          </p:cNvSpPr>
          <p:nvPr>
            <p:ph type="dt" idx="10"/>
          </p:nvPr>
        </p:nvSpPr>
        <p:spPr>
          <a:xfrm>
            <a:off x="457189" y="4767262"/>
            <a:ext cx="2133599" cy="2739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Open Sans"/>
              <a:buNone/>
              <a:defRPr/>
            </a:lvl1pPr>
            <a:lvl2pPr marL="0" marR="0" indent="0" algn="l" rtl="0">
              <a:lnSpc>
                <a:spcPct val="100000"/>
              </a:lnSpc>
              <a:spcBef>
                <a:spcPts val="0"/>
              </a:spcBef>
              <a:spcAft>
                <a:spcPts val="0"/>
              </a:spcAft>
              <a:buClr>
                <a:srgbClr val="000000"/>
              </a:buClr>
              <a:buFont typeface="Open Sans"/>
              <a:buNone/>
              <a:defRPr/>
            </a:lvl2pPr>
            <a:lvl3pPr marL="0" marR="0" indent="0" algn="l" rtl="0">
              <a:lnSpc>
                <a:spcPct val="100000"/>
              </a:lnSpc>
              <a:spcBef>
                <a:spcPts val="0"/>
              </a:spcBef>
              <a:spcAft>
                <a:spcPts val="0"/>
              </a:spcAft>
              <a:buClr>
                <a:srgbClr val="000000"/>
              </a:buClr>
              <a:buFont typeface="Open Sans"/>
              <a:buNone/>
              <a:defRPr/>
            </a:lvl3pPr>
            <a:lvl4pPr marL="0" marR="0" indent="0" algn="l" rtl="0">
              <a:lnSpc>
                <a:spcPct val="100000"/>
              </a:lnSpc>
              <a:spcBef>
                <a:spcPts val="0"/>
              </a:spcBef>
              <a:spcAft>
                <a:spcPts val="0"/>
              </a:spcAft>
              <a:buClr>
                <a:srgbClr val="000000"/>
              </a:buClr>
              <a:buFont typeface="Open Sans"/>
              <a:buNone/>
              <a:defRPr/>
            </a:lvl4pPr>
            <a:lvl5pPr marL="0" marR="0" indent="0" algn="l" rtl="0">
              <a:lnSpc>
                <a:spcPct val="100000"/>
              </a:lnSpc>
              <a:spcBef>
                <a:spcPts val="0"/>
              </a:spcBef>
              <a:spcAft>
                <a:spcPts val="0"/>
              </a:spcAft>
              <a:buClr>
                <a:srgbClr val="000000"/>
              </a:buClr>
              <a:buFont typeface="Open Sans"/>
              <a:buNone/>
              <a:defRPr/>
            </a:lvl5pPr>
            <a:lvl6pPr marL="0" marR="0" indent="0" algn="l" rtl="0">
              <a:lnSpc>
                <a:spcPct val="100000"/>
              </a:lnSpc>
              <a:spcBef>
                <a:spcPts val="0"/>
              </a:spcBef>
              <a:spcAft>
                <a:spcPts val="0"/>
              </a:spcAft>
              <a:buClr>
                <a:srgbClr val="000000"/>
              </a:buClr>
              <a:buFont typeface="Open Sans"/>
              <a:buNone/>
              <a:defRPr/>
            </a:lvl6pPr>
            <a:lvl7pPr marL="0" marR="0" indent="0" algn="l" rtl="0">
              <a:lnSpc>
                <a:spcPct val="100000"/>
              </a:lnSpc>
              <a:spcBef>
                <a:spcPts val="0"/>
              </a:spcBef>
              <a:spcAft>
                <a:spcPts val="0"/>
              </a:spcAft>
              <a:buClr>
                <a:srgbClr val="000000"/>
              </a:buClr>
              <a:buFont typeface="Open Sans"/>
              <a:buNone/>
              <a:defRPr/>
            </a:lvl7pPr>
            <a:lvl8pPr marL="0" marR="0" indent="0" algn="l" rtl="0">
              <a:lnSpc>
                <a:spcPct val="100000"/>
              </a:lnSpc>
              <a:spcBef>
                <a:spcPts val="0"/>
              </a:spcBef>
              <a:spcAft>
                <a:spcPts val="0"/>
              </a:spcAft>
              <a:buClr>
                <a:srgbClr val="000000"/>
              </a:buClr>
              <a:buFont typeface="Open Sans"/>
              <a:buNone/>
              <a:defRPr/>
            </a:lvl8pPr>
            <a:lvl9pPr marL="0" marR="0" indent="0" algn="l" rtl="0">
              <a:lnSpc>
                <a:spcPct val="100000"/>
              </a:lnSpc>
              <a:spcBef>
                <a:spcPts val="0"/>
              </a:spcBef>
              <a:spcAft>
                <a:spcPts val="0"/>
              </a:spcAft>
              <a:buClr>
                <a:srgbClr val="000000"/>
              </a:buClr>
              <a:buFont typeface="Open Sans"/>
              <a:buNone/>
              <a:defRPr/>
            </a:lvl9pPr>
          </a:lstStyle>
          <a:p>
            <a:endParaRPr/>
          </a:p>
        </p:txBody>
      </p:sp>
      <p:sp>
        <p:nvSpPr>
          <p:cNvPr id="31" name="Shape 31"/>
          <p:cNvSpPr txBox="1">
            <a:spLocks noGrp="1"/>
          </p:cNvSpPr>
          <p:nvPr>
            <p:ph type="ftr" idx="11"/>
          </p:nvPr>
        </p:nvSpPr>
        <p:spPr>
          <a:xfrm>
            <a:off x="3124123" y="4767262"/>
            <a:ext cx="2895600" cy="2739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Open Sans"/>
              <a:buNone/>
              <a:defRPr/>
            </a:lvl1pPr>
            <a:lvl2pPr marL="0" marR="0" indent="0" algn="l" rtl="0">
              <a:lnSpc>
                <a:spcPct val="100000"/>
              </a:lnSpc>
              <a:spcBef>
                <a:spcPts val="0"/>
              </a:spcBef>
              <a:spcAft>
                <a:spcPts val="0"/>
              </a:spcAft>
              <a:buClr>
                <a:srgbClr val="000000"/>
              </a:buClr>
              <a:buFont typeface="Open Sans"/>
              <a:buNone/>
              <a:defRPr/>
            </a:lvl2pPr>
            <a:lvl3pPr marL="0" marR="0" indent="0" algn="l" rtl="0">
              <a:lnSpc>
                <a:spcPct val="100000"/>
              </a:lnSpc>
              <a:spcBef>
                <a:spcPts val="0"/>
              </a:spcBef>
              <a:spcAft>
                <a:spcPts val="0"/>
              </a:spcAft>
              <a:buClr>
                <a:srgbClr val="000000"/>
              </a:buClr>
              <a:buFont typeface="Open Sans"/>
              <a:buNone/>
              <a:defRPr/>
            </a:lvl3pPr>
            <a:lvl4pPr marL="0" marR="0" indent="0" algn="l" rtl="0">
              <a:lnSpc>
                <a:spcPct val="100000"/>
              </a:lnSpc>
              <a:spcBef>
                <a:spcPts val="0"/>
              </a:spcBef>
              <a:spcAft>
                <a:spcPts val="0"/>
              </a:spcAft>
              <a:buClr>
                <a:srgbClr val="000000"/>
              </a:buClr>
              <a:buFont typeface="Open Sans"/>
              <a:buNone/>
              <a:defRPr/>
            </a:lvl4pPr>
            <a:lvl5pPr marL="0" marR="0" indent="0" algn="l" rtl="0">
              <a:lnSpc>
                <a:spcPct val="100000"/>
              </a:lnSpc>
              <a:spcBef>
                <a:spcPts val="0"/>
              </a:spcBef>
              <a:spcAft>
                <a:spcPts val="0"/>
              </a:spcAft>
              <a:buClr>
                <a:srgbClr val="000000"/>
              </a:buClr>
              <a:buFont typeface="Open Sans"/>
              <a:buNone/>
              <a:defRPr/>
            </a:lvl5pPr>
            <a:lvl6pPr marL="0" marR="0" indent="0" algn="l" rtl="0">
              <a:lnSpc>
                <a:spcPct val="100000"/>
              </a:lnSpc>
              <a:spcBef>
                <a:spcPts val="0"/>
              </a:spcBef>
              <a:spcAft>
                <a:spcPts val="0"/>
              </a:spcAft>
              <a:buClr>
                <a:srgbClr val="000000"/>
              </a:buClr>
              <a:buFont typeface="Open Sans"/>
              <a:buNone/>
              <a:defRPr/>
            </a:lvl6pPr>
            <a:lvl7pPr marL="0" marR="0" indent="0" algn="l" rtl="0">
              <a:lnSpc>
                <a:spcPct val="100000"/>
              </a:lnSpc>
              <a:spcBef>
                <a:spcPts val="0"/>
              </a:spcBef>
              <a:spcAft>
                <a:spcPts val="0"/>
              </a:spcAft>
              <a:buClr>
                <a:srgbClr val="000000"/>
              </a:buClr>
              <a:buFont typeface="Open Sans"/>
              <a:buNone/>
              <a:defRPr/>
            </a:lvl7pPr>
            <a:lvl8pPr marL="0" marR="0" indent="0" algn="l" rtl="0">
              <a:lnSpc>
                <a:spcPct val="100000"/>
              </a:lnSpc>
              <a:spcBef>
                <a:spcPts val="0"/>
              </a:spcBef>
              <a:spcAft>
                <a:spcPts val="0"/>
              </a:spcAft>
              <a:buClr>
                <a:srgbClr val="000000"/>
              </a:buClr>
              <a:buFont typeface="Open Sans"/>
              <a:buNone/>
              <a:defRPr/>
            </a:lvl8pPr>
            <a:lvl9pPr marL="0" marR="0" indent="0" algn="l" rtl="0">
              <a:lnSpc>
                <a:spcPct val="100000"/>
              </a:lnSpc>
              <a:spcBef>
                <a:spcPts val="0"/>
              </a:spcBef>
              <a:spcAft>
                <a:spcPts val="0"/>
              </a:spcAft>
              <a:buClr>
                <a:srgbClr val="000000"/>
              </a:buClr>
              <a:buFont typeface="Open Sans"/>
              <a:buNone/>
              <a:defRPr/>
            </a:lvl9pPr>
          </a:lstStyle>
          <a:p>
            <a:endParaRPr/>
          </a:p>
        </p:txBody>
      </p:sp>
      <p:sp>
        <p:nvSpPr>
          <p:cNvPr id="32" name="Shape 32"/>
          <p:cNvSpPr txBox="1">
            <a:spLocks noGrp="1"/>
          </p:cNvSpPr>
          <p:nvPr>
            <p:ph type="sldNum" idx="12"/>
          </p:nvPr>
        </p:nvSpPr>
        <p:spPr>
          <a:xfrm>
            <a:off x="6553039" y="4767262"/>
            <a:ext cx="2133599" cy="273900"/>
          </a:xfrm>
          <a:prstGeom prst="rect">
            <a:avLst/>
          </a:prstGeom>
          <a:noFill/>
          <a:ln>
            <a:noFill/>
          </a:ln>
        </p:spPr>
        <p:txBody>
          <a:bodyPr lIns="88375" tIns="88375" rIns="88375" bIns="88375" anchor="t" anchorCtr="0">
            <a:noAutofit/>
          </a:bodyPr>
          <a:lstStyle/>
          <a:p>
            <a:pPr marL="0" lvl="0" indent="0">
              <a:spcBef>
                <a:spcPts val="0"/>
              </a:spcBef>
              <a:buClr>
                <a:srgbClr val="000000"/>
              </a:buClr>
              <a:buFont typeface="Arial"/>
              <a:buNone/>
            </a:pPr>
            <a:endParaRPr sz="1300" b="0" i="0" u="none" strike="noStrike" cap="none" baseline="0">
              <a:solidFill>
                <a:schemeClr val="dk1"/>
              </a:solidFill>
              <a:latin typeface="Arial"/>
              <a:ea typeface="Arial"/>
              <a:cs typeface="Arial"/>
              <a:sym typeface="Arial"/>
            </a:endParaRPr>
          </a:p>
          <a:p>
            <a:pPr marL="0" lvl="1"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2"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3"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4"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5"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6"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7"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a:p>
            <a:pPr marL="0" lvl="8" indent="0">
              <a:spcBef>
                <a:spcPts val="0"/>
              </a:spcBef>
              <a:buClr>
                <a:srgbClr val="000000"/>
              </a:buClr>
              <a:buFont typeface="Open Sans"/>
              <a:buNone/>
            </a:pPr>
            <a:endParaRPr sz="1400" b="0" i="0" u="none" strike="noStrike" cap="none" baseline="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Title">
    <p:spTree>
      <p:nvGrpSpPr>
        <p:cNvPr id="1" name="Shape 111"/>
        <p:cNvGrpSpPr/>
        <p:nvPr/>
      </p:nvGrpSpPr>
      <p:grpSpPr>
        <a:xfrm>
          <a:off x="0" y="0"/>
          <a:ext cx="0" cy="0"/>
          <a:chOff x="0" y="0"/>
          <a:chExt cx="0" cy="0"/>
        </a:xfrm>
      </p:grpSpPr>
      <p:sp>
        <p:nvSpPr>
          <p:cNvPr id="112" name="Shape 112"/>
          <p:cNvSpPr txBox="1">
            <a:spLocks noGrp="1"/>
          </p:cNvSpPr>
          <p:nvPr>
            <p:ph type="sldNum" idx="12"/>
          </p:nvPr>
        </p:nvSpPr>
        <p:spPr>
          <a:xfrm>
            <a:off x="8382000" y="4736807"/>
            <a:ext cx="457200" cy="273900"/>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None/>
            </a:pPr>
            <a:endParaRPr sz="1400" b="0" i="0" u="none" strike="noStrike" cap="none" baseline="0">
              <a:solidFill>
                <a:srgbClr val="000000"/>
              </a:solidFill>
              <a:latin typeface="Arial"/>
              <a:ea typeface="Arial"/>
              <a:cs typeface="Arial"/>
              <a:sym typeface="Arial"/>
            </a:endParaRPr>
          </a:p>
          <a:p>
            <a:pPr marL="457200" lvl="1" indent="0">
              <a:spcBef>
                <a:spcPts val="0"/>
              </a:spcBef>
              <a:buClr>
                <a:srgbClr val="000000"/>
              </a:buClr>
              <a:buFont typeface="Courier New"/>
              <a:buNone/>
            </a:pPr>
            <a:endParaRPr sz="1400" b="0" i="0" u="none" strike="noStrike" cap="none" baseline="0">
              <a:solidFill>
                <a:srgbClr val="000000"/>
              </a:solidFill>
              <a:latin typeface="Arial"/>
              <a:ea typeface="Arial"/>
              <a:cs typeface="Arial"/>
              <a:sym typeface="Arial"/>
            </a:endParaRPr>
          </a:p>
          <a:p>
            <a:pPr marL="914400" lvl="2" indent="0">
              <a:spcBef>
                <a:spcPts val="0"/>
              </a:spcBef>
              <a:buClr>
                <a:srgbClr val="000000"/>
              </a:buClr>
              <a:buFont typeface="Noto Symbol"/>
              <a:buNone/>
            </a:pPr>
            <a:endParaRPr sz="1400" b="0" i="0" u="none" strike="noStrike" cap="none" baseline="0">
              <a:solidFill>
                <a:srgbClr val="000000"/>
              </a:solidFill>
              <a:latin typeface="Arial"/>
              <a:ea typeface="Arial"/>
              <a:cs typeface="Arial"/>
              <a:sym typeface="Arial"/>
            </a:endParaRPr>
          </a:p>
          <a:p>
            <a:pPr marL="1371600" lvl="3" indent="0">
              <a:spcBef>
                <a:spcPts val="0"/>
              </a:spcBef>
              <a:buClr>
                <a:srgbClr val="000000"/>
              </a:buClr>
              <a:buFont typeface="Arial"/>
              <a:buNone/>
            </a:pPr>
            <a:endParaRPr sz="1400" b="0" i="0" u="none" strike="noStrike" cap="none" baseline="0">
              <a:solidFill>
                <a:srgbClr val="000000"/>
              </a:solidFill>
              <a:latin typeface="Arial"/>
              <a:ea typeface="Arial"/>
              <a:cs typeface="Arial"/>
              <a:sym typeface="Arial"/>
            </a:endParaRPr>
          </a:p>
          <a:p>
            <a:pPr marL="1828800" lvl="4" indent="0">
              <a:spcBef>
                <a:spcPts val="0"/>
              </a:spcBef>
              <a:buClr>
                <a:srgbClr val="000000"/>
              </a:buClr>
              <a:buFont typeface="Courier New"/>
              <a:buNone/>
            </a:pPr>
            <a:endParaRPr sz="1400" b="0" i="0" u="none" strike="noStrike" cap="none" baseline="0">
              <a:solidFill>
                <a:srgbClr val="000000"/>
              </a:solidFill>
              <a:latin typeface="Arial"/>
              <a:ea typeface="Arial"/>
              <a:cs typeface="Arial"/>
              <a:sym typeface="Arial"/>
            </a:endParaRPr>
          </a:p>
          <a:p>
            <a:pPr marL="2286000" lvl="5" indent="0">
              <a:spcBef>
                <a:spcPts val="0"/>
              </a:spcBef>
              <a:buClr>
                <a:srgbClr val="000000"/>
              </a:buClr>
              <a:buFont typeface="Noto Symbol"/>
              <a:buNone/>
            </a:pPr>
            <a:endParaRPr sz="1400" b="0" i="0" u="none" strike="noStrike" cap="none" baseline="0">
              <a:solidFill>
                <a:srgbClr val="000000"/>
              </a:solidFill>
              <a:latin typeface="Arial"/>
              <a:ea typeface="Arial"/>
              <a:cs typeface="Arial"/>
              <a:sym typeface="Arial"/>
            </a:endParaRPr>
          </a:p>
          <a:p>
            <a:pPr marL="2743200" lvl="6" indent="0">
              <a:spcBef>
                <a:spcPts val="0"/>
              </a:spcBef>
              <a:buClr>
                <a:srgbClr val="000000"/>
              </a:buClr>
              <a:buFont typeface="Arial"/>
              <a:buNone/>
            </a:pPr>
            <a:endParaRPr sz="1400" b="0" i="0" u="none" strike="noStrike" cap="none" baseline="0">
              <a:solidFill>
                <a:srgbClr val="000000"/>
              </a:solidFill>
              <a:latin typeface="Arial"/>
              <a:ea typeface="Arial"/>
              <a:cs typeface="Arial"/>
              <a:sym typeface="Arial"/>
            </a:endParaRPr>
          </a:p>
          <a:p>
            <a:pPr marL="3200400" lvl="7" indent="0">
              <a:spcBef>
                <a:spcPts val="0"/>
              </a:spcBef>
              <a:buClr>
                <a:srgbClr val="000000"/>
              </a:buClr>
              <a:buFont typeface="Courier New"/>
              <a:buNone/>
            </a:pPr>
            <a:endParaRPr sz="1400" b="0" i="0" u="none" strike="noStrike" cap="none" baseline="0">
              <a:solidFill>
                <a:srgbClr val="000000"/>
              </a:solidFill>
              <a:latin typeface="Arial"/>
              <a:ea typeface="Arial"/>
              <a:cs typeface="Arial"/>
              <a:sym typeface="Arial"/>
            </a:endParaRPr>
          </a:p>
          <a:p>
            <a:pPr marL="3657600" lvl="8" indent="0">
              <a:spcBef>
                <a:spcPts val="0"/>
              </a:spcBef>
              <a:buClr>
                <a:srgbClr val="000000"/>
              </a:buClr>
              <a:buFont typeface="Noto Symbol"/>
              <a:buNone/>
            </a:pPr>
            <a:endParaRPr sz="14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9520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One line Title w/ Sub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189" y="495297"/>
            <a:ext cx="8229299" cy="649499"/>
          </a:xfrm>
          <a:prstGeom prst="rect">
            <a:avLst/>
          </a:prstGeom>
          <a:noFill/>
          <a:ln>
            <a:noFill/>
          </a:ln>
        </p:spPr>
        <p:txBody>
          <a:bodyPr lIns="91425" tIns="91425" rIns="91425" bIns="91425" anchor="t" anchorCtr="0"/>
          <a:lstStyle>
            <a:lvl1pPr lvl="0" algn="l" rtl="0">
              <a:spcBef>
                <a:spcPts val="0"/>
              </a:spcBef>
              <a:spcAft>
                <a:spcPts val="0"/>
              </a:spcAft>
              <a:defRPr/>
            </a:lvl1pPr>
            <a:lvl2pPr lvl="1" algn="l" rtl="0">
              <a:spcBef>
                <a:spcPts val="0"/>
              </a:spcBef>
              <a:spcAft>
                <a:spcPts val="0"/>
              </a:spcAft>
              <a:defRPr/>
            </a:lvl2pPr>
            <a:lvl3pPr lvl="2" algn="l" rtl="0">
              <a:spcBef>
                <a:spcPts val="0"/>
              </a:spcBef>
              <a:spcAft>
                <a:spcPts val="0"/>
              </a:spcAft>
              <a:defRPr/>
            </a:lvl3pPr>
            <a:lvl4pPr lvl="3" algn="l" rtl="0">
              <a:spcBef>
                <a:spcPts val="0"/>
              </a:spcBef>
              <a:spcAft>
                <a:spcPts val="0"/>
              </a:spcAft>
              <a:defRPr/>
            </a:lvl4pPr>
            <a:lvl5pPr lvl="4" algn="l" rtl="0">
              <a:spcBef>
                <a:spcPts val="0"/>
              </a:spcBef>
              <a:spcAft>
                <a:spcPts val="0"/>
              </a:spcAft>
              <a:defRPr/>
            </a:lvl5pPr>
            <a:lvl6pPr marL="442912" lvl="5" algn="l" rtl="0">
              <a:spcBef>
                <a:spcPts val="0"/>
              </a:spcBef>
              <a:spcAft>
                <a:spcPts val="0"/>
              </a:spcAft>
              <a:defRPr/>
            </a:lvl6pPr>
            <a:lvl7pPr marL="885825" lvl="6" algn="l" rtl="0">
              <a:spcBef>
                <a:spcPts val="0"/>
              </a:spcBef>
              <a:spcAft>
                <a:spcPts val="0"/>
              </a:spcAft>
              <a:defRPr/>
            </a:lvl7pPr>
            <a:lvl8pPr marL="1323975" lvl="7" algn="l" rtl="0">
              <a:spcBef>
                <a:spcPts val="0"/>
              </a:spcBef>
              <a:spcAft>
                <a:spcPts val="0"/>
              </a:spcAft>
              <a:defRPr/>
            </a:lvl8pPr>
            <a:lvl9pPr marL="1766886" lvl="8" algn="l" rtl="0">
              <a:spcBef>
                <a:spcPts val="0"/>
              </a:spcBef>
              <a:spcAft>
                <a:spcPts val="0"/>
              </a:spcAft>
              <a:defRPr/>
            </a:lvl9pPr>
          </a:lstStyle>
          <a:p>
            <a:endParaRPr/>
          </a:p>
        </p:txBody>
      </p:sp>
      <p:sp>
        <p:nvSpPr>
          <p:cNvPr id="32" name="Shape 32"/>
          <p:cNvSpPr txBox="1">
            <a:spLocks noGrp="1"/>
          </p:cNvSpPr>
          <p:nvPr>
            <p:ph type="body" idx="1"/>
          </p:nvPr>
        </p:nvSpPr>
        <p:spPr>
          <a:xfrm>
            <a:off x="457189" y="892291"/>
            <a:ext cx="8237098" cy="426000"/>
          </a:xfrm>
          <a:prstGeom prst="rect">
            <a:avLst/>
          </a:prstGeom>
          <a:noFill/>
          <a:ln>
            <a:noFill/>
          </a:ln>
        </p:spPr>
        <p:txBody>
          <a:bodyPr lIns="91425" tIns="91425" rIns="91425" bIns="91425" anchor="t" anchorCtr="0"/>
          <a:lstStyle>
            <a:lvl1pPr marL="0" lvl="0" indent="0" rtl="0">
              <a:spcBef>
                <a:spcPts val="0"/>
              </a:spcBef>
              <a:buClr>
                <a:srgbClr val="9E9FA2"/>
              </a:buClr>
              <a:buFont typeface="Open Sans"/>
              <a:buNone/>
              <a:defRPr/>
            </a:lvl1pPr>
            <a:lvl2pPr lvl="1" rtl="0">
              <a:spcBef>
                <a:spcPts val="0"/>
              </a:spcBef>
              <a:buFont typeface="Open Sans"/>
              <a:buNone/>
              <a:defRPr/>
            </a:lvl2pPr>
            <a:lvl3pPr lvl="2" rtl="0">
              <a:spcBef>
                <a:spcPts val="0"/>
              </a:spcBef>
              <a:buFont typeface="Open Sans"/>
              <a:buNone/>
              <a:defRPr/>
            </a:lvl3pPr>
            <a:lvl4pPr lvl="3" rtl="0">
              <a:spcBef>
                <a:spcPts val="0"/>
              </a:spcBef>
              <a:buFont typeface="Open Sans"/>
              <a:buNone/>
              <a:defRPr/>
            </a:lvl4pPr>
            <a:lvl5pPr lvl="4" rtl="0">
              <a:spcBef>
                <a:spcPts val="0"/>
              </a:spcBef>
              <a:buFont typeface="Open Sans"/>
              <a:buNone/>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64809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 name="Shape 11"/>
          <p:cNvSpPr txBox="1">
            <a:spLocks noGrp="1"/>
          </p:cNvSpPr>
          <p:nvPr>
            <p:ph type="body" idx="1"/>
          </p:nvPr>
        </p:nvSpPr>
        <p:spPr>
          <a:xfrm>
            <a:off x="457200" y="1200150"/>
            <a:ext cx="3994524" cy="372567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 name="Shape 12"/>
          <p:cNvSpPr txBox="1">
            <a:spLocks noGrp="1"/>
          </p:cNvSpPr>
          <p:nvPr>
            <p:ph type="body" idx="2"/>
          </p:nvPr>
        </p:nvSpPr>
        <p:spPr>
          <a:xfrm>
            <a:off x="4692273" y="1200150"/>
            <a:ext cx="3994524" cy="372567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 name="Shape 13"/>
          <p:cNvSpPr txBox="1">
            <a:spLocks noGrp="1"/>
          </p:cNvSpPr>
          <p:nvPr>
            <p:ph type="sldNum" idx="12"/>
          </p:nvPr>
        </p:nvSpPr>
        <p:spPr>
          <a:xfrm>
            <a:off x="8556792" y="4749850"/>
            <a:ext cx="548699" cy="393524"/>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s-AR" sz="1300" b="0" i="0" u="none" strike="noStrike" cap="none">
                <a:solidFill>
                  <a:schemeClr val="dk1"/>
                </a:solidFill>
                <a:latin typeface="Arial"/>
                <a:ea typeface="Arial"/>
                <a:cs typeface="Arial"/>
                <a:sym typeface="Arial"/>
              </a:rPr>
              <a:t>‹nº›</a:t>
            </a:fld>
            <a:endParaRPr lang="es-A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022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Arial"/>
              <a:buNone/>
              <a:defRPr/>
            </a:lvl1pPr>
            <a:lvl2pPr marL="0" marR="0" indent="0" algn="l" rtl="0">
              <a:lnSpc>
                <a:spcPct val="100000"/>
              </a:lnSpc>
              <a:spcBef>
                <a:spcPts val="0"/>
              </a:spcBef>
              <a:spcAft>
                <a:spcPts val="0"/>
              </a:spcAft>
              <a:buClr>
                <a:schemeClr val="dk1"/>
              </a:buClr>
              <a:buFont typeface="Arial"/>
              <a:buNone/>
              <a:defRPr/>
            </a:lvl2pPr>
            <a:lvl3pPr marL="0" marR="0" indent="0" algn="l" rtl="0">
              <a:spcBef>
                <a:spcPts val="0"/>
              </a:spcBef>
              <a:buClr>
                <a:schemeClr val="dk1"/>
              </a:buClr>
              <a:buFont typeface="Arial"/>
              <a:buNone/>
              <a:defRPr/>
            </a:lvl3pPr>
            <a:lvl4pPr marL="0" marR="0" indent="0" algn="l" rtl="0">
              <a:spcBef>
                <a:spcPts val="0"/>
              </a:spcBef>
              <a:buClr>
                <a:schemeClr val="dk1"/>
              </a:buClr>
              <a:buFont typeface="Arial"/>
              <a:buNone/>
              <a:defRPr/>
            </a:lvl4pPr>
            <a:lvl5pPr marL="0" marR="0" indent="0" algn="l" rtl="0">
              <a:spcBef>
                <a:spcPts val="0"/>
              </a:spcBef>
              <a:buClr>
                <a:schemeClr val="dk1"/>
              </a:buClr>
              <a:buFont typeface="Arial"/>
              <a:buNone/>
              <a:defRPr/>
            </a:lvl5pPr>
            <a:lvl6pPr marL="0" marR="0" indent="0" algn="l" rtl="0">
              <a:spcBef>
                <a:spcPts val="0"/>
              </a:spcBef>
              <a:buClr>
                <a:schemeClr val="dk1"/>
              </a:buClr>
              <a:buFont typeface="Arial"/>
              <a:buNone/>
              <a:defRPr/>
            </a:lvl6pPr>
            <a:lvl7pPr marL="0" marR="0" indent="0" algn="l" rtl="0">
              <a:spcBef>
                <a:spcPts val="0"/>
              </a:spcBef>
              <a:buClr>
                <a:schemeClr val="dk1"/>
              </a:buClr>
              <a:buFont typeface="Arial"/>
              <a:buNone/>
              <a:defRPr/>
            </a:lvl7pPr>
            <a:lvl8pPr marL="0" marR="0" indent="0" algn="l" rtl="0">
              <a:spcBef>
                <a:spcPts val="0"/>
              </a:spcBef>
              <a:buClr>
                <a:schemeClr val="dk1"/>
              </a:buClr>
              <a:buFont typeface="Arial"/>
              <a:buNone/>
              <a:defRPr/>
            </a:lvl8pPr>
            <a:lvl9pPr marL="0" marR="0" indent="0" algn="l" rtl="0">
              <a:spcBef>
                <a:spcPts val="0"/>
              </a:spcBef>
              <a:buClr>
                <a:schemeClr val="dk1"/>
              </a:buClr>
              <a:buFont typeface="Arial"/>
              <a:buNone/>
              <a:defRPr/>
            </a:lvl9pPr>
          </a:lstStyle>
          <a:p>
            <a:endParaRPr/>
          </a:p>
        </p:txBody>
      </p:sp>
      <p:sp>
        <p:nvSpPr>
          <p:cNvPr id="6" name="Shape 6"/>
          <p:cNvSpPr txBox="1">
            <a:spLocks noGrp="1"/>
          </p:cNvSpPr>
          <p:nvPr>
            <p:ph type="body" idx="1"/>
          </p:nvPr>
        </p:nvSpPr>
        <p:spPr>
          <a:xfrm>
            <a:off x="457200" y="1200150"/>
            <a:ext cx="8229600" cy="3725679"/>
          </a:xfrm>
          <a:prstGeom prst="rect">
            <a:avLst/>
          </a:prstGeom>
          <a:noFill/>
          <a:ln>
            <a:noFill/>
          </a:ln>
        </p:spPr>
        <p:txBody>
          <a:bodyPr lIns="91425" tIns="91425" rIns="91425" bIns="91425" anchor="t" anchorCtr="0"/>
          <a:lstStyle>
            <a:lvl1pPr marL="0" marR="0" indent="0" algn="l" rtl="0">
              <a:lnSpc>
                <a:spcPct val="100000"/>
              </a:lnSpc>
              <a:spcBef>
                <a:spcPts val="600"/>
              </a:spcBef>
              <a:spcAft>
                <a:spcPts val="0"/>
              </a:spcAft>
              <a:buClr>
                <a:schemeClr val="dk1"/>
              </a:buClr>
              <a:buFont typeface="Arial"/>
              <a:buNone/>
              <a:defRPr/>
            </a:lvl1pPr>
            <a:lvl2pPr marL="0" marR="0" indent="0" algn="l" rtl="0">
              <a:lnSpc>
                <a:spcPct val="100000"/>
              </a:lnSpc>
              <a:spcBef>
                <a:spcPts val="480"/>
              </a:spcBef>
              <a:spcAft>
                <a:spcPts val="0"/>
              </a:spcAft>
              <a:buClr>
                <a:schemeClr val="dk1"/>
              </a:buClr>
              <a:buFont typeface="Arial"/>
              <a:buNone/>
              <a:defRPr/>
            </a:lvl2pPr>
            <a:lvl3pPr marL="0" marR="0" indent="0" algn="l" rtl="0">
              <a:lnSpc>
                <a:spcPct val="100000"/>
              </a:lnSpc>
              <a:spcBef>
                <a:spcPts val="480"/>
              </a:spcBef>
              <a:spcAft>
                <a:spcPts val="0"/>
              </a:spcAft>
              <a:buClr>
                <a:schemeClr val="dk1"/>
              </a:buClr>
              <a:buFont typeface="Arial"/>
              <a:buNone/>
              <a:defRPr/>
            </a:lvl3pPr>
            <a:lvl4pPr marL="0" marR="0" indent="0" algn="l" rtl="0">
              <a:lnSpc>
                <a:spcPct val="100000"/>
              </a:lnSpc>
              <a:spcBef>
                <a:spcPts val="360"/>
              </a:spcBef>
              <a:spcAft>
                <a:spcPts val="0"/>
              </a:spcAft>
              <a:buClr>
                <a:schemeClr val="dk1"/>
              </a:buClr>
              <a:buFont typeface="Arial"/>
              <a:buNone/>
              <a:defRPr/>
            </a:lvl4pPr>
            <a:lvl5pPr marL="0" marR="0" indent="0" algn="l" rtl="0">
              <a:lnSpc>
                <a:spcPct val="100000"/>
              </a:lnSpc>
              <a:spcBef>
                <a:spcPts val="360"/>
              </a:spcBef>
              <a:spcAft>
                <a:spcPts val="0"/>
              </a:spcAft>
              <a:buClr>
                <a:schemeClr val="dk1"/>
              </a:buClr>
              <a:buFont typeface="Arial"/>
              <a:buNone/>
              <a:defRPr/>
            </a:lvl5pPr>
            <a:lvl6pPr marL="0" marR="0" indent="0" algn="l" rtl="0">
              <a:lnSpc>
                <a:spcPct val="100000"/>
              </a:lnSpc>
              <a:spcBef>
                <a:spcPts val="360"/>
              </a:spcBef>
              <a:spcAft>
                <a:spcPts val="0"/>
              </a:spcAft>
              <a:buClr>
                <a:schemeClr val="dk1"/>
              </a:buClr>
              <a:buFont typeface="Arial"/>
              <a:buNone/>
              <a:defRPr/>
            </a:lvl6pPr>
            <a:lvl7pPr marL="0" marR="0" indent="0" algn="l" rtl="0">
              <a:lnSpc>
                <a:spcPct val="100000"/>
              </a:lnSpc>
              <a:spcBef>
                <a:spcPts val="360"/>
              </a:spcBef>
              <a:spcAft>
                <a:spcPts val="0"/>
              </a:spcAft>
              <a:buClr>
                <a:schemeClr val="dk1"/>
              </a:buClr>
              <a:buFont typeface="Arial"/>
              <a:buNone/>
              <a:defRPr/>
            </a:lvl7pPr>
            <a:lvl8pPr marL="0" marR="0" indent="0" algn="l" rtl="0">
              <a:lnSpc>
                <a:spcPct val="100000"/>
              </a:lnSpc>
              <a:spcBef>
                <a:spcPts val="360"/>
              </a:spcBef>
              <a:spcAft>
                <a:spcPts val="0"/>
              </a:spcAft>
              <a:buClr>
                <a:schemeClr val="dk1"/>
              </a:buClr>
              <a:buFont typeface="Arial"/>
              <a:buNone/>
              <a:defRPr/>
            </a:lvl8pPr>
            <a:lvl9pPr marL="0" marR="0" indent="0" algn="l" rtl="0">
              <a:lnSpc>
                <a:spcPct val="100000"/>
              </a:lnSpc>
              <a:spcBef>
                <a:spcPts val="360"/>
              </a:spcBef>
              <a:spcAft>
                <a:spcPts val="0"/>
              </a:spcAft>
              <a:buClr>
                <a:schemeClr val="dk1"/>
              </a:buClr>
              <a:buFont typeface="Arial"/>
              <a:buNone/>
              <a:defRPr/>
            </a:lvl9pPr>
          </a:lstStyle>
          <a:p>
            <a:endParaRPr/>
          </a:p>
        </p:txBody>
      </p:sp>
      <p:sp>
        <p:nvSpPr>
          <p:cNvPr id="7" name="Shape 7"/>
          <p:cNvSpPr txBox="1">
            <a:spLocks noGrp="1"/>
          </p:cNvSpPr>
          <p:nvPr>
            <p:ph type="sldNum" idx="12"/>
          </p:nvPr>
        </p:nvSpPr>
        <p:spPr>
          <a:xfrm>
            <a:off x="8556792" y="4749850"/>
            <a:ext cx="548699" cy="393524"/>
          </a:xfrm>
          <a:prstGeom prst="rect">
            <a:avLst/>
          </a:prstGeom>
          <a:noFill/>
          <a:ln>
            <a:noFill/>
          </a:ln>
        </p:spPr>
        <p:txBody>
          <a:bodyPr lIns="91425" tIns="91425" rIns="91425" bIns="91425" anchor="ctr"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Arial"/>
                <a:ea typeface="Arial"/>
                <a:cs typeface="Arial"/>
                <a:sym typeface="Arial"/>
                <a:rtl val="0"/>
              </a:defRPr>
            </a:lvl1pPr>
          </a:lstStyle>
          <a:p>
            <a:pPr marL="0" lvl="0" indent="0">
              <a:spcBef>
                <a:spcPts val="0"/>
              </a:spcBef>
              <a:buClr>
                <a:schemeClr val="dk1"/>
              </a:buClr>
              <a:buSzPct val="25000"/>
              <a:buFont typeface="Arial"/>
              <a:buNone/>
            </a:pPr>
            <a:fld id="{00000000-1234-1234-1234-123412341234}" type="slidenum">
              <a:rPr lang="es-AR"/>
              <a:t>‹nº›</a:t>
            </a:fld>
            <a:endParaRPr lang="es-A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701" r:id="rId6"/>
    <p:sldLayoutId id="2147483703" r:id="rId7"/>
    <p:sldLayoutId id="2147483705"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omments" Target="../comments/commen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2.jp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2.jpg"/><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tif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tiff"/></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8.tiff"/><Relationship Id="rId5" Type="http://schemas.openxmlformats.org/officeDocument/2006/relationships/image" Target="../media/image67.png"/><Relationship Id="rId4" Type="http://schemas.openxmlformats.org/officeDocument/2006/relationships/image" Target="../media/image66.tiff"/></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scabia@loganmedia.mobi" TargetMode="Externa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437" y="2186868"/>
            <a:ext cx="8563092" cy="3023905"/>
          </a:xfrm>
          <a:prstGeom prst="rect">
            <a:avLst/>
          </a:prstGeom>
        </p:spPr>
        <p:txBody>
          <a:bodyPr wrap="square" lIns="68580" tIns="34290" rIns="68580" bIns="34290">
            <a:spAutoFit/>
          </a:bodyPr>
          <a:lstStyle/>
          <a:p>
            <a:pPr algn="ctr"/>
            <a:r>
              <a:rPr lang="en-US" sz="4800" dirty="0" smtClean="0"/>
              <a:t>Como </a:t>
            </a:r>
            <a:r>
              <a:rPr lang="en-US" sz="4800" dirty="0" err="1" smtClean="0"/>
              <a:t>planejar</a:t>
            </a:r>
            <a:r>
              <a:rPr lang="en-US" sz="4800" dirty="0" smtClean="0"/>
              <a:t> </a:t>
            </a:r>
            <a:r>
              <a:rPr lang="en-US" sz="4800" dirty="0" err="1" smtClean="0"/>
              <a:t>uma</a:t>
            </a:r>
            <a:endParaRPr lang="en-US" sz="4800" dirty="0"/>
          </a:p>
          <a:p>
            <a:pPr algn="ctr"/>
            <a:r>
              <a:rPr lang="en-US" sz="4800" dirty="0" err="1" smtClean="0"/>
              <a:t>campanha</a:t>
            </a:r>
            <a:r>
              <a:rPr lang="en-US" sz="4800" dirty="0" smtClean="0"/>
              <a:t> digital (mobile first)</a:t>
            </a:r>
          </a:p>
          <a:p>
            <a:pPr algn="ctr"/>
            <a:endParaRPr lang="en-US" sz="4800" dirty="0"/>
          </a:p>
          <a:p>
            <a:pPr algn="ctr"/>
            <a:endParaRPr lang="en-US" sz="4800" dirty="0" smtClean="0"/>
          </a:p>
        </p:txBody>
      </p:sp>
      <p:pic>
        <p:nvPicPr>
          <p:cNvPr id="3"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415" y="576637"/>
            <a:ext cx="2641234" cy="1166504"/>
          </a:xfrm>
          <a:prstGeom prst="rect">
            <a:avLst/>
          </a:prstGeom>
        </p:spPr>
      </p:pic>
      <p:pic>
        <p:nvPicPr>
          <p:cNvPr id="2" name="Picture 1" descr="mq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649" y="401779"/>
            <a:ext cx="1575350" cy="1575350"/>
          </a:xfrm>
          <a:prstGeom prst="rect">
            <a:avLst/>
          </a:prstGeom>
        </p:spPr>
      </p:pic>
    </p:spTree>
    <p:extLst>
      <p:ext uri="{BB962C8B-B14F-4D97-AF65-F5344CB8AC3E}">
        <p14:creationId xmlns:p14="http://schemas.microsoft.com/office/powerpoint/2010/main" val="229060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805356232"/>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3">
            <a:alphaModFix/>
          </a:blip>
          <a:srcRect/>
          <a:stretch/>
        </p:blipFill>
        <p:spPr>
          <a:xfrm>
            <a:off x="0" y="0"/>
            <a:ext cx="9144000" cy="5143499"/>
          </a:xfrm>
          <a:prstGeom prst="rect">
            <a:avLst/>
          </a:prstGeom>
          <a:noFill/>
          <a:ln>
            <a:noFill/>
          </a:ln>
        </p:spPr>
      </p:pic>
    </p:spTree>
    <p:extLst>
      <p:ext uri="{BB962C8B-B14F-4D97-AF65-F5344CB8AC3E}">
        <p14:creationId xmlns:p14="http://schemas.microsoft.com/office/powerpoint/2010/main" val="4108878064"/>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288640020"/>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43" name="Shape 43"/>
          <p:cNvPicPr preferRelativeResize="0"/>
          <p:nvPr/>
        </p:nvPicPr>
        <p:blipFill rotWithShape="1">
          <a:blip r:embed="rId3">
            <a:alphaModFix/>
          </a:blip>
          <a:srcRect/>
          <a:stretch/>
        </p:blipFill>
        <p:spPr>
          <a:xfrm>
            <a:off x="0" y="0"/>
            <a:ext cx="9144000" cy="5143499"/>
          </a:xfrm>
          <a:prstGeom prst="rect">
            <a:avLst/>
          </a:prstGeom>
          <a:noFill/>
          <a:ln>
            <a:noFill/>
          </a:ln>
        </p:spPr>
      </p:pic>
    </p:spTree>
    <p:extLst>
      <p:ext uri="{BB962C8B-B14F-4D97-AF65-F5344CB8AC3E}">
        <p14:creationId xmlns:p14="http://schemas.microsoft.com/office/powerpoint/2010/main" val="965883644"/>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Shape 72"/>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39556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Shape 460"/>
          <p:cNvPicPr preferRelativeResize="0"/>
          <p:nvPr/>
        </p:nvPicPr>
        <p:blipFill rotWithShape="1">
          <a:blip r:embed="rId3">
            <a:alphaModFix/>
          </a:blip>
          <a:srcRect/>
          <a:stretch/>
        </p:blipFill>
        <p:spPr>
          <a:xfrm>
            <a:off x="0" y="0"/>
            <a:ext cx="9144000" cy="5143499"/>
          </a:xfrm>
          <a:prstGeom prst="rect">
            <a:avLst/>
          </a:prstGeom>
          <a:noFill/>
          <a:ln>
            <a:noFill/>
          </a:ln>
        </p:spPr>
      </p:pic>
      <p:sp>
        <p:nvSpPr>
          <p:cNvPr id="461" name="Shape 461"/>
          <p:cNvSpPr txBox="1"/>
          <p:nvPr/>
        </p:nvSpPr>
        <p:spPr>
          <a:xfrm>
            <a:off x="179285" y="269998"/>
            <a:ext cx="5399999" cy="84628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s-AR" sz="2200" b="0" i="0" u="none" strike="noStrike" cap="none">
                <a:solidFill>
                  <a:schemeClr val="dk1"/>
                </a:solidFill>
                <a:latin typeface="Carme"/>
                <a:ea typeface="Carme"/>
                <a:cs typeface="Carme"/>
                <a:sym typeface="Carme"/>
              </a:rPr>
              <a:t>IMPACTO E</a:t>
            </a:r>
            <a:r>
              <a:rPr lang="es-AR" sz="2200">
                <a:solidFill>
                  <a:schemeClr val="dk1"/>
                </a:solidFill>
                <a:latin typeface="Carme"/>
                <a:ea typeface="Carme"/>
                <a:cs typeface="Carme"/>
                <a:sym typeface="Carme"/>
              </a:rPr>
              <a:t>M</a:t>
            </a:r>
            <a:r>
              <a:rPr lang="es-AR" sz="2200" b="0" i="0" u="none" strike="noStrike" cap="none">
                <a:solidFill>
                  <a:schemeClr val="dk1"/>
                </a:solidFill>
                <a:latin typeface="Carme"/>
                <a:ea typeface="Carme"/>
                <a:cs typeface="Carme"/>
                <a:sym typeface="Carme"/>
              </a:rPr>
              <a:t> MOBILE</a:t>
            </a:r>
          </a:p>
          <a:p>
            <a:pPr marL="0" marR="0" lvl="0" indent="0" algn="l" rtl="0">
              <a:lnSpc>
                <a:spcPct val="100000"/>
              </a:lnSpc>
              <a:spcBef>
                <a:spcPts val="0"/>
              </a:spcBef>
              <a:spcAft>
                <a:spcPts val="0"/>
              </a:spcAft>
              <a:buClr>
                <a:schemeClr val="dk1"/>
              </a:buClr>
              <a:buSzPct val="25000"/>
              <a:buFont typeface="Arial"/>
              <a:buNone/>
            </a:pPr>
            <a:r>
              <a:rPr lang="es-AR" sz="2200" b="1" i="0" u="none" strike="noStrike" cap="none">
                <a:solidFill>
                  <a:schemeClr val="dk1"/>
                </a:solidFill>
                <a:latin typeface="Carme"/>
                <a:ea typeface="Carme"/>
                <a:cs typeface="Carme"/>
                <a:sym typeface="Carme"/>
              </a:rPr>
              <a:t>DIFERENCIAIS MOBILE VS DESKTOP</a:t>
            </a:r>
          </a:p>
        </p:txBody>
      </p:sp>
      <p:sp>
        <p:nvSpPr>
          <p:cNvPr id="462" name="Shape 462"/>
          <p:cNvSpPr txBox="1"/>
          <p:nvPr/>
        </p:nvSpPr>
        <p:spPr>
          <a:xfrm>
            <a:off x="275775" y="1576800"/>
            <a:ext cx="4035000" cy="2543100"/>
          </a:xfrm>
          <a:prstGeom prst="rect">
            <a:avLst/>
          </a:prstGeom>
          <a:solidFill>
            <a:schemeClr val="lt1">
              <a:alpha val="47843"/>
            </a:schemeClr>
          </a:solidFill>
          <a:ln>
            <a:noFill/>
          </a:ln>
        </p:spPr>
        <p:txBody>
          <a:bodyPr lIns="91425" tIns="45700" rIns="91425" bIns="45700" anchor="t" anchorCtr="0">
            <a:noAutofit/>
          </a:bodyPr>
          <a:lstStyle/>
          <a:p>
            <a:pPr marL="214313" marR="0" lvl="0" indent="-214313" algn="l" rtl="0">
              <a:lnSpc>
                <a:spcPct val="150000"/>
              </a:lnSpc>
              <a:spcBef>
                <a:spcPts val="0"/>
              </a:spcBef>
              <a:spcAft>
                <a:spcPts val="0"/>
              </a:spcAft>
              <a:buClr>
                <a:srgbClr val="000000"/>
              </a:buClr>
              <a:buSzPct val="100000"/>
              <a:buFont typeface="Arial"/>
              <a:buChar char="•"/>
            </a:pPr>
            <a:r>
              <a:rPr lang="es-AR" sz="1800" b="0" i="0" u="none" strike="noStrike" cap="none" dirty="0">
                <a:solidFill>
                  <a:srgbClr val="000000"/>
                </a:solidFill>
                <a:latin typeface="Carme"/>
                <a:ea typeface="Carme"/>
                <a:cs typeface="Carme"/>
                <a:sym typeface="Carme"/>
              </a:rPr>
              <a:t>Mobile </a:t>
            </a:r>
            <a:r>
              <a:rPr lang="es-AR" sz="1800" dirty="0">
                <a:latin typeface="Carme"/>
                <a:ea typeface="Carme"/>
                <a:cs typeface="Carme"/>
                <a:sym typeface="Carme"/>
              </a:rPr>
              <a:t>é</a:t>
            </a:r>
            <a:r>
              <a:rPr lang="es-AR" sz="1800" b="0" i="0" u="none" strike="noStrike" cap="none" dirty="0">
                <a:solidFill>
                  <a:srgbClr val="000000"/>
                </a:solidFill>
                <a:latin typeface="Carme"/>
                <a:ea typeface="Carme"/>
                <a:cs typeface="Carme"/>
                <a:sym typeface="Carme"/>
              </a:rPr>
              <a:t> movimento</a:t>
            </a:r>
          </a:p>
          <a:p>
            <a:pPr marL="214313" marR="0" lvl="0" indent="-214313" algn="l" rtl="0">
              <a:lnSpc>
                <a:spcPct val="150000"/>
              </a:lnSpc>
              <a:spcBef>
                <a:spcPts val="0"/>
              </a:spcBef>
              <a:spcAft>
                <a:spcPts val="0"/>
              </a:spcAft>
              <a:buClr>
                <a:srgbClr val="000000"/>
              </a:buClr>
              <a:buSzPct val="100000"/>
              <a:buFont typeface="Arial"/>
              <a:buChar char="•"/>
            </a:pPr>
            <a:r>
              <a:rPr lang="es-AR" sz="1800" b="0" i="0" u="none" strike="noStrike" cap="none" dirty="0" smtClean="0">
                <a:solidFill>
                  <a:srgbClr val="000000"/>
                </a:solidFill>
                <a:latin typeface="Carme"/>
                <a:ea typeface="Carme"/>
                <a:cs typeface="Carme"/>
                <a:sym typeface="Carme"/>
              </a:rPr>
              <a:t>Conecta </a:t>
            </a:r>
            <a:r>
              <a:rPr lang="es-AR" sz="1800" dirty="0">
                <a:latin typeface="Carme"/>
                <a:ea typeface="Carme"/>
                <a:cs typeface="Carme"/>
                <a:sym typeface="Carme"/>
              </a:rPr>
              <a:t>o</a:t>
            </a:r>
            <a:r>
              <a:rPr lang="es-AR" sz="1800" b="0" i="0" u="none" strike="noStrike" cap="none" dirty="0">
                <a:solidFill>
                  <a:srgbClr val="000000"/>
                </a:solidFill>
                <a:latin typeface="Carme"/>
                <a:ea typeface="Carme"/>
                <a:cs typeface="Carme"/>
                <a:sym typeface="Carme"/>
              </a:rPr>
              <a:t> online co</a:t>
            </a:r>
            <a:r>
              <a:rPr lang="es-AR" sz="1800" dirty="0">
                <a:latin typeface="Carme"/>
                <a:ea typeface="Carme"/>
                <a:cs typeface="Carme"/>
                <a:sym typeface="Carme"/>
              </a:rPr>
              <a:t>m</a:t>
            </a:r>
            <a:r>
              <a:rPr lang="es-AR" sz="1800" b="0" i="0" u="none" strike="noStrike" cap="none" dirty="0">
                <a:solidFill>
                  <a:srgbClr val="000000"/>
                </a:solidFill>
                <a:latin typeface="Carme"/>
                <a:ea typeface="Carme"/>
                <a:cs typeface="Carme"/>
                <a:sym typeface="Carme"/>
              </a:rPr>
              <a:t> </a:t>
            </a:r>
            <a:r>
              <a:rPr lang="es-AR" sz="1800" dirty="0">
                <a:latin typeface="Carme"/>
                <a:ea typeface="Carme"/>
                <a:cs typeface="Carme"/>
                <a:sym typeface="Carme"/>
              </a:rPr>
              <a:t>o</a:t>
            </a:r>
            <a:r>
              <a:rPr lang="es-AR" sz="1800" b="0" i="0" u="none" strike="noStrike" cap="none" dirty="0">
                <a:solidFill>
                  <a:srgbClr val="000000"/>
                </a:solidFill>
                <a:latin typeface="Carme"/>
                <a:ea typeface="Carme"/>
                <a:cs typeface="Carme"/>
                <a:sym typeface="Carme"/>
              </a:rPr>
              <a:t> offline</a:t>
            </a:r>
          </a:p>
          <a:p>
            <a:pPr marL="214313" marR="0" lvl="0" indent="-214313" algn="l" rtl="0">
              <a:lnSpc>
                <a:spcPct val="150000"/>
              </a:lnSpc>
              <a:spcBef>
                <a:spcPts val="0"/>
              </a:spcBef>
              <a:spcAft>
                <a:spcPts val="0"/>
              </a:spcAft>
              <a:buClr>
                <a:srgbClr val="000000"/>
              </a:buClr>
              <a:buSzPct val="100000"/>
              <a:buFont typeface="Arial"/>
              <a:buChar char="•"/>
            </a:pPr>
            <a:r>
              <a:rPr lang="es-AR" sz="1800" b="0" i="0" u="none" strike="noStrike" cap="none" dirty="0">
                <a:solidFill>
                  <a:srgbClr val="000000"/>
                </a:solidFill>
                <a:latin typeface="Carme"/>
                <a:ea typeface="Carme"/>
                <a:cs typeface="Carme"/>
                <a:sym typeface="Carme"/>
              </a:rPr>
              <a:t>Social </a:t>
            </a:r>
            <a:r>
              <a:rPr lang="es-AR" sz="1800" dirty="0">
                <a:latin typeface="Carme"/>
                <a:ea typeface="Carme"/>
                <a:cs typeface="Carme"/>
                <a:sym typeface="Carme"/>
              </a:rPr>
              <a:t>é</a:t>
            </a:r>
            <a:r>
              <a:rPr lang="es-AR" sz="1800" b="0" i="0" u="none" strike="noStrike" cap="none" dirty="0">
                <a:solidFill>
                  <a:srgbClr val="000000"/>
                </a:solidFill>
                <a:latin typeface="Carme"/>
                <a:ea typeface="Carme"/>
                <a:cs typeface="Carme"/>
                <a:sym typeface="Carme"/>
              </a:rPr>
              <a:t> mobile</a:t>
            </a:r>
          </a:p>
          <a:p>
            <a:pPr marL="214313" marR="0" lvl="0" indent="-214313" algn="l" rtl="0">
              <a:lnSpc>
                <a:spcPct val="150000"/>
              </a:lnSpc>
              <a:spcBef>
                <a:spcPts val="0"/>
              </a:spcBef>
              <a:spcAft>
                <a:spcPts val="0"/>
              </a:spcAft>
              <a:buClr>
                <a:srgbClr val="000000"/>
              </a:buClr>
              <a:buSzPct val="100000"/>
              <a:buFont typeface="Arial"/>
              <a:buChar char="•"/>
            </a:pPr>
            <a:r>
              <a:rPr lang="es-AR" sz="1800" dirty="0">
                <a:latin typeface="Carme"/>
                <a:ea typeface="Carme"/>
                <a:cs typeface="Carme"/>
                <a:sym typeface="Carme"/>
              </a:rPr>
              <a:t>Sua mensagem</a:t>
            </a:r>
            <a:r>
              <a:rPr lang="es-AR" sz="1800" b="0" i="0" u="none" strike="noStrike" cap="none" dirty="0">
                <a:solidFill>
                  <a:srgbClr val="000000"/>
                </a:solidFill>
                <a:latin typeface="Carme"/>
                <a:ea typeface="Carme"/>
                <a:cs typeface="Carme"/>
                <a:sym typeface="Carme"/>
              </a:rPr>
              <a:t> não comp</a:t>
            </a:r>
            <a:r>
              <a:rPr lang="es-AR" sz="1800" dirty="0">
                <a:latin typeface="Carme"/>
                <a:ea typeface="Carme"/>
                <a:cs typeface="Carme"/>
                <a:sym typeface="Carme"/>
              </a:rPr>
              <a:t>e</a:t>
            </a:r>
            <a:r>
              <a:rPr lang="es-AR" sz="1800" b="0" i="0" u="none" strike="noStrike" cap="none" dirty="0">
                <a:solidFill>
                  <a:srgbClr val="000000"/>
                </a:solidFill>
                <a:latin typeface="Carme"/>
                <a:ea typeface="Carme"/>
                <a:cs typeface="Carme"/>
                <a:sym typeface="Carme"/>
              </a:rPr>
              <a:t>te co</a:t>
            </a:r>
            <a:r>
              <a:rPr lang="es-AR" sz="1800" dirty="0">
                <a:latin typeface="Carme"/>
                <a:ea typeface="Carme"/>
                <a:cs typeface="Carme"/>
                <a:sym typeface="Carme"/>
              </a:rPr>
              <a:t>m outras </a:t>
            </a:r>
          </a:p>
          <a:p>
            <a:pPr marL="214313" marR="0" lvl="0" indent="-214313" algn="l" rtl="0">
              <a:lnSpc>
                <a:spcPct val="150000"/>
              </a:lnSpc>
              <a:spcBef>
                <a:spcPts val="0"/>
              </a:spcBef>
              <a:spcAft>
                <a:spcPts val="0"/>
              </a:spcAft>
              <a:buClr>
                <a:srgbClr val="000000"/>
              </a:buClr>
              <a:buSzPct val="100000"/>
              <a:buFont typeface="Arial"/>
              <a:buChar char="•"/>
            </a:pPr>
            <a:r>
              <a:rPr lang="es-AR" sz="1800" b="0" i="0" u="none" strike="noStrike" cap="none" dirty="0">
                <a:solidFill>
                  <a:srgbClr val="000000"/>
                </a:solidFill>
                <a:latin typeface="Carme"/>
                <a:ea typeface="Carme"/>
                <a:cs typeface="Carme"/>
                <a:sym typeface="Carme"/>
              </a:rPr>
              <a:t>M</a:t>
            </a:r>
            <a:r>
              <a:rPr lang="es-AR" sz="1800" dirty="0">
                <a:latin typeface="Carme"/>
                <a:ea typeface="Carme"/>
                <a:cs typeface="Carme"/>
                <a:sym typeface="Carme"/>
              </a:rPr>
              <a:t>ai</a:t>
            </a:r>
            <a:r>
              <a:rPr lang="es-AR" sz="1800" b="0" i="0" u="none" strike="noStrike" cap="none" dirty="0">
                <a:solidFill>
                  <a:srgbClr val="000000"/>
                </a:solidFill>
                <a:latin typeface="Carme"/>
                <a:ea typeface="Carme"/>
                <a:cs typeface="Carme"/>
                <a:sym typeface="Carme"/>
              </a:rPr>
              <a:t>s espa</a:t>
            </a:r>
            <a:r>
              <a:rPr lang="es-AR" sz="1800" dirty="0">
                <a:latin typeface="Carme"/>
                <a:ea typeface="Carme"/>
                <a:cs typeface="Carme"/>
                <a:sym typeface="Carme"/>
              </a:rPr>
              <a:t>ç</a:t>
            </a:r>
            <a:r>
              <a:rPr lang="es-AR" sz="1800" b="0" i="0" u="none" strike="noStrike" cap="none" dirty="0">
                <a:solidFill>
                  <a:srgbClr val="000000"/>
                </a:solidFill>
                <a:latin typeface="Carme"/>
                <a:ea typeface="Carme"/>
                <a:cs typeface="Carme"/>
                <a:sym typeface="Carme"/>
              </a:rPr>
              <a:t>o </a:t>
            </a:r>
            <a:r>
              <a:rPr lang="es-AR" sz="1800" dirty="0">
                <a:latin typeface="Carme"/>
                <a:ea typeface="Carme"/>
                <a:cs typeface="Carme"/>
                <a:sym typeface="Carme"/>
              </a:rPr>
              <a:t>n</a:t>
            </a:r>
            <a:r>
              <a:rPr lang="es-AR" sz="1800" b="0" i="0" u="none" strike="noStrike" cap="none" dirty="0">
                <a:solidFill>
                  <a:srgbClr val="000000"/>
                </a:solidFill>
                <a:latin typeface="Carme"/>
                <a:ea typeface="Carme"/>
                <a:cs typeface="Carme"/>
                <a:sym typeface="Carme"/>
              </a:rPr>
              <a:t>a</a:t>
            </a:r>
            <a:r>
              <a:rPr lang="es-AR" sz="1800" dirty="0">
                <a:latin typeface="Carme"/>
                <a:ea typeface="Carme"/>
                <a:cs typeface="Carme"/>
                <a:sym typeface="Carme"/>
              </a:rPr>
              <a:t> </a:t>
            </a:r>
            <a:r>
              <a:rPr lang="es-AR" sz="1800" b="0" i="0" u="none" strike="noStrike" cap="none" dirty="0">
                <a:solidFill>
                  <a:srgbClr val="000000"/>
                </a:solidFill>
                <a:latin typeface="Carme"/>
                <a:ea typeface="Carme"/>
                <a:cs typeface="Carme"/>
                <a:sym typeface="Carme"/>
              </a:rPr>
              <a:t>tela</a:t>
            </a:r>
          </a:p>
        </p:txBody>
      </p:sp>
      <p:cxnSp>
        <p:nvCxnSpPr>
          <p:cNvPr id="463" name="Shape 463"/>
          <p:cNvCxnSpPr/>
          <p:nvPr/>
        </p:nvCxnSpPr>
        <p:spPr>
          <a:xfrm>
            <a:off x="275770" y="1003851"/>
            <a:ext cx="4034971" cy="0"/>
          </a:xfrm>
          <a:prstGeom prst="straightConnector1">
            <a:avLst/>
          </a:prstGeom>
          <a:noFill/>
          <a:ln w="38100" cap="flat" cmpd="sng">
            <a:solidFill>
              <a:srgbClr val="422B6A"/>
            </a:solidFill>
            <a:prstDash val="solid"/>
            <a:round/>
            <a:headEnd type="none" w="med" len="med"/>
            <a:tailEnd type="none" w="med" len="med"/>
          </a:ln>
        </p:spPr>
      </p:cxnSp>
    </p:spTree>
    <p:extLst>
      <p:ext uri="{BB962C8B-B14F-4D97-AF65-F5344CB8AC3E}">
        <p14:creationId xmlns:p14="http://schemas.microsoft.com/office/powerpoint/2010/main" val="417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xEl>
                                              <p:pRg st="0" end="0"/>
                                            </p:txEl>
                                          </p:spTgt>
                                        </p:tgtEl>
                                        <p:attrNameLst>
                                          <p:attrName>style.visibility</p:attrName>
                                        </p:attrNameLst>
                                      </p:cBhvr>
                                      <p:to>
                                        <p:strVal val="visible"/>
                                      </p:to>
                                    </p:set>
                                    <p:animEffect transition="in" filter="fade">
                                      <p:cBhvr>
                                        <p:cTn id="7" dur="500"/>
                                        <p:tgtEl>
                                          <p:spTgt spid="4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2">
                                            <p:txEl>
                                              <p:pRg st="1" end="1"/>
                                            </p:txEl>
                                          </p:spTgt>
                                        </p:tgtEl>
                                        <p:attrNameLst>
                                          <p:attrName>style.visibility</p:attrName>
                                        </p:attrNameLst>
                                      </p:cBhvr>
                                      <p:to>
                                        <p:strVal val="visible"/>
                                      </p:to>
                                    </p:set>
                                    <p:animEffect transition="in" filter="fade">
                                      <p:cBhvr>
                                        <p:cTn id="12" dur="500"/>
                                        <p:tgtEl>
                                          <p:spTgt spid="4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2">
                                            <p:txEl>
                                              <p:pRg st="2" end="2"/>
                                            </p:txEl>
                                          </p:spTgt>
                                        </p:tgtEl>
                                        <p:attrNameLst>
                                          <p:attrName>style.visibility</p:attrName>
                                        </p:attrNameLst>
                                      </p:cBhvr>
                                      <p:to>
                                        <p:strVal val="visible"/>
                                      </p:to>
                                    </p:set>
                                    <p:animEffect transition="in" filter="fade">
                                      <p:cBhvr>
                                        <p:cTn id="17" dur="500"/>
                                        <p:tgtEl>
                                          <p:spTgt spid="4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2">
                                            <p:txEl>
                                              <p:pRg st="3" end="3"/>
                                            </p:txEl>
                                          </p:spTgt>
                                        </p:tgtEl>
                                        <p:attrNameLst>
                                          <p:attrName>style.visibility</p:attrName>
                                        </p:attrNameLst>
                                      </p:cBhvr>
                                      <p:to>
                                        <p:strVal val="visible"/>
                                      </p:to>
                                    </p:set>
                                    <p:animEffect transition="in" filter="fade">
                                      <p:cBhvr>
                                        <p:cTn id="22" dur="500"/>
                                        <p:tgtEl>
                                          <p:spTgt spid="4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2">
                                            <p:txEl>
                                              <p:pRg st="4" end="4"/>
                                            </p:txEl>
                                          </p:spTgt>
                                        </p:tgtEl>
                                        <p:attrNameLst>
                                          <p:attrName>style.visibility</p:attrName>
                                        </p:attrNameLst>
                                      </p:cBhvr>
                                      <p:to>
                                        <p:strVal val="visible"/>
                                      </p:to>
                                    </p:set>
                                    <p:animEffect transition="in" filter="fade">
                                      <p:cBhvr>
                                        <p:cTn id="27" dur="500"/>
                                        <p:tgtEl>
                                          <p:spTgt spid="4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Marcador de contenido 2"/>
          <p:cNvSpPr>
            <a:spLocks noGrp="1"/>
          </p:cNvSpPr>
          <p:nvPr>
            <p:ph idx="1"/>
          </p:nvPr>
        </p:nvSpPr>
        <p:spPr/>
        <p:txBody>
          <a:bodyPr/>
          <a:lstStyle/>
          <a:p>
            <a:endParaRPr lang="pt-BR"/>
          </a:p>
        </p:txBody>
      </p:sp>
      <p:pic>
        <p:nvPicPr>
          <p:cNvPr id="4" name="Imagen 3"/>
          <p:cNvPicPr>
            <a:picLocks noChangeAspect="1"/>
          </p:cNvPicPr>
          <p:nvPr/>
        </p:nvPicPr>
        <p:blipFill>
          <a:blip r:embed="rId2"/>
          <a:stretch>
            <a:fillRect/>
          </a:stretch>
        </p:blipFill>
        <p:spPr>
          <a:xfrm>
            <a:off x="-307182" y="-171450"/>
            <a:ext cx="9758363" cy="5486400"/>
          </a:xfrm>
          <a:prstGeom prst="rect">
            <a:avLst/>
          </a:prstGeom>
        </p:spPr>
      </p:pic>
    </p:spTree>
    <p:extLst>
      <p:ext uri="{BB962C8B-B14F-4D97-AF65-F5344CB8AC3E}">
        <p14:creationId xmlns:p14="http://schemas.microsoft.com/office/powerpoint/2010/main" val="20356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Marcador de contenido 2"/>
          <p:cNvSpPr>
            <a:spLocks noGrp="1"/>
          </p:cNvSpPr>
          <p:nvPr>
            <p:ph idx="1"/>
          </p:nvPr>
        </p:nvSpPr>
        <p:spPr/>
        <p:txBody>
          <a:bodyPr/>
          <a:lstStyle/>
          <a:p>
            <a:endParaRPr lang="pt-BR"/>
          </a:p>
        </p:txBody>
      </p:sp>
      <p:pic>
        <p:nvPicPr>
          <p:cNvPr id="4" name="Imagen 3"/>
          <p:cNvPicPr>
            <a:picLocks noChangeAspect="1"/>
          </p:cNvPicPr>
          <p:nvPr/>
        </p:nvPicPr>
        <p:blipFill>
          <a:blip r:embed="rId2"/>
          <a:stretch>
            <a:fillRect/>
          </a:stretch>
        </p:blipFill>
        <p:spPr>
          <a:xfrm>
            <a:off x="-307182" y="-171450"/>
            <a:ext cx="9758363" cy="5486400"/>
          </a:xfrm>
          <a:prstGeom prst="rect">
            <a:avLst/>
          </a:prstGeom>
        </p:spPr>
      </p:pic>
    </p:spTree>
    <p:extLst>
      <p:ext uri="{BB962C8B-B14F-4D97-AF65-F5344CB8AC3E}">
        <p14:creationId xmlns:p14="http://schemas.microsoft.com/office/powerpoint/2010/main" val="59019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ubw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727" b="8284"/>
          <a:stretch>
            <a:fillRect/>
          </a:stretch>
        </p:blipFill>
        <p:spPr>
          <a:xfrm>
            <a:off x="6065193" y="1708370"/>
            <a:ext cx="1592907" cy="2261456"/>
          </a:xfrm>
          <a:prstGeom prst="rect">
            <a:avLst/>
          </a:prstGeom>
          <a:ln w="28575">
            <a:noFill/>
          </a:ln>
        </p:spPr>
      </p:pic>
      <p:sp>
        <p:nvSpPr>
          <p:cNvPr id="12" name="Title 1"/>
          <p:cNvSpPr>
            <a:spLocks noGrp="1"/>
          </p:cNvSpPr>
          <p:nvPr>
            <p:ph type="title"/>
          </p:nvPr>
        </p:nvSpPr>
        <p:spPr>
          <a:xfrm>
            <a:off x="304901" y="343437"/>
            <a:ext cx="6271912" cy="569282"/>
          </a:xfrm>
        </p:spPr>
        <p:txBody>
          <a:bodyPr>
            <a:noAutofit/>
          </a:bodyPr>
          <a:lstStyle/>
          <a:p>
            <a:r>
              <a:rPr lang="en-US" sz="2700" dirty="0">
                <a:solidFill>
                  <a:schemeClr val="accent3"/>
                </a:solidFill>
                <a:latin typeface="Futura Std ExtraBold" panose="020B0903020204020204" pitchFamily="34" charset="0"/>
              </a:rPr>
              <a:t>IMPLEMENTAÇÃO</a:t>
            </a:r>
            <a:r>
              <a:rPr lang="en-US" sz="2700" dirty="0">
                <a:solidFill>
                  <a:schemeClr val="accent2"/>
                </a:solidFill>
                <a:latin typeface="Futura Std ExtraBold" panose="020B0903020204020204" pitchFamily="34" charset="0"/>
              </a:rPr>
              <a:t> </a:t>
            </a:r>
            <a:r>
              <a:rPr lang="en-US" sz="2700" dirty="0">
                <a:solidFill>
                  <a:srgbClr val="333132"/>
                </a:solidFill>
                <a:latin typeface="Futura Std Light" panose="020B0402020204020303" pitchFamily="34" charset="0"/>
              </a:rPr>
              <a:t>DA CAMPANHA</a:t>
            </a:r>
            <a:r>
              <a:rPr lang="en-US" sz="2700" dirty="0">
                <a:solidFill>
                  <a:srgbClr val="333132"/>
                </a:solidFill>
                <a:latin typeface="Futura Std ExtraBold" panose="020B0903020204020204" pitchFamily="34" charset="0"/>
              </a:rPr>
              <a:t/>
            </a:r>
            <a:br>
              <a:rPr lang="en-US" sz="2700" dirty="0">
                <a:solidFill>
                  <a:srgbClr val="333132"/>
                </a:solidFill>
                <a:latin typeface="Futura Std ExtraBold" panose="020B0903020204020204" pitchFamily="34" charset="0"/>
              </a:rPr>
            </a:br>
            <a:endParaRPr lang="en-US" sz="1800" dirty="0">
              <a:solidFill>
                <a:srgbClr val="333132"/>
              </a:solidFill>
              <a:latin typeface="Futura Std Light" panose="020B0402020204020303" pitchFamily="34" charset="0"/>
              <a:ea typeface="Open Sans"/>
              <a:cs typeface="Open Sans"/>
            </a:endParaRPr>
          </a:p>
        </p:txBody>
      </p:sp>
      <p:sp>
        <p:nvSpPr>
          <p:cNvPr id="9" name="Shape 293"/>
          <p:cNvSpPr/>
          <p:nvPr/>
        </p:nvSpPr>
        <p:spPr>
          <a:xfrm>
            <a:off x="401683" y="1059302"/>
            <a:ext cx="3355930" cy="1298136"/>
          </a:xfrm>
          <a:prstGeom prst="rect">
            <a:avLst/>
          </a:prstGeom>
          <a:solidFill>
            <a:schemeClr val="bg1">
              <a:alpha val="92000"/>
            </a:schemeClr>
          </a:solidFill>
          <a:ln>
            <a:noFill/>
          </a:ln>
        </p:spPr>
        <p:txBody>
          <a:bodyPr lIns="0" tIns="91425" rIns="91425" bIns="91425" anchor="t" anchorCtr="0">
            <a:noAutofit/>
          </a:bodyPr>
          <a:lstStyle/>
          <a:p>
            <a:pPr>
              <a:lnSpc>
                <a:spcPct val="115000"/>
              </a:lnSpc>
            </a:pPr>
            <a:r>
              <a:rPr lang="en-US" sz="1200" dirty="0">
                <a:latin typeface="Futura Std ExtraBold" panose="020B0903020204020204" pitchFamily="34" charset="0"/>
                <a:ea typeface="Open Sans"/>
                <a:cs typeface="Open Sans"/>
                <a:sym typeface="Open Sans"/>
              </a:rPr>
              <a:t>VIDEO RICH MEDIA</a:t>
            </a:r>
          </a:p>
          <a:p>
            <a:pPr>
              <a:lnSpc>
                <a:spcPct val="115000"/>
              </a:lnSpc>
            </a:pPr>
            <a:endParaRPr lang="es-AR" sz="900" dirty="0">
              <a:latin typeface="Futura Std Book" panose="020B0502020204020303" pitchFamily="34" charset="0"/>
              <a:ea typeface="Open Sans"/>
              <a:cs typeface="Open Sans"/>
              <a:sym typeface="Open Sans"/>
            </a:endParaRPr>
          </a:p>
          <a:p>
            <a:pPr>
              <a:lnSpc>
                <a:spcPct val="115000"/>
              </a:lnSpc>
            </a:pPr>
            <a:r>
              <a:rPr lang="pt-BR" sz="900" dirty="0">
                <a:latin typeface="Futura Std Book" panose="020B0502020204020303" pitchFamily="34" charset="0"/>
                <a:ea typeface="Open Sans"/>
                <a:cs typeface="Open Sans"/>
                <a:sym typeface="Open Sans"/>
              </a:rPr>
              <a:t>-vídeo de 15”</a:t>
            </a:r>
          </a:p>
          <a:p>
            <a:pPr>
              <a:lnSpc>
                <a:spcPct val="115000"/>
              </a:lnSpc>
            </a:pPr>
            <a:r>
              <a:rPr lang="pt-BR" sz="900" dirty="0">
                <a:latin typeface="Futura Std Book" panose="020B0502020204020303" pitchFamily="34" charset="0"/>
                <a:ea typeface="Open Sans"/>
                <a:cs typeface="Open Sans"/>
                <a:sym typeface="Open Sans"/>
              </a:rPr>
              <a:t>-link para salvar o menu na galeria de imagens do telefone</a:t>
            </a:r>
          </a:p>
          <a:p>
            <a:pPr>
              <a:lnSpc>
                <a:spcPct val="115000"/>
              </a:lnSpc>
            </a:pPr>
            <a:r>
              <a:rPr lang="pt-BR" sz="900" dirty="0">
                <a:latin typeface="Futura Std Book" panose="020B0502020204020303" pitchFamily="34" charset="0"/>
                <a:ea typeface="Open Sans"/>
                <a:cs typeface="Open Sans"/>
                <a:sym typeface="Open Sans"/>
              </a:rPr>
              <a:t>-click to map para levar ate a loja mais próxima</a:t>
            </a:r>
          </a:p>
          <a:p>
            <a:pPr>
              <a:lnSpc>
                <a:spcPct val="115000"/>
              </a:lnSpc>
            </a:pPr>
            <a:r>
              <a:rPr lang="pt-BR" sz="900" dirty="0">
                <a:latin typeface="Futura Std Book" panose="020B0502020204020303" pitchFamily="34" charset="0"/>
                <a:ea typeface="Open Sans"/>
                <a:cs typeface="Open Sans"/>
                <a:sym typeface="Open Sans"/>
              </a:rPr>
              <a:t>-botão para compartilhar em redes sociais</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5312" y="985456"/>
            <a:ext cx="2011650" cy="3781262"/>
          </a:xfrm>
          <a:prstGeom prst="rect">
            <a:avLst/>
          </a:prstGeom>
        </p:spPr>
      </p:pic>
      <p:pic>
        <p:nvPicPr>
          <p:cNvPr id="8" name="Imagen 10"/>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8665366" y="4948473"/>
            <a:ext cx="394862" cy="166795"/>
          </a:xfrm>
          <a:prstGeom prst="rect">
            <a:avLst/>
          </a:prstGeom>
        </p:spPr>
      </p:pic>
      <p:pic>
        <p:nvPicPr>
          <p:cNvPr id="13" name="Picture 12"/>
          <p:cNvPicPr>
            <a:picLocks noChangeAspect="1"/>
          </p:cNvPicPr>
          <p:nvPr/>
        </p:nvPicPr>
        <p:blipFill rotWithShape="1">
          <a:blip r:embed="rId8">
            <a:duotone>
              <a:prstClr val="black"/>
              <a:schemeClr val="tx1">
                <a:tint val="45000"/>
                <a:satMod val="400000"/>
              </a:schemeClr>
            </a:duotone>
            <a:extLst>
              <a:ext uri="{BEBA8EAE-BF5A-486C-A8C5-ECC9F3942E4B}">
                <a14:imgProps xmlns:a14="http://schemas.microsoft.com/office/drawing/2010/main">
                  <a14:imgLayer r:embed="rId9">
                    <a14:imgEffect>
                      <a14:brightnessContrast bright="-78000" contrast="-40000"/>
                    </a14:imgEffect>
                  </a14:imgLayer>
                </a14:imgProps>
              </a:ext>
              <a:ext uri="{28A0092B-C50C-407E-A947-70E740481C1C}">
                <a14:useLocalDpi xmlns:a14="http://schemas.microsoft.com/office/drawing/2010/main" val="0"/>
              </a:ext>
            </a:extLst>
          </a:blip>
          <a:srcRect l="26787" t="72423" b="8111"/>
          <a:stretch/>
        </p:blipFill>
        <p:spPr>
          <a:xfrm>
            <a:off x="103911" y="4846574"/>
            <a:ext cx="2041664" cy="213799"/>
          </a:xfrm>
          <a:prstGeom prst="rect">
            <a:avLst/>
          </a:prstGeom>
        </p:spPr>
      </p:pic>
    </p:spTree>
    <p:extLst>
      <p:ext uri="{BB962C8B-B14F-4D97-AF65-F5344CB8AC3E}">
        <p14:creationId xmlns:p14="http://schemas.microsoft.com/office/powerpoint/2010/main" val="305986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1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Marcador de contenido 2"/>
          <p:cNvSpPr>
            <a:spLocks noGrp="1"/>
          </p:cNvSpPr>
          <p:nvPr>
            <p:ph idx="1"/>
          </p:nvPr>
        </p:nvSpPr>
        <p:spPr/>
        <p:txBody>
          <a:bodyPr/>
          <a:lstStyle/>
          <a:p>
            <a:endParaRPr lang="pt-BR"/>
          </a:p>
        </p:txBody>
      </p:sp>
      <p:pic>
        <p:nvPicPr>
          <p:cNvPr id="4" name="Imagen 3"/>
          <p:cNvPicPr>
            <a:picLocks noChangeAspect="1"/>
          </p:cNvPicPr>
          <p:nvPr/>
        </p:nvPicPr>
        <p:blipFill>
          <a:blip r:embed="rId2"/>
          <a:stretch>
            <a:fillRect/>
          </a:stretch>
        </p:blipFill>
        <p:spPr>
          <a:xfrm>
            <a:off x="-307182" y="-171450"/>
            <a:ext cx="9758363" cy="5486400"/>
          </a:xfrm>
          <a:prstGeom prst="rect">
            <a:avLst/>
          </a:prstGeom>
        </p:spPr>
      </p:pic>
      <p:sp>
        <p:nvSpPr>
          <p:cNvPr id="5" name="Retângulo 4"/>
          <p:cNvSpPr/>
          <p:nvPr/>
        </p:nvSpPr>
        <p:spPr>
          <a:xfrm>
            <a:off x="4731488" y="127591"/>
            <a:ext cx="4529470" cy="3870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0501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x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546" y="-301593"/>
            <a:ext cx="10508226" cy="7735672"/>
          </a:xfrm>
          <a:prstGeom prst="rect">
            <a:avLst/>
          </a:prstGeom>
        </p:spPr>
      </p:pic>
    </p:spTree>
    <p:extLst>
      <p:ext uri="{BB962C8B-B14F-4D97-AF65-F5344CB8AC3E}">
        <p14:creationId xmlns:p14="http://schemas.microsoft.com/office/powerpoint/2010/main" val="110180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a:stretch/>
        </p:blipFill>
        <p:spPr>
          <a:xfrm>
            <a:off x="8218449" y="4748969"/>
            <a:ext cx="724904" cy="225525"/>
          </a:xfrm>
          <a:prstGeom prst="rect">
            <a:avLst/>
          </a:prstGeom>
          <a:noFill/>
          <a:ln>
            <a:noFill/>
          </a:ln>
        </p:spPr>
      </p:pic>
      <p:pic>
        <p:nvPicPr>
          <p:cNvPr id="116" name="Shape 116"/>
          <p:cNvPicPr preferRelativeResize="0"/>
          <p:nvPr/>
        </p:nvPicPr>
        <p:blipFill>
          <a:blip r:embed="rId4">
            <a:alphaModFix/>
          </a:blip>
          <a:stretch>
            <a:fillRect/>
          </a:stretch>
        </p:blipFill>
        <p:spPr>
          <a:xfrm>
            <a:off x="0" y="0"/>
            <a:ext cx="9144000" cy="5143500"/>
          </a:xfrm>
          <a:prstGeom prst="rect">
            <a:avLst/>
          </a:prstGeom>
          <a:noFill/>
          <a:ln>
            <a:noFill/>
          </a:ln>
        </p:spPr>
      </p:pic>
      <p:sp>
        <p:nvSpPr>
          <p:cNvPr id="4" name="Rectangle 3"/>
          <p:cNvSpPr/>
          <p:nvPr/>
        </p:nvSpPr>
        <p:spPr>
          <a:xfrm>
            <a:off x="5029199" y="2123317"/>
            <a:ext cx="1941420" cy="2008242"/>
          </a:xfrm>
          <a:prstGeom prst="rect">
            <a:avLst/>
          </a:prstGeom>
        </p:spPr>
        <p:txBody>
          <a:bodyPr wrap="square" lIns="68580" tIns="34290" rIns="68580" bIns="34290">
            <a:spAutoFit/>
          </a:bodyPr>
          <a:lstStyle/>
          <a:p>
            <a:pPr algn="r"/>
            <a:r>
              <a:rPr lang="en-US" sz="1800" dirty="0" smtClean="0">
                <a:solidFill>
                  <a:schemeClr val="bg1"/>
                </a:solidFill>
              </a:rPr>
              <a:t>100% das classes A,B e C ja tem </a:t>
            </a:r>
            <a:r>
              <a:rPr lang="en-US" sz="1800" dirty="0" err="1" smtClean="0">
                <a:solidFill>
                  <a:schemeClr val="bg1"/>
                </a:solidFill>
              </a:rPr>
              <a:t>cobertura</a:t>
            </a:r>
            <a:r>
              <a:rPr lang="en-US" sz="1800" dirty="0" smtClean="0">
                <a:solidFill>
                  <a:schemeClr val="bg1"/>
                </a:solidFill>
              </a:rPr>
              <a:t> </a:t>
            </a:r>
            <a:r>
              <a:rPr lang="en-US" sz="1800" dirty="0" err="1" smtClean="0">
                <a:solidFill>
                  <a:schemeClr val="bg1"/>
                </a:solidFill>
              </a:rPr>
              <a:t>atraves</a:t>
            </a:r>
            <a:r>
              <a:rPr lang="en-US" sz="1800" dirty="0" smtClean="0">
                <a:solidFill>
                  <a:schemeClr val="bg1"/>
                </a:solidFill>
              </a:rPr>
              <a:t> de </a:t>
            </a:r>
            <a:r>
              <a:rPr lang="en-US" sz="1800" dirty="0" smtClean="0">
                <a:solidFill>
                  <a:schemeClr val="bg1"/>
                </a:solidFill>
              </a:rPr>
              <a:t>Smartphones </a:t>
            </a:r>
            <a:r>
              <a:rPr lang="en-US" sz="1800" dirty="0" smtClean="0">
                <a:solidFill>
                  <a:schemeClr val="bg1"/>
                </a:solidFill>
              </a:rPr>
              <a:t>(Fonte: </a:t>
            </a:r>
            <a:r>
              <a:rPr lang="en-US" sz="1800" dirty="0" err="1" smtClean="0">
                <a:solidFill>
                  <a:schemeClr val="bg1"/>
                </a:solidFill>
              </a:rPr>
              <a:t>Millward</a:t>
            </a:r>
            <a:r>
              <a:rPr lang="en-US" sz="1800" dirty="0" smtClean="0">
                <a:solidFill>
                  <a:schemeClr val="bg1"/>
                </a:solidFill>
              </a:rPr>
              <a:t> Brown)</a:t>
            </a:r>
          </a:p>
        </p:txBody>
      </p:sp>
    </p:spTree>
    <p:extLst>
      <p:ext uri="{BB962C8B-B14F-4D97-AF65-F5344CB8AC3E}">
        <p14:creationId xmlns:p14="http://schemas.microsoft.com/office/powerpoint/2010/main" val="1063495788"/>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rotWithShape="1">
          <a:blip r:embed="rId3">
            <a:alphaModFix/>
          </a:blip>
          <a:srcRect/>
          <a:stretch/>
        </p:blipFill>
        <p:spPr>
          <a:xfrm>
            <a:off x="8218449" y="4748969"/>
            <a:ext cx="724904" cy="225525"/>
          </a:xfrm>
          <a:prstGeom prst="rect">
            <a:avLst/>
          </a:prstGeom>
          <a:noFill/>
          <a:ln>
            <a:noFill/>
          </a:ln>
        </p:spPr>
      </p:pic>
      <p:pic>
        <p:nvPicPr>
          <p:cNvPr id="130" name="Shape 130"/>
          <p:cNvPicPr preferRelativeResize="0"/>
          <p:nvPr/>
        </p:nvPicPr>
        <p:blipFill>
          <a:blip r:embed="rId4">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913004103"/>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7" name="Shape 137"/>
          <p:cNvPicPr preferRelativeResize="0"/>
          <p:nvPr/>
        </p:nvPicPr>
        <p:blipFill rotWithShape="1">
          <a:blip r:embed="rId4">
            <a:alphaModFix/>
          </a:blip>
          <a:srcRect/>
          <a:stretch/>
        </p:blipFill>
        <p:spPr>
          <a:xfrm>
            <a:off x="8218449" y="4748969"/>
            <a:ext cx="724904" cy="225525"/>
          </a:xfrm>
          <a:prstGeom prst="rect">
            <a:avLst/>
          </a:prstGeom>
          <a:noFill/>
          <a:ln>
            <a:noFill/>
          </a:ln>
        </p:spPr>
      </p:pic>
    </p:spTree>
    <p:extLst>
      <p:ext uri="{BB962C8B-B14F-4D97-AF65-F5344CB8AC3E}">
        <p14:creationId xmlns:p14="http://schemas.microsoft.com/office/powerpoint/2010/main" val="1149493566"/>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3">
            <a:alphaModFix/>
          </a:blip>
          <a:srcRect/>
          <a:stretch/>
        </p:blipFill>
        <p:spPr>
          <a:xfrm>
            <a:off x="0" y="0"/>
            <a:ext cx="9144000" cy="5143499"/>
          </a:xfrm>
          <a:prstGeom prst="rect">
            <a:avLst/>
          </a:prstGeom>
          <a:noFill/>
          <a:ln>
            <a:noFill/>
          </a:ln>
        </p:spPr>
      </p:pic>
      <p:pic>
        <p:nvPicPr>
          <p:cNvPr id="148" name="Shape 148"/>
          <p:cNvPicPr preferRelativeResize="0"/>
          <p:nvPr/>
        </p:nvPicPr>
        <p:blipFill rotWithShape="1">
          <a:blip r:embed="rId4">
            <a:alphaModFix/>
          </a:blip>
          <a:srcRect/>
          <a:stretch/>
        </p:blipFill>
        <p:spPr>
          <a:xfrm>
            <a:off x="1193674" y="1521200"/>
            <a:ext cx="6540899" cy="3168900"/>
          </a:xfrm>
          <a:prstGeom prst="rect">
            <a:avLst/>
          </a:prstGeom>
          <a:noFill/>
          <a:ln>
            <a:noFill/>
          </a:ln>
        </p:spPr>
      </p:pic>
      <p:pic>
        <p:nvPicPr>
          <p:cNvPr id="149" name="Shape 149"/>
          <p:cNvPicPr preferRelativeResize="0"/>
          <p:nvPr/>
        </p:nvPicPr>
        <p:blipFill>
          <a:blip r:embed="rId5">
            <a:alphaModFix/>
          </a:blip>
          <a:stretch>
            <a:fillRect/>
          </a:stretch>
        </p:blipFill>
        <p:spPr>
          <a:xfrm>
            <a:off x="0" y="0"/>
            <a:ext cx="9144000" cy="673100"/>
          </a:xfrm>
          <a:prstGeom prst="rect">
            <a:avLst/>
          </a:prstGeom>
          <a:noFill/>
          <a:ln>
            <a:noFill/>
          </a:ln>
        </p:spPr>
      </p:pic>
    </p:spTree>
    <p:extLst>
      <p:ext uri="{BB962C8B-B14F-4D97-AF65-F5344CB8AC3E}">
        <p14:creationId xmlns:p14="http://schemas.microsoft.com/office/powerpoint/2010/main" val="2710109794"/>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702022996"/>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a:stretch/>
        </p:blipFill>
        <p:spPr>
          <a:xfrm>
            <a:off x="0" y="0"/>
            <a:ext cx="9144000" cy="5143499"/>
          </a:xfrm>
          <a:prstGeom prst="rect">
            <a:avLst/>
          </a:prstGeom>
          <a:noFill/>
          <a:ln>
            <a:noFill/>
          </a:ln>
        </p:spPr>
      </p:pic>
    </p:spTree>
    <p:extLst>
      <p:ext uri="{BB962C8B-B14F-4D97-AF65-F5344CB8AC3E}">
        <p14:creationId xmlns:p14="http://schemas.microsoft.com/office/powerpoint/2010/main" val="90310938"/>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2691183581"/>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976367889"/>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559950929"/>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Shape 291"/>
          <p:cNvPicPr preferRelativeResize="0"/>
          <p:nvPr/>
        </p:nvPicPr>
        <p:blipFill>
          <a:blip r:embed="rId3">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03347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f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9" y="-1208862"/>
            <a:ext cx="9214069" cy="6352362"/>
          </a:xfrm>
          <a:prstGeom prst="rect">
            <a:avLst/>
          </a:prstGeom>
        </p:spPr>
      </p:pic>
    </p:spTree>
    <p:extLst>
      <p:ext uri="{BB962C8B-B14F-4D97-AF65-F5344CB8AC3E}">
        <p14:creationId xmlns:p14="http://schemas.microsoft.com/office/powerpoint/2010/main" val="92131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p:nvPr/>
        </p:nvSpPr>
        <p:spPr>
          <a:xfrm>
            <a:off x="260525" y="708450"/>
            <a:ext cx="6531900" cy="559800"/>
          </a:xfrm>
          <a:prstGeom prst="rect">
            <a:avLst/>
          </a:prstGeom>
          <a:solidFill>
            <a:srgbClr val="FFFFFF"/>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46" name="Shape 54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47" name="Shape 547"/>
          <p:cNvPicPr preferRelativeResize="0"/>
          <p:nvPr/>
        </p:nvPicPr>
        <p:blipFill rotWithShape="1">
          <a:blip r:embed="rId4">
            <a:alphaModFix/>
          </a:blip>
          <a:srcRect l="1671" b="-10"/>
          <a:stretch/>
        </p:blipFill>
        <p:spPr>
          <a:xfrm>
            <a:off x="354849" y="795600"/>
            <a:ext cx="5533474" cy="425250"/>
          </a:xfrm>
          <a:prstGeom prst="rect">
            <a:avLst/>
          </a:prstGeom>
          <a:noFill/>
          <a:ln>
            <a:noFill/>
          </a:ln>
        </p:spPr>
      </p:pic>
    </p:spTree>
    <p:extLst>
      <p:ext uri="{BB962C8B-B14F-4D97-AF65-F5344CB8AC3E}">
        <p14:creationId xmlns:p14="http://schemas.microsoft.com/office/powerpoint/2010/main" val="24973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p:nvPr/>
        </p:nvSpPr>
        <p:spPr>
          <a:xfrm>
            <a:off x="260525" y="1372875"/>
            <a:ext cx="8637300" cy="559800"/>
          </a:xfrm>
          <a:prstGeom prst="rect">
            <a:avLst/>
          </a:prstGeom>
          <a:solidFill>
            <a:srgbClr val="FFFFFF"/>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53" name="Shape 553"/>
          <p:cNvSpPr/>
          <p:nvPr/>
        </p:nvSpPr>
        <p:spPr>
          <a:xfrm>
            <a:off x="260525" y="708450"/>
            <a:ext cx="6531900" cy="559800"/>
          </a:xfrm>
          <a:prstGeom prst="rect">
            <a:avLst/>
          </a:prstGeom>
          <a:solidFill>
            <a:srgbClr val="FFFFFF"/>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54" name="Shape 55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5" name="Shape 555"/>
          <p:cNvPicPr preferRelativeResize="0"/>
          <p:nvPr/>
        </p:nvPicPr>
        <p:blipFill rotWithShape="1">
          <a:blip r:embed="rId4">
            <a:alphaModFix/>
          </a:blip>
          <a:srcRect l="1671" b="-10"/>
          <a:stretch/>
        </p:blipFill>
        <p:spPr>
          <a:xfrm>
            <a:off x="354849" y="795600"/>
            <a:ext cx="5533474" cy="425250"/>
          </a:xfrm>
          <a:prstGeom prst="rect">
            <a:avLst/>
          </a:prstGeom>
          <a:noFill/>
          <a:ln>
            <a:noFill/>
          </a:ln>
        </p:spPr>
      </p:pic>
    </p:spTree>
    <p:extLst>
      <p:ext uri="{BB962C8B-B14F-4D97-AF65-F5344CB8AC3E}">
        <p14:creationId xmlns:p14="http://schemas.microsoft.com/office/powerpoint/2010/main" val="400725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p:nvPr/>
        </p:nvSpPr>
        <p:spPr>
          <a:xfrm>
            <a:off x="260525" y="1372875"/>
            <a:ext cx="8637300" cy="559800"/>
          </a:xfrm>
          <a:prstGeom prst="rect">
            <a:avLst/>
          </a:prstGeom>
          <a:solidFill>
            <a:srgbClr val="FFFFFF"/>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1" name="Shape 561"/>
          <p:cNvSpPr/>
          <p:nvPr/>
        </p:nvSpPr>
        <p:spPr>
          <a:xfrm>
            <a:off x="260525" y="708450"/>
            <a:ext cx="6531900" cy="559800"/>
          </a:xfrm>
          <a:prstGeom prst="rect">
            <a:avLst/>
          </a:prstGeom>
          <a:solidFill>
            <a:srgbClr val="FFFFFF"/>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62" name="Shape 562"/>
          <p:cNvSpPr/>
          <p:nvPr/>
        </p:nvSpPr>
        <p:spPr>
          <a:xfrm>
            <a:off x="260525" y="2037300"/>
            <a:ext cx="6039300" cy="559800"/>
          </a:xfrm>
          <a:prstGeom prst="rect">
            <a:avLst/>
          </a:prstGeom>
          <a:solidFill>
            <a:srgbClr val="FFFFFF"/>
          </a:solidFill>
          <a:ln w="952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563" name="Shape 56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64" name="Shape 564"/>
          <p:cNvPicPr preferRelativeResize="0"/>
          <p:nvPr/>
        </p:nvPicPr>
        <p:blipFill rotWithShape="1">
          <a:blip r:embed="rId4">
            <a:alphaModFix/>
          </a:blip>
          <a:srcRect l="1671" b="-10"/>
          <a:stretch/>
        </p:blipFill>
        <p:spPr>
          <a:xfrm>
            <a:off x="354849" y="795600"/>
            <a:ext cx="5533474" cy="425250"/>
          </a:xfrm>
          <a:prstGeom prst="rect">
            <a:avLst/>
          </a:prstGeom>
          <a:noFill/>
          <a:ln>
            <a:noFill/>
          </a:ln>
        </p:spPr>
      </p:pic>
    </p:spTree>
    <p:extLst>
      <p:ext uri="{BB962C8B-B14F-4D97-AF65-F5344CB8AC3E}">
        <p14:creationId xmlns:p14="http://schemas.microsoft.com/office/powerpoint/2010/main" val="348348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p:nvPr/>
        </p:nvSpPr>
        <p:spPr>
          <a:xfrm>
            <a:off x="4435450" y="3059962"/>
            <a:ext cx="1586400" cy="501600"/>
          </a:xfrm>
          <a:prstGeom prst="rect">
            <a:avLst/>
          </a:prstGeom>
          <a:noFill/>
          <a:ln>
            <a:noFill/>
          </a:ln>
        </p:spPr>
        <p:txBody>
          <a:bodyPr lIns="91425" tIns="91425" rIns="91425" bIns="91425" anchor="t" anchorCtr="0">
            <a:noAutofit/>
          </a:bodyPr>
          <a:lstStyle/>
          <a:p>
            <a:pPr lvl="0" rtl="0">
              <a:spcBef>
                <a:spcPts val="0"/>
              </a:spcBef>
              <a:buNone/>
            </a:pPr>
            <a:r>
              <a:rPr lang="es-AR" sz="1200" b="1">
                <a:solidFill>
                  <a:srgbClr val="FFFFFF"/>
                </a:solidFill>
                <a:latin typeface="Carme"/>
                <a:ea typeface="Carme"/>
                <a:cs typeface="Carme"/>
                <a:sym typeface="Carme"/>
              </a:rPr>
              <a:t>VISITAS AO PONDO DE VENDA</a:t>
            </a:r>
          </a:p>
        </p:txBody>
      </p:sp>
      <p:pic>
        <p:nvPicPr>
          <p:cNvPr id="571" name="Shape 57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2" name="Shape 572"/>
          <p:cNvPicPr preferRelativeResize="0"/>
          <p:nvPr/>
        </p:nvPicPr>
        <p:blipFill rotWithShape="1">
          <a:blip r:embed="rId4">
            <a:alphaModFix/>
          </a:blip>
          <a:srcRect l="1671" b="-10"/>
          <a:stretch/>
        </p:blipFill>
        <p:spPr>
          <a:xfrm>
            <a:off x="354849" y="795600"/>
            <a:ext cx="5533474" cy="425250"/>
          </a:xfrm>
          <a:prstGeom prst="rect">
            <a:avLst/>
          </a:prstGeom>
          <a:noFill/>
          <a:ln>
            <a:noFill/>
          </a:ln>
        </p:spPr>
      </p:pic>
    </p:spTree>
    <p:extLst>
      <p:ext uri="{BB962C8B-B14F-4D97-AF65-F5344CB8AC3E}">
        <p14:creationId xmlns:p14="http://schemas.microsoft.com/office/powerpoint/2010/main" val="245356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78" name="Shape 578"/>
          <p:cNvPicPr preferRelativeResize="0"/>
          <p:nvPr/>
        </p:nvPicPr>
        <p:blipFill rotWithShape="1">
          <a:blip r:embed="rId4">
            <a:alphaModFix/>
          </a:blip>
          <a:srcRect l="1671" b="-10"/>
          <a:stretch/>
        </p:blipFill>
        <p:spPr>
          <a:xfrm>
            <a:off x="354849" y="795600"/>
            <a:ext cx="5533474" cy="425250"/>
          </a:xfrm>
          <a:prstGeom prst="rect">
            <a:avLst/>
          </a:prstGeom>
          <a:noFill/>
          <a:ln>
            <a:noFill/>
          </a:ln>
        </p:spPr>
      </p:pic>
      <p:pic>
        <p:nvPicPr>
          <p:cNvPr id="579" name="Shape 579"/>
          <p:cNvPicPr preferRelativeResize="0"/>
          <p:nvPr/>
        </p:nvPicPr>
        <p:blipFill rotWithShape="1">
          <a:blip r:embed="rId5">
            <a:alphaModFix/>
          </a:blip>
          <a:srcRect l="2143"/>
          <a:stretch/>
        </p:blipFill>
        <p:spPr>
          <a:xfrm>
            <a:off x="302200" y="3026500"/>
            <a:ext cx="7039923" cy="463524"/>
          </a:xfrm>
          <a:prstGeom prst="rect">
            <a:avLst/>
          </a:prstGeom>
          <a:noFill/>
          <a:ln>
            <a:noFill/>
          </a:ln>
        </p:spPr>
      </p:pic>
    </p:spTree>
    <p:extLst>
      <p:ext uri="{BB962C8B-B14F-4D97-AF65-F5344CB8AC3E}">
        <p14:creationId xmlns:p14="http://schemas.microsoft.com/office/powerpoint/2010/main" val="285349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Shape 58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85" name="Shape 585"/>
          <p:cNvPicPr preferRelativeResize="0"/>
          <p:nvPr/>
        </p:nvPicPr>
        <p:blipFill rotWithShape="1">
          <a:blip r:embed="rId4">
            <a:alphaModFix/>
          </a:blip>
          <a:srcRect l="1671" b="-10"/>
          <a:stretch/>
        </p:blipFill>
        <p:spPr>
          <a:xfrm>
            <a:off x="364099" y="795575"/>
            <a:ext cx="5533474" cy="425250"/>
          </a:xfrm>
          <a:prstGeom prst="rect">
            <a:avLst/>
          </a:prstGeom>
          <a:noFill/>
          <a:ln>
            <a:noFill/>
          </a:ln>
        </p:spPr>
      </p:pic>
      <p:pic>
        <p:nvPicPr>
          <p:cNvPr id="586" name="Shape 586"/>
          <p:cNvPicPr preferRelativeResize="0"/>
          <p:nvPr/>
        </p:nvPicPr>
        <p:blipFill rotWithShape="1">
          <a:blip r:embed="rId5">
            <a:alphaModFix/>
          </a:blip>
          <a:srcRect l="2143"/>
          <a:stretch/>
        </p:blipFill>
        <p:spPr>
          <a:xfrm>
            <a:off x="302200" y="3026500"/>
            <a:ext cx="7039923" cy="463524"/>
          </a:xfrm>
          <a:prstGeom prst="rect">
            <a:avLst/>
          </a:prstGeom>
          <a:noFill/>
          <a:ln>
            <a:noFill/>
          </a:ln>
        </p:spPr>
      </p:pic>
      <p:pic>
        <p:nvPicPr>
          <p:cNvPr id="587" name="Shape 587"/>
          <p:cNvPicPr preferRelativeResize="0"/>
          <p:nvPr/>
        </p:nvPicPr>
        <p:blipFill rotWithShape="1">
          <a:blip r:embed="rId6">
            <a:alphaModFix/>
          </a:blip>
          <a:srcRect l="3390"/>
          <a:stretch/>
        </p:blipFill>
        <p:spPr>
          <a:xfrm>
            <a:off x="302199" y="3831725"/>
            <a:ext cx="5345600" cy="364399"/>
          </a:xfrm>
          <a:prstGeom prst="rect">
            <a:avLst/>
          </a:prstGeom>
          <a:noFill/>
          <a:ln>
            <a:noFill/>
          </a:ln>
        </p:spPr>
      </p:pic>
    </p:spTree>
    <p:extLst>
      <p:ext uri="{BB962C8B-B14F-4D97-AF65-F5344CB8AC3E}">
        <p14:creationId xmlns:p14="http://schemas.microsoft.com/office/powerpoint/2010/main" val="40360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Shape 59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93" name="Shape 593"/>
          <p:cNvPicPr preferRelativeResize="0"/>
          <p:nvPr/>
        </p:nvPicPr>
        <p:blipFill rotWithShape="1">
          <a:blip r:embed="rId4">
            <a:alphaModFix/>
          </a:blip>
          <a:srcRect l="1671" b="-10"/>
          <a:stretch/>
        </p:blipFill>
        <p:spPr>
          <a:xfrm>
            <a:off x="354849" y="795600"/>
            <a:ext cx="5533474" cy="425250"/>
          </a:xfrm>
          <a:prstGeom prst="rect">
            <a:avLst/>
          </a:prstGeom>
          <a:noFill/>
          <a:ln>
            <a:noFill/>
          </a:ln>
        </p:spPr>
      </p:pic>
      <p:pic>
        <p:nvPicPr>
          <p:cNvPr id="594" name="Shape 594"/>
          <p:cNvPicPr preferRelativeResize="0"/>
          <p:nvPr/>
        </p:nvPicPr>
        <p:blipFill rotWithShape="1">
          <a:blip r:embed="rId5">
            <a:alphaModFix/>
          </a:blip>
          <a:srcRect l="2143"/>
          <a:stretch/>
        </p:blipFill>
        <p:spPr>
          <a:xfrm>
            <a:off x="302200" y="3026500"/>
            <a:ext cx="7039923" cy="463524"/>
          </a:xfrm>
          <a:prstGeom prst="rect">
            <a:avLst/>
          </a:prstGeom>
          <a:noFill/>
          <a:ln>
            <a:noFill/>
          </a:ln>
        </p:spPr>
      </p:pic>
      <p:pic>
        <p:nvPicPr>
          <p:cNvPr id="595" name="Shape 595"/>
          <p:cNvPicPr preferRelativeResize="0"/>
          <p:nvPr/>
        </p:nvPicPr>
        <p:blipFill rotWithShape="1">
          <a:blip r:embed="rId6">
            <a:alphaModFix/>
          </a:blip>
          <a:srcRect l="3390"/>
          <a:stretch/>
        </p:blipFill>
        <p:spPr>
          <a:xfrm>
            <a:off x="302199" y="3831725"/>
            <a:ext cx="5345600" cy="364399"/>
          </a:xfrm>
          <a:prstGeom prst="rect">
            <a:avLst/>
          </a:prstGeom>
          <a:noFill/>
          <a:ln>
            <a:noFill/>
          </a:ln>
        </p:spPr>
      </p:pic>
      <p:pic>
        <p:nvPicPr>
          <p:cNvPr id="596" name="Shape 596"/>
          <p:cNvPicPr preferRelativeResize="0"/>
          <p:nvPr/>
        </p:nvPicPr>
        <p:blipFill rotWithShape="1">
          <a:blip r:embed="rId7">
            <a:alphaModFix/>
          </a:blip>
          <a:srcRect l="2802" r="1549"/>
          <a:stretch/>
        </p:blipFill>
        <p:spPr>
          <a:xfrm>
            <a:off x="302199" y="4537825"/>
            <a:ext cx="7039923" cy="425249"/>
          </a:xfrm>
          <a:prstGeom prst="rect">
            <a:avLst/>
          </a:prstGeom>
          <a:noFill/>
          <a:ln>
            <a:noFill/>
          </a:ln>
        </p:spPr>
      </p:pic>
    </p:spTree>
    <p:extLst>
      <p:ext uri="{BB962C8B-B14F-4D97-AF65-F5344CB8AC3E}">
        <p14:creationId xmlns:p14="http://schemas.microsoft.com/office/powerpoint/2010/main" val="396550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106" y="-57979"/>
            <a:ext cx="9432503" cy="5309152"/>
          </a:xfrm>
          <a:prstGeom prst="rect">
            <a:avLst/>
          </a:prstGeom>
        </p:spPr>
      </p:pic>
    </p:spTree>
    <p:extLst>
      <p:ext uri="{BB962C8B-B14F-4D97-AF65-F5344CB8AC3E}">
        <p14:creationId xmlns:p14="http://schemas.microsoft.com/office/powerpoint/2010/main" val="42667267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val="19567377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324113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c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955" y="0"/>
            <a:ext cx="2897746" cy="5143500"/>
          </a:xfrm>
          <a:prstGeom prst="rect">
            <a:avLst/>
          </a:prstGeom>
        </p:spPr>
      </p:pic>
    </p:spTree>
    <p:extLst>
      <p:ext uri="{BB962C8B-B14F-4D97-AF65-F5344CB8AC3E}">
        <p14:creationId xmlns:p14="http://schemas.microsoft.com/office/powerpoint/2010/main" val="349309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271295" y="0"/>
            <a:ext cx="9415295" cy="563735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 name="CuadroTexto 8"/>
          <p:cNvSpPr txBox="1"/>
          <p:nvPr/>
        </p:nvSpPr>
        <p:spPr>
          <a:xfrm>
            <a:off x="576315" y="2043363"/>
            <a:ext cx="7966632" cy="700192"/>
          </a:xfrm>
          <a:prstGeom prst="rect">
            <a:avLst/>
          </a:prstGeom>
          <a:noFill/>
        </p:spPr>
        <p:txBody>
          <a:bodyPr wrap="square" lIns="68580" tIns="34290" rIns="68580" bIns="34290" rtlCol="0">
            <a:spAutoFit/>
          </a:bodyPr>
          <a:lstStyle/>
          <a:p>
            <a:pPr algn="ctr"/>
            <a:r>
              <a:rPr lang="en-US" sz="4100" dirty="0">
                <a:solidFill>
                  <a:schemeClr val="bg1"/>
                </a:solidFill>
                <a:latin typeface="Futura Std ExtraBold" panose="020B0903020204020204" pitchFamily="34" charset="0"/>
              </a:rPr>
              <a:t>COMECANDO AO CONTRARIO</a:t>
            </a:r>
          </a:p>
        </p:txBody>
      </p:sp>
    </p:spTree>
    <p:extLst>
      <p:ext uri="{BB962C8B-B14F-4D97-AF65-F5344CB8AC3E}">
        <p14:creationId xmlns:p14="http://schemas.microsoft.com/office/powerpoint/2010/main" val="2708199949"/>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538" y="0"/>
            <a:ext cx="6858000" cy="5143500"/>
          </a:xfrm>
          <a:prstGeom prst="rect">
            <a:avLst/>
          </a:prstGeom>
        </p:spPr>
      </p:pic>
    </p:spTree>
    <p:extLst>
      <p:ext uri="{BB962C8B-B14F-4D97-AF65-F5344CB8AC3E}">
        <p14:creationId xmlns:p14="http://schemas.microsoft.com/office/powerpoint/2010/main" val="302567934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70536414"/>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543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614" y="1646969"/>
            <a:ext cx="1520300" cy="2976650"/>
          </a:xfrm>
          <a:prstGeom prst="rect">
            <a:avLst/>
          </a:prstGeom>
        </p:spPr>
      </p:pic>
      <p:sp>
        <p:nvSpPr>
          <p:cNvPr id="5" name="Rectangle 4"/>
          <p:cNvSpPr/>
          <p:nvPr/>
        </p:nvSpPr>
        <p:spPr>
          <a:xfrm>
            <a:off x="320437" y="375001"/>
            <a:ext cx="8563092" cy="623248"/>
          </a:xfrm>
          <a:prstGeom prst="rect">
            <a:avLst/>
          </a:prstGeom>
          <a:solidFill>
            <a:schemeClr val="bg1"/>
          </a:solidFill>
        </p:spPr>
        <p:txBody>
          <a:bodyPr wrap="square" lIns="68580" tIns="34290" rIns="68580" bIns="34290">
            <a:spAutoFit/>
          </a:bodyPr>
          <a:lstStyle/>
          <a:p>
            <a:pPr algn="ctr"/>
            <a:r>
              <a:rPr lang="en-US" sz="3600" b="1" dirty="0" smtClean="0"/>
              <a:t>OS BANNERS SAO CHATOS</a:t>
            </a:r>
          </a:p>
        </p:txBody>
      </p:sp>
    </p:spTree>
    <p:extLst>
      <p:ext uri="{BB962C8B-B14F-4D97-AF65-F5344CB8AC3E}">
        <p14:creationId xmlns:p14="http://schemas.microsoft.com/office/powerpoint/2010/main" val="1436254923"/>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00073143"/>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98733670"/>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271295" y="0"/>
            <a:ext cx="9415295" cy="563735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4" name="CuadroTexto 8"/>
          <p:cNvSpPr txBox="1"/>
          <p:nvPr/>
        </p:nvSpPr>
        <p:spPr>
          <a:xfrm>
            <a:off x="667132" y="2083382"/>
            <a:ext cx="7619675" cy="700192"/>
          </a:xfrm>
          <a:prstGeom prst="rect">
            <a:avLst/>
          </a:prstGeom>
          <a:noFill/>
        </p:spPr>
        <p:txBody>
          <a:bodyPr wrap="square" lIns="68580" tIns="34290" rIns="68580" bIns="34290" rtlCol="0">
            <a:spAutoFit/>
          </a:bodyPr>
          <a:lstStyle/>
          <a:p>
            <a:pPr algn="ctr"/>
            <a:r>
              <a:rPr lang="en-US" sz="4100" dirty="0">
                <a:solidFill>
                  <a:schemeClr val="bg1"/>
                </a:solidFill>
                <a:latin typeface="Futura Std ExtraBold" panose="020B0903020204020204" pitchFamily="34" charset="0"/>
              </a:rPr>
              <a:t>NO BULLSHIT!</a:t>
            </a:r>
          </a:p>
        </p:txBody>
      </p:sp>
    </p:spTree>
    <p:extLst>
      <p:ext uri="{BB962C8B-B14F-4D97-AF65-F5344CB8AC3E}">
        <p14:creationId xmlns:p14="http://schemas.microsoft.com/office/powerpoint/2010/main" val="3156530806"/>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8092" y="-920447"/>
            <a:ext cx="9581239" cy="350570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a:p>
        </p:txBody>
      </p:sp>
      <p:sp>
        <p:nvSpPr>
          <p:cNvPr id="3" name="CuadroTexto 8"/>
          <p:cNvSpPr txBox="1"/>
          <p:nvPr/>
        </p:nvSpPr>
        <p:spPr>
          <a:xfrm>
            <a:off x="788512" y="2916169"/>
            <a:ext cx="7619675" cy="1331134"/>
          </a:xfrm>
          <a:prstGeom prst="rect">
            <a:avLst/>
          </a:prstGeom>
          <a:noFill/>
        </p:spPr>
        <p:txBody>
          <a:bodyPr wrap="square" lIns="68580" tIns="34290" rIns="68580" bIns="34290" rtlCol="0">
            <a:spAutoFit/>
          </a:bodyPr>
          <a:lstStyle/>
          <a:p>
            <a:pPr algn="ctr"/>
            <a:r>
              <a:rPr lang="en-US" sz="4100" dirty="0">
                <a:latin typeface="Futura Std ExtraBold" panose="020B0903020204020204" pitchFamily="34" charset="0"/>
              </a:rPr>
              <a:t>TODAS AS EMPRESAS SAO DE ECOMMERCE</a:t>
            </a:r>
          </a:p>
        </p:txBody>
      </p:sp>
      <p:sp>
        <p:nvSpPr>
          <p:cNvPr id="4" name="CuadroTexto 8"/>
          <p:cNvSpPr txBox="1"/>
          <p:nvPr/>
        </p:nvSpPr>
        <p:spPr>
          <a:xfrm>
            <a:off x="1011321" y="682701"/>
            <a:ext cx="7619675" cy="1331134"/>
          </a:xfrm>
          <a:prstGeom prst="rect">
            <a:avLst/>
          </a:prstGeom>
          <a:noFill/>
        </p:spPr>
        <p:txBody>
          <a:bodyPr wrap="square" lIns="68580" tIns="34290" rIns="68580" bIns="34290" rtlCol="0">
            <a:spAutoFit/>
          </a:bodyPr>
          <a:lstStyle/>
          <a:p>
            <a:pPr algn="ctr"/>
            <a:r>
              <a:rPr lang="en-US" sz="4100" dirty="0">
                <a:solidFill>
                  <a:schemeClr val="bg1"/>
                </a:solidFill>
                <a:latin typeface="Futura Std ExtraBold" panose="020B0903020204020204" pitchFamily="34" charset="0"/>
              </a:rPr>
              <a:t>TODAS AS CAMPANHAS SAO DE PERFORMANCE</a:t>
            </a:r>
          </a:p>
        </p:txBody>
      </p:sp>
    </p:spTree>
    <p:extLst>
      <p:ext uri="{BB962C8B-B14F-4D97-AF65-F5344CB8AC3E}">
        <p14:creationId xmlns:p14="http://schemas.microsoft.com/office/powerpoint/2010/main" val="3739921155"/>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26092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184877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z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0" y="-910067"/>
            <a:ext cx="9591917" cy="6392963"/>
          </a:xfrm>
          <a:prstGeom prst="rect">
            <a:avLst/>
          </a:prstGeom>
        </p:spPr>
      </p:pic>
    </p:spTree>
    <p:extLst>
      <p:ext uri="{BB962C8B-B14F-4D97-AF65-F5344CB8AC3E}">
        <p14:creationId xmlns:p14="http://schemas.microsoft.com/office/powerpoint/2010/main" val="390642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90662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41416" y="1165124"/>
            <a:ext cx="2496377" cy="4036894"/>
          </a:xfrm>
          <a:prstGeom prst="rect">
            <a:avLst/>
          </a:prstGeom>
        </p:spPr>
      </p:pic>
      <p:sp>
        <p:nvSpPr>
          <p:cNvPr id="4" name="TextBox 2"/>
          <p:cNvSpPr txBox="1"/>
          <p:nvPr/>
        </p:nvSpPr>
        <p:spPr>
          <a:xfrm>
            <a:off x="360714" y="270000"/>
            <a:ext cx="5400000" cy="769441"/>
          </a:xfrm>
          <a:prstGeom prst="rect">
            <a:avLst/>
          </a:prstGeom>
          <a:noFill/>
        </p:spPr>
        <p:txBody>
          <a:bodyPr wrap="square" rtlCol="0">
            <a:spAutoFit/>
          </a:bodyPr>
          <a:lstStyle/>
          <a:p>
            <a:r>
              <a:rPr lang="es-AR" sz="2200" dirty="0" smtClean="0">
                <a:solidFill>
                  <a:schemeClr val="tx1"/>
                </a:solidFill>
                <a:latin typeface="Futura" charset="0"/>
                <a:ea typeface="Futura" charset="0"/>
                <a:cs typeface="Futura" charset="0"/>
              </a:rPr>
              <a:t>FORMATOS</a:t>
            </a:r>
          </a:p>
          <a:p>
            <a:r>
              <a:rPr lang="es-ES_tradnl" sz="2200" b="1" dirty="0" smtClean="0">
                <a:solidFill>
                  <a:schemeClr val="tx1"/>
                </a:solidFill>
                <a:latin typeface="Futura" charset="0"/>
                <a:ea typeface="Futura" charset="0"/>
                <a:cs typeface="Futura" charset="0"/>
              </a:rPr>
              <a:t>PROFILE WINDOW</a:t>
            </a:r>
            <a:endParaRPr lang="es-AR" sz="2200" b="1" dirty="0">
              <a:solidFill>
                <a:schemeClr val="tx1"/>
              </a:solidFill>
              <a:latin typeface="Futura" charset="0"/>
              <a:ea typeface="Futura" charset="0"/>
              <a:cs typeface="Futura" charset="0"/>
            </a:endParaRPr>
          </a:p>
        </p:txBody>
      </p:sp>
      <p:cxnSp>
        <p:nvCxnSpPr>
          <p:cNvPr id="16" name="Straight Connector 15"/>
          <p:cNvCxnSpPr/>
          <p:nvPr/>
        </p:nvCxnSpPr>
        <p:spPr>
          <a:xfrm>
            <a:off x="457200" y="1003852"/>
            <a:ext cx="3976914" cy="0"/>
          </a:xfrm>
          <a:prstGeom prst="line">
            <a:avLst/>
          </a:prstGeom>
          <a:ln w="38100">
            <a:solidFill>
              <a:srgbClr val="422B6A"/>
            </a:solidFill>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a:stretch>
            <a:fillRect/>
          </a:stretch>
        </p:blipFill>
        <p:spPr>
          <a:xfrm>
            <a:off x="6883838" y="1298836"/>
            <a:ext cx="1145420" cy="1145420"/>
          </a:xfrm>
          <a:prstGeom prst="rect">
            <a:avLst/>
          </a:prstGeom>
        </p:spPr>
      </p:pic>
      <p:sp>
        <p:nvSpPr>
          <p:cNvPr id="5" name="Rectangle 4"/>
          <p:cNvSpPr/>
          <p:nvPr/>
        </p:nvSpPr>
        <p:spPr>
          <a:xfrm>
            <a:off x="6873172" y="2444256"/>
            <a:ext cx="1156086" cy="261610"/>
          </a:xfrm>
          <a:prstGeom prst="rect">
            <a:avLst/>
          </a:prstGeom>
        </p:spPr>
        <p:txBody>
          <a:bodyPr wrap="none">
            <a:spAutoFit/>
          </a:bodyPr>
          <a:lstStyle/>
          <a:p>
            <a:r>
              <a:rPr lang="en-US" sz="1100" dirty="0" err="1" smtClean="0">
                <a:latin typeface="Futura Std Medium" charset="0"/>
                <a:ea typeface="Futura Std Medium" charset="0"/>
                <a:cs typeface="Futura Std Medium" charset="0"/>
              </a:rPr>
              <a:t>goo.gl</a:t>
            </a:r>
            <a:r>
              <a:rPr lang="en-US" sz="1100" dirty="0" smtClean="0">
                <a:latin typeface="Futura Std Medium" charset="0"/>
                <a:ea typeface="Futura Std Medium" charset="0"/>
                <a:cs typeface="Futura Std Medium" charset="0"/>
              </a:rPr>
              <a:t>/iMD2YA</a:t>
            </a:r>
            <a:endParaRPr lang="en-US" sz="1100" dirty="0">
              <a:latin typeface="Futura Std Medium" charset="0"/>
              <a:ea typeface="Futura Std Medium" charset="0"/>
              <a:cs typeface="Futura Std Medium" charset="0"/>
            </a:endParaRPr>
          </a:p>
        </p:txBody>
      </p:sp>
      <p:pic>
        <p:nvPicPr>
          <p:cNvPr id="6" name="Picture 5"/>
          <p:cNvPicPr>
            <a:picLocks noChangeAspect="1"/>
          </p:cNvPicPr>
          <p:nvPr/>
        </p:nvPicPr>
        <p:blipFill>
          <a:blip r:embed="rId5"/>
          <a:stretch>
            <a:fillRect/>
          </a:stretch>
        </p:blipFill>
        <p:spPr>
          <a:xfrm>
            <a:off x="583237" y="1871547"/>
            <a:ext cx="2096359" cy="3709446"/>
          </a:xfrm>
          <a:prstGeom prst="rect">
            <a:avLst/>
          </a:prstGeom>
        </p:spPr>
      </p:pic>
      <p:pic>
        <p:nvPicPr>
          <p:cNvPr id="18" name="Picture 17"/>
          <p:cNvPicPr>
            <a:picLocks noChangeAspect="1"/>
          </p:cNvPicPr>
          <p:nvPr/>
        </p:nvPicPr>
        <p:blipFill>
          <a:blip r:embed="rId3"/>
          <a:stretch>
            <a:fillRect/>
          </a:stretch>
        </p:blipFill>
        <p:spPr>
          <a:xfrm>
            <a:off x="3079614" y="1165124"/>
            <a:ext cx="2496377" cy="4036894"/>
          </a:xfrm>
          <a:prstGeom prst="rect">
            <a:avLst/>
          </a:prstGeom>
        </p:spPr>
      </p:pic>
      <p:pic>
        <p:nvPicPr>
          <p:cNvPr id="7" name="Picture 6"/>
          <p:cNvPicPr>
            <a:picLocks noChangeAspect="1"/>
          </p:cNvPicPr>
          <p:nvPr/>
        </p:nvPicPr>
        <p:blipFill>
          <a:blip r:embed="rId6"/>
          <a:stretch>
            <a:fillRect/>
          </a:stretch>
        </p:blipFill>
        <p:spPr>
          <a:xfrm>
            <a:off x="3330686" y="1871546"/>
            <a:ext cx="2081360" cy="3635875"/>
          </a:xfrm>
          <a:prstGeom prst="rect">
            <a:avLst/>
          </a:prstGeom>
        </p:spPr>
      </p:pic>
      <p:sp>
        <p:nvSpPr>
          <p:cNvPr id="19" name="TextBox 2"/>
          <p:cNvSpPr txBox="1"/>
          <p:nvPr/>
        </p:nvSpPr>
        <p:spPr>
          <a:xfrm>
            <a:off x="6847040" y="960282"/>
            <a:ext cx="1277458" cy="338554"/>
          </a:xfrm>
          <a:prstGeom prst="rect">
            <a:avLst/>
          </a:prstGeom>
          <a:noFill/>
        </p:spPr>
        <p:txBody>
          <a:bodyPr wrap="square" rtlCol="0">
            <a:spAutoFit/>
          </a:bodyPr>
          <a:lstStyle/>
          <a:p>
            <a:r>
              <a:rPr lang="es-ES_tradnl" sz="1600" b="1" dirty="0" smtClean="0">
                <a:solidFill>
                  <a:srgbClr val="422B6A"/>
                </a:solidFill>
                <a:latin typeface="Futura" charset="0"/>
                <a:ea typeface="Futura" charset="0"/>
                <a:cs typeface="Futura" charset="0"/>
              </a:rPr>
              <a:t>INSTAGRAM</a:t>
            </a:r>
            <a:endParaRPr lang="es-AR" sz="1600" b="1" dirty="0">
              <a:solidFill>
                <a:srgbClr val="422B6A"/>
              </a:solidFill>
              <a:latin typeface="Futura" charset="0"/>
              <a:ea typeface="Futura" charset="0"/>
              <a:cs typeface="Futura" charset="0"/>
            </a:endParaRPr>
          </a:p>
        </p:txBody>
      </p:sp>
      <p:sp>
        <p:nvSpPr>
          <p:cNvPr id="20" name="TextBox 2"/>
          <p:cNvSpPr txBox="1"/>
          <p:nvPr/>
        </p:nvSpPr>
        <p:spPr>
          <a:xfrm>
            <a:off x="6847040" y="3077816"/>
            <a:ext cx="1277458" cy="338554"/>
          </a:xfrm>
          <a:prstGeom prst="rect">
            <a:avLst/>
          </a:prstGeom>
          <a:noFill/>
        </p:spPr>
        <p:txBody>
          <a:bodyPr wrap="square" rtlCol="0">
            <a:spAutoFit/>
          </a:bodyPr>
          <a:lstStyle/>
          <a:p>
            <a:r>
              <a:rPr lang="es-ES_tradnl" sz="1600" b="1" dirty="0" smtClean="0">
                <a:solidFill>
                  <a:srgbClr val="422B6A"/>
                </a:solidFill>
                <a:latin typeface="Futura" charset="0"/>
                <a:ea typeface="Futura" charset="0"/>
                <a:cs typeface="Futura" charset="0"/>
              </a:rPr>
              <a:t>TWITTER</a:t>
            </a:r>
            <a:endParaRPr lang="es-AR" sz="1600" b="1" dirty="0">
              <a:solidFill>
                <a:srgbClr val="422B6A"/>
              </a:solidFill>
              <a:latin typeface="Futura" charset="0"/>
              <a:ea typeface="Futura" charset="0"/>
              <a:cs typeface="Futura" charset="0"/>
            </a:endParaRPr>
          </a:p>
        </p:txBody>
      </p:sp>
      <p:pic>
        <p:nvPicPr>
          <p:cNvPr id="12" name="Picture 11"/>
          <p:cNvPicPr>
            <a:picLocks noChangeAspect="1"/>
          </p:cNvPicPr>
          <p:nvPr/>
        </p:nvPicPr>
        <p:blipFill>
          <a:blip r:embed="rId7"/>
          <a:stretch>
            <a:fillRect/>
          </a:stretch>
        </p:blipFill>
        <p:spPr>
          <a:xfrm>
            <a:off x="6847040" y="3347579"/>
            <a:ext cx="1182218" cy="1182218"/>
          </a:xfrm>
          <a:prstGeom prst="rect">
            <a:avLst/>
          </a:prstGeom>
        </p:spPr>
      </p:pic>
      <p:sp>
        <p:nvSpPr>
          <p:cNvPr id="22" name="Rectangle 21"/>
          <p:cNvSpPr/>
          <p:nvPr/>
        </p:nvSpPr>
        <p:spPr>
          <a:xfrm>
            <a:off x="6873172" y="4548943"/>
            <a:ext cx="1197764" cy="261610"/>
          </a:xfrm>
          <a:prstGeom prst="rect">
            <a:avLst/>
          </a:prstGeom>
        </p:spPr>
        <p:txBody>
          <a:bodyPr wrap="none">
            <a:spAutoFit/>
          </a:bodyPr>
          <a:lstStyle/>
          <a:p>
            <a:r>
              <a:rPr lang="en-US" sz="1100" dirty="0" err="1">
                <a:latin typeface="Futura Std Medium" charset="0"/>
                <a:ea typeface="Futura Std Medium" charset="0"/>
                <a:cs typeface="Futura Std Medium" charset="0"/>
              </a:rPr>
              <a:t>goo.gl</a:t>
            </a:r>
            <a:r>
              <a:rPr lang="en-US" sz="1100" dirty="0">
                <a:latin typeface="Futura Std Medium" charset="0"/>
                <a:ea typeface="Futura Std Medium" charset="0"/>
                <a:cs typeface="Futura Std Medium" charset="0"/>
              </a:rPr>
              <a:t>/Ag4w0N</a:t>
            </a:r>
          </a:p>
        </p:txBody>
      </p:sp>
    </p:spTree>
    <p:extLst>
      <p:ext uri="{BB962C8B-B14F-4D97-AF65-F5344CB8AC3E}">
        <p14:creationId xmlns:p14="http://schemas.microsoft.com/office/powerpoint/2010/main" val="110562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41416" y="1165124"/>
            <a:ext cx="2496377" cy="4036894"/>
          </a:xfrm>
          <a:prstGeom prst="rect">
            <a:avLst/>
          </a:prstGeom>
        </p:spPr>
      </p:pic>
      <p:sp>
        <p:nvSpPr>
          <p:cNvPr id="4" name="TextBox 2"/>
          <p:cNvSpPr txBox="1"/>
          <p:nvPr/>
        </p:nvSpPr>
        <p:spPr>
          <a:xfrm>
            <a:off x="360714" y="270000"/>
            <a:ext cx="5400000" cy="769441"/>
          </a:xfrm>
          <a:prstGeom prst="rect">
            <a:avLst/>
          </a:prstGeom>
          <a:noFill/>
        </p:spPr>
        <p:txBody>
          <a:bodyPr wrap="square" rtlCol="0">
            <a:spAutoFit/>
          </a:bodyPr>
          <a:lstStyle/>
          <a:p>
            <a:r>
              <a:rPr lang="es-AR" sz="2200" dirty="0" smtClean="0">
                <a:solidFill>
                  <a:schemeClr val="tx1"/>
                </a:solidFill>
                <a:latin typeface="Futura" charset="0"/>
                <a:ea typeface="Futura" charset="0"/>
                <a:cs typeface="Futura" charset="0"/>
              </a:rPr>
              <a:t>FORMATOS</a:t>
            </a:r>
          </a:p>
          <a:p>
            <a:r>
              <a:rPr lang="es-ES_tradnl" sz="2200" b="1" dirty="0" smtClean="0">
                <a:solidFill>
                  <a:schemeClr val="tx1"/>
                </a:solidFill>
                <a:latin typeface="Futura" charset="0"/>
                <a:ea typeface="Futura" charset="0"/>
                <a:cs typeface="Futura" charset="0"/>
              </a:rPr>
              <a:t>THERMOSTAT</a:t>
            </a:r>
            <a:endParaRPr lang="es-AR" sz="2200" b="1" dirty="0">
              <a:solidFill>
                <a:schemeClr val="tx1"/>
              </a:solidFill>
              <a:latin typeface="Futura" charset="0"/>
              <a:ea typeface="Futura" charset="0"/>
              <a:cs typeface="Futura" charset="0"/>
            </a:endParaRPr>
          </a:p>
        </p:txBody>
      </p:sp>
      <p:cxnSp>
        <p:nvCxnSpPr>
          <p:cNvPr id="16" name="Straight Connector 15"/>
          <p:cNvCxnSpPr/>
          <p:nvPr/>
        </p:nvCxnSpPr>
        <p:spPr>
          <a:xfrm>
            <a:off x="457200" y="1003852"/>
            <a:ext cx="3976914" cy="0"/>
          </a:xfrm>
          <a:prstGeom prst="line">
            <a:avLst/>
          </a:prstGeom>
          <a:ln w="38100">
            <a:solidFill>
              <a:srgbClr val="422B6A"/>
            </a:solidFill>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6873172" y="2444256"/>
            <a:ext cx="1082348" cy="261610"/>
          </a:xfrm>
          <a:prstGeom prst="rect">
            <a:avLst/>
          </a:prstGeom>
        </p:spPr>
        <p:txBody>
          <a:bodyPr wrap="none">
            <a:spAutoFit/>
          </a:bodyPr>
          <a:lstStyle/>
          <a:p>
            <a:r>
              <a:rPr lang="en-US" sz="1100" dirty="0" err="1">
                <a:latin typeface="Futura Std Medium" charset="0"/>
                <a:ea typeface="Futura Std Medium" charset="0"/>
                <a:cs typeface="Futura Std Medium" charset="0"/>
              </a:rPr>
              <a:t>goo.gl</a:t>
            </a:r>
            <a:r>
              <a:rPr lang="en-US" sz="1100" dirty="0">
                <a:latin typeface="Futura Std Medium" charset="0"/>
                <a:ea typeface="Futura Std Medium" charset="0"/>
                <a:cs typeface="Futura Std Medium" charset="0"/>
              </a:rPr>
              <a:t>/zOj4Hf</a:t>
            </a:r>
          </a:p>
        </p:txBody>
      </p:sp>
      <p:pic>
        <p:nvPicPr>
          <p:cNvPr id="18" name="Picture 17"/>
          <p:cNvPicPr>
            <a:picLocks noChangeAspect="1"/>
          </p:cNvPicPr>
          <p:nvPr/>
        </p:nvPicPr>
        <p:blipFill>
          <a:blip r:embed="rId3"/>
          <a:stretch>
            <a:fillRect/>
          </a:stretch>
        </p:blipFill>
        <p:spPr>
          <a:xfrm>
            <a:off x="3079614" y="1165124"/>
            <a:ext cx="2496377" cy="4036894"/>
          </a:xfrm>
          <a:prstGeom prst="rect">
            <a:avLst/>
          </a:prstGeom>
        </p:spPr>
      </p:pic>
      <p:sp>
        <p:nvSpPr>
          <p:cNvPr id="19" name="TextBox 2"/>
          <p:cNvSpPr txBox="1"/>
          <p:nvPr/>
        </p:nvSpPr>
        <p:spPr>
          <a:xfrm>
            <a:off x="6847040" y="1039441"/>
            <a:ext cx="1277458" cy="338554"/>
          </a:xfrm>
          <a:prstGeom prst="rect">
            <a:avLst/>
          </a:prstGeom>
          <a:noFill/>
        </p:spPr>
        <p:txBody>
          <a:bodyPr wrap="square" rtlCol="0">
            <a:spAutoFit/>
          </a:bodyPr>
          <a:lstStyle/>
          <a:p>
            <a:r>
              <a:rPr lang="es-ES_tradnl" sz="1600" b="1" dirty="0" smtClean="0">
                <a:solidFill>
                  <a:srgbClr val="422B6A"/>
                </a:solidFill>
                <a:latin typeface="Futura" charset="0"/>
                <a:ea typeface="Futura" charset="0"/>
                <a:cs typeface="Futura" charset="0"/>
              </a:rPr>
              <a:t>FRÍO</a:t>
            </a:r>
            <a:endParaRPr lang="es-AR" sz="1600" b="1" dirty="0">
              <a:solidFill>
                <a:srgbClr val="422B6A"/>
              </a:solidFill>
              <a:latin typeface="Futura" charset="0"/>
              <a:ea typeface="Futura" charset="0"/>
              <a:cs typeface="Futura" charset="0"/>
            </a:endParaRPr>
          </a:p>
        </p:txBody>
      </p:sp>
      <p:sp>
        <p:nvSpPr>
          <p:cNvPr id="20" name="TextBox 2"/>
          <p:cNvSpPr txBox="1"/>
          <p:nvPr/>
        </p:nvSpPr>
        <p:spPr>
          <a:xfrm>
            <a:off x="6847040" y="3077816"/>
            <a:ext cx="1277458" cy="338554"/>
          </a:xfrm>
          <a:prstGeom prst="rect">
            <a:avLst/>
          </a:prstGeom>
          <a:noFill/>
        </p:spPr>
        <p:txBody>
          <a:bodyPr wrap="square" rtlCol="0">
            <a:spAutoFit/>
          </a:bodyPr>
          <a:lstStyle/>
          <a:p>
            <a:r>
              <a:rPr lang="es-ES_tradnl" sz="1600" b="1" dirty="0" smtClean="0">
                <a:solidFill>
                  <a:srgbClr val="422B6A"/>
                </a:solidFill>
                <a:latin typeface="Futura" charset="0"/>
                <a:ea typeface="Futura" charset="0"/>
                <a:cs typeface="Futura" charset="0"/>
              </a:rPr>
              <a:t>CALOR</a:t>
            </a:r>
            <a:endParaRPr lang="es-AR" sz="1600" b="1" dirty="0">
              <a:solidFill>
                <a:srgbClr val="422B6A"/>
              </a:solidFill>
              <a:latin typeface="Futura" charset="0"/>
              <a:ea typeface="Futura" charset="0"/>
              <a:cs typeface="Futura" charset="0"/>
            </a:endParaRPr>
          </a:p>
        </p:txBody>
      </p:sp>
      <p:sp>
        <p:nvSpPr>
          <p:cNvPr id="22" name="Rectangle 21"/>
          <p:cNvSpPr/>
          <p:nvPr/>
        </p:nvSpPr>
        <p:spPr>
          <a:xfrm>
            <a:off x="6873172" y="4548943"/>
            <a:ext cx="1116011" cy="261610"/>
          </a:xfrm>
          <a:prstGeom prst="rect">
            <a:avLst/>
          </a:prstGeom>
        </p:spPr>
        <p:txBody>
          <a:bodyPr wrap="none">
            <a:spAutoFit/>
          </a:bodyPr>
          <a:lstStyle/>
          <a:p>
            <a:r>
              <a:rPr lang="en-US" sz="1100" dirty="0" err="1">
                <a:latin typeface="Futura Std Medium" charset="0"/>
                <a:ea typeface="Futura Std Medium" charset="0"/>
                <a:cs typeface="Futura Std Medium" charset="0"/>
              </a:rPr>
              <a:t>goo.gl</a:t>
            </a:r>
            <a:r>
              <a:rPr lang="en-US" sz="1100" dirty="0">
                <a:latin typeface="Futura Std Medium" charset="0"/>
                <a:ea typeface="Futura Std Medium" charset="0"/>
                <a:cs typeface="Futura Std Medium" charset="0"/>
              </a:rPr>
              <a:t>/VDFxx0</a:t>
            </a:r>
          </a:p>
        </p:txBody>
      </p:sp>
      <p:pic>
        <p:nvPicPr>
          <p:cNvPr id="2" name="Picture 1"/>
          <p:cNvPicPr>
            <a:picLocks noChangeAspect="1"/>
          </p:cNvPicPr>
          <p:nvPr/>
        </p:nvPicPr>
        <p:blipFill>
          <a:blip r:embed="rId4"/>
          <a:stretch>
            <a:fillRect/>
          </a:stretch>
        </p:blipFill>
        <p:spPr>
          <a:xfrm>
            <a:off x="6873172" y="1333266"/>
            <a:ext cx="1110990" cy="1110990"/>
          </a:xfrm>
          <a:prstGeom prst="rect">
            <a:avLst/>
          </a:prstGeom>
        </p:spPr>
      </p:pic>
      <p:pic>
        <p:nvPicPr>
          <p:cNvPr id="9" name="Picture 8"/>
          <p:cNvPicPr>
            <a:picLocks noChangeAspect="1"/>
          </p:cNvPicPr>
          <p:nvPr/>
        </p:nvPicPr>
        <p:blipFill>
          <a:blip r:embed="rId5"/>
          <a:stretch>
            <a:fillRect/>
          </a:stretch>
        </p:blipFill>
        <p:spPr>
          <a:xfrm>
            <a:off x="616845" y="1868810"/>
            <a:ext cx="2021252" cy="3614932"/>
          </a:xfrm>
          <a:prstGeom prst="rect">
            <a:avLst/>
          </a:prstGeom>
        </p:spPr>
      </p:pic>
      <p:pic>
        <p:nvPicPr>
          <p:cNvPr id="10" name="Picture 9"/>
          <p:cNvPicPr>
            <a:picLocks noChangeAspect="1"/>
          </p:cNvPicPr>
          <p:nvPr/>
        </p:nvPicPr>
        <p:blipFill>
          <a:blip r:embed="rId6"/>
          <a:stretch>
            <a:fillRect/>
          </a:stretch>
        </p:blipFill>
        <p:spPr>
          <a:xfrm>
            <a:off x="6873172" y="3365043"/>
            <a:ext cx="1082348" cy="1082348"/>
          </a:xfrm>
          <a:prstGeom prst="rect">
            <a:avLst/>
          </a:prstGeom>
        </p:spPr>
      </p:pic>
      <p:pic>
        <p:nvPicPr>
          <p:cNvPr id="13" name="Picture 12"/>
          <p:cNvPicPr>
            <a:picLocks noChangeAspect="1"/>
          </p:cNvPicPr>
          <p:nvPr/>
        </p:nvPicPr>
        <p:blipFill>
          <a:blip r:embed="rId7"/>
          <a:stretch>
            <a:fillRect/>
          </a:stretch>
        </p:blipFill>
        <p:spPr>
          <a:xfrm>
            <a:off x="3369137" y="1895654"/>
            <a:ext cx="2044825" cy="3588088"/>
          </a:xfrm>
          <a:prstGeom prst="rect">
            <a:avLst/>
          </a:prstGeom>
        </p:spPr>
      </p:pic>
    </p:spTree>
    <p:extLst>
      <p:ext uri="{BB962C8B-B14F-4D97-AF65-F5344CB8AC3E}">
        <p14:creationId xmlns:p14="http://schemas.microsoft.com/office/powerpoint/2010/main" val="113810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179175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12" y="987574"/>
            <a:ext cx="9252520" cy="417646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US" dirty="0"/>
          </a:p>
        </p:txBody>
      </p:sp>
      <p:sp>
        <p:nvSpPr>
          <p:cNvPr id="2" name="Rectangle 1"/>
          <p:cNvSpPr/>
          <p:nvPr/>
        </p:nvSpPr>
        <p:spPr>
          <a:xfrm>
            <a:off x="395536" y="1275606"/>
            <a:ext cx="7992888" cy="3890294"/>
          </a:xfrm>
          <a:prstGeom prst="rect">
            <a:avLst/>
          </a:prstGeom>
        </p:spPr>
        <p:txBody>
          <a:bodyPr wrap="square" lIns="91438" tIns="45719" rIns="91438" bIns="45719">
            <a:spAutoFit/>
          </a:bodyPr>
          <a:lstStyle/>
          <a:p>
            <a:pPr algn="ctr">
              <a:lnSpc>
                <a:spcPct val="90000"/>
              </a:lnSpc>
              <a:spcAft>
                <a:spcPts val="2400"/>
              </a:spcAft>
            </a:pPr>
            <a:r>
              <a:rPr lang="en-US" sz="4200" b="1" dirty="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Mobile advertising is </a:t>
            </a:r>
            <a: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
            </a:r>
            <a:b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br>
            <a: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highly </a:t>
            </a:r>
            <a:r>
              <a:rPr lang="en-US" sz="4200" b="1" dirty="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effective.  </a:t>
            </a:r>
          </a:p>
          <a:p>
            <a:pPr algn="ctr">
              <a:lnSpc>
                <a:spcPct val="90000"/>
              </a:lnSpc>
              <a:spcAft>
                <a:spcPts val="2400"/>
              </a:spcAft>
            </a:pPr>
            <a: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We now </a:t>
            </a:r>
            <a:r>
              <a:rPr lang="en-US" sz="4200" b="1" dirty="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have proof.</a:t>
            </a:r>
          </a:p>
          <a:p>
            <a:pPr algn="ctr">
              <a:spcAft>
                <a:spcPts val="2400"/>
              </a:spcAft>
            </a:pPr>
            <a:r>
              <a:rPr lang="en-US" sz="4200" b="1" dirty="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  And Brands are missing </a:t>
            </a:r>
            <a: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
            </a:r>
            <a:b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br>
            <a:r>
              <a:rPr lang="en-US" sz="4200" b="1" dirty="0" smtClean="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that opportunity</a:t>
            </a:r>
            <a:r>
              <a:rPr lang="en-US" sz="4200" b="1" dirty="0">
                <a:solidFill>
                  <a:schemeClr val="bg1"/>
                </a:solidFill>
                <a:effectLst>
                  <a:outerShdw blurRad="50800" dist="38100" dir="2700000" algn="tl" rotWithShape="0">
                    <a:schemeClr val="bg1">
                      <a:lumMod val="65000"/>
                      <a:alpha val="93000"/>
                    </a:schemeClr>
                  </a:outerShdw>
                </a:effectLst>
                <a:latin typeface="Arial"/>
                <a:ea typeface="Roboto Lt" pitchFamily="2" charset="0"/>
                <a:cs typeface="Arial"/>
              </a:rPr>
              <a:t>.</a:t>
            </a:r>
            <a:endParaRPr lang="en-US" sz="4200" dirty="0">
              <a:solidFill>
                <a:schemeClr val="bg1"/>
              </a:solidFill>
              <a:effectLst>
                <a:outerShdw blurRad="50800" dist="38100" dir="2700000" algn="tl" rotWithShape="0">
                  <a:schemeClr val="bg1">
                    <a:lumMod val="65000"/>
                    <a:alpha val="93000"/>
                  </a:schemeClr>
                </a:outerShdw>
              </a:effectLst>
            </a:endParaRPr>
          </a:p>
        </p:txBody>
      </p:sp>
      <p:sp>
        <p:nvSpPr>
          <p:cNvPr id="5" name="Title 4"/>
          <p:cNvSpPr>
            <a:spLocks noGrp="1"/>
          </p:cNvSpPr>
          <p:nvPr>
            <p:ph type="title"/>
          </p:nvPr>
        </p:nvSpPr>
        <p:spPr/>
        <p:txBody>
          <a:bodyPr>
            <a:normAutofit/>
          </a:bodyPr>
          <a:lstStyle/>
          <a:p>
            <a:r>
              <a:rPr lang="en-US" sz="2700" dirty="0" smtClean="0"/>
              <a:t>(SMOX) What we know </a:t>
            </a:r>
            <a:r>
              <a:rPr lang="en-US" sz="2700" dirty="0"/>
              <a:t>now as fact is…</a:t>
            </a:r>
          </a:p>
        </p:txBody>
      </p:sp>
      <p:pic>
        <p:nvPicPr>
          <p:cNvPr id="4" name="Picture 3"/>
          <p:cNvPicPr>
            <a:picLocks noChangeAspect="1"/>
          </p:cNvPicPr>
          <p:nvPr/>
        </p:nvPicPr>
        <p:blipFill>
          <a:blip r:embed="rId2"/>
          <a:stretch>
            <a:fillRect/>
          </a:stretch>
        </p:blipFill>
        <p:spPr>
          <a:xfrm>
            <a:off x="7164288" y="51470"/>
            <a:ext cx="864096" cy="575017"/>
          </a:xfrm>
          <a:prstGeom prst="rect">
            <a:avLst/>
          </a:prstGeom>
        </p:spPr>
      </p:pic>
      <p:pic>
        <p:nvPicPr>
          <p:cNvPr id="6" name="Picture 5"/>
          <p:cNvPicPr>
            <a:picLocks noChangeAspect="1"/>
          </p:cNvPicPr>
          <p:nvPr/>
        </p:nvPicPr>
        <p:blipFill>
          <a:blip r:embed="rId3"/>
          <a:stretch>
            <a:fillRect/>
          </a:stretch>
        </p:blipFill>
        <p:spPr>
          <a:xfrm>
            <a:off x="8129612" y="51470"/>
            <a:ext cx="978892" cy="515550"/>
          </a:xfrm>
          <a:prstGeom prst="rect">
            <a:avLst/>
          </a:prstGeom>
        </p:spPr>
      </p:pic>
    </p:spTree>
    <p:extLst>
      <p:ext uri="{BB962C8B-B14F-4D97-AF65-F5344CB8AC3E}">
        <p14:creationId xmlns:p14="http://schemas.microsoft.com/office/powerpoint/2010/main" val="242538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437" y="1898009"/>
            <a:ext cx="8563092" cy="3023905"/>
          </a:xfrm>
          <a:prstGeom prst="rect">
            <a:avLst/>
          </a:prstGeom>
        </p:spPr>
        <p:txBody>
          <a:bodyPr wrap="square" lIns="68580" tIns="34290" rIns="68580" bIns="34290">
            <a:spAutoFit/>
          </a:bodyPr>
          <a:lstStyle/>
          <a:p>
            <a:pPr algn="ctr"/>
            <a:r>
              <a:rPr lang="en-US" sz="3600" dirty="0" smtClean="0"/>
              <a:t>Obrigado!</a:t>
            </a:r>
          </a:p>
          <a:p>
            <a:pPr algn="ctr"/>
            <a:r>
              <a:rPr lang="en-US" sz="3600" dirty="0" smtClean="0"/>
              <a:t>Marco Scabia</a:t>
            </a:r>
          </a:p>
          <a:p>
            <a:pPr algn="ctr"/>
            <a:r>
              <a:rPr lang="en-US" sz="3600" dirty="0" smtClean="0">
                <a:hlinkClick r:id="rId2"/>
              </a:rPr>
              <a:t>mscabia@loganmedia.mobi</a:t>
            </a:r>
            <a:endParaRPr lang="en-US" sz="3600" dirty="0" smtClean="0"/>
          </a:p>
          <a:p>
            <a:pPr algn="ctr"/>
            <a:r>
              <a:rPr lang="en-US" sz="3600" dirty="0" smtClean="0"/>
              <a:t>011/9070934016</a:t>
            </a:r>
            <a:endParaRPr lang="en-US" sz="3600" dirty="0"/>
          </a:p>
          <a:p>
            <a:pPr algn="ctr"/>
            <a:endParaRPr lang="en-US" sz="4800" dirty="0" smtClean="0"/>
          </a:p>
        </p:txBody>
      </p:sp>
      <p:pic>
        <p:nvPicPr>
          <p:cNvPr id="3"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15" y="576637"/>
            <a:ext cx="2641234" cy="1166504"/>
          </a:xfrm>
          <a:prstGeom prst="rect">
            <a:avLst/>
          </a:prstGeom>
        </p:spPr>
      </p:pic>
      <p:pic>
        <p:nvPicPr>
          <p:cNvPr id="2" name="Picture 1" descr="mq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3649" y="401779"/>
            <a:ext cx="1575350" cy="1575350"/>
          </a:xfrm>
          <a:prstGeom prst="rect">
            <a:avLst/>
          </a:prstGeom>
        </p:spPr>
      </p:pic>
    </p:spTree>
    <p:extLst>
      <p:ext uri="{BB962C8B-B14F-4D97-AF65-F5344CB8AC3E}">
        <p14:creationId xmlns:p14="http://schemas.microsoft.com/office/powerpoint/2010/main" val="229148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lfi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Tree>
    <p:extLst>
      <p:ext uri="{BB962C8B-B14F-4D97-AF65-F5344CB8AC3E}">
        <p14:creationId xmlns:p14="http://schemas.microsoft.com/office/powerpoint/2010/main" val="192843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097" y="-220855"/>
            <a:ext cx="9787652" cy="557658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66000" y="430456"/>
            <a:ext cx="8365749" cy="4131900"/>
          </a:xfrm>
          <a:prstGeom prst="rect">
            <a:avLst/>
          </a:prstGeom>
        </p:spPr>
        <p:txBody>
          <a:bodyPr wrap="square" lIns="68580" tIns="34290" rIns="68580" bIns="34290">
            <a:spAutoFit/>
          </a:bodyPr>
          <a:lstStyle/>
          <a:p>
            <a:pPr algn="ctr"/>
            <a:r>
              <a:rPr lang="en-US" sz="4400" dirty="0" smtClean="0">
                <a:solidFill>
                  <a:srgbClr val="FFFFFF"/>
                </a:solidFill>
              </a:rPr>
              <a:t>MOBILE SE TORNOU A FERRAMENTA DE COMUNICACAO MAIS PODEROSA JA INVENTADA E QUEM DISSE ISSO, FOI NADA MAIS NADA MENOS QUE…</a:t>
            </a:r>
          </a:p>
        </p:txBody>
      </p:sp>
    </p:spTree>
    <p:extLst>
      <p:ext uri="{BB962C8B-B14F-4D97-AF65-F5344CB8AC3E}">
        <p14:creationId xmlns:p14="http://schemas.microsoft.com/office/powerpoint/2010/main" val="133989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097" y="-220855"/>
            <a:ext cx="9787652" cy="557658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135411" y="665114"/>
            <a:ext cx="4008589" cy="4131900"/>
          </a:xfrm>
          <a:prstGeom prst="rect">
            <a:avLst/>
          </a:prstGeom>
        </p:spPr>
        <p:txBody>
          <a:bodyPr wrap="square" lIns="68580" tIns="34290" rIns="68580" bIns="34290">
            <a:spAutoFit/>
          </a:bodyPr>
          <a:lstStyle/>
          <a:p>
            <a:pPr algn="ctr"/>
            <a:r>
              <a:rPr lang="en-US" sz="4400" dirty="0" smtClean="0">
                <a:solidFill>
                  <a:srgbClr val="FFFFFF"/>
                </a:solidFill>
              </a:rPr>
              <a:t>SIR MARTIN SORRELL, FUNDADOR E CEO DO GRUPO WPP NO MWC16</a:t>
            </a:r>
          </a:p>
        </p:txBody>
      </p:sp>
      <p:pic>
        <p:nvPicPr>
          <p:cNvPr id="5" name="Picture 4"/>
          <p:cNvPicPr>
            <a:picLocks noChangeAspect="1"/>
          </p:cNvPicPr>
          <p:nvPr/>
        </p:nvPicPr>
        <p:blipFill>
          <a:blip r:embed="rId2"/>
          <a:stretch>
            <a:fillRect/>
          </a:stretch>
        </p:blipFill>
        <p:spPr>
          <a:xfrm>
            <a:off x="-2303207" y="524792"/>
            <a:ext cx="6927776" cy="3899530"/>
          </a:xfrm>
          <a:prstGeom prst="rect">
            <a:avLst/>
          </a:prstGeom>
        </p:spPr>
      </p:pic>
    </p:spTree>
    <p:extLst>
      <p:ext uri="{BB962C8B-B14F-4D97-AF65-F5344CB8AC3E}">
        <p14:creationId xmlns:p14="http://schemas.microsoft.com/office/powerpoint/2010/main" val="305571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st-party-ever-cell-phone-fa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250" y="0"/>
            <a:ext cx="6904027" cy="5143500"/>
          </a:xfrm>
          <a:prstGeom prst="rect">
            <a:avLst/>
          </a:prstGeom>
        </p:spPr>
      </p:pic>
    </p:spTree>
    <p:extLst>
      <p:ext uri="{BB962C8B-B14F-4D97-AF65-F5344CB8AC3E}">
        <p14:creationId xmlns:p14="http://schemas.microsoft.com/office/powerpoint/2010/main" val="40111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1356</Words>
  <Application>Microsoft Office PowerPoint</Application>
  <PresentationFormat>Apresentação na tela (16:9)</PresentationFormat>
  <Paragraphs>158</Paragraphs>
  <Slides>55</Slides>
  <Notes>26</Notes>
  <HiddenSlides>0</HiddenSlides>
  <MMClips>1</MMClips>
  <ScaleCrop>false</ScaleCrop>
  <HeadingPairs>
    <vt:vector size="4" baseType="variant">
      <vt:variant>
        <vt:lpstr>Tema</vt:lpstr>
      </vt:variant>
      <vt:variant>
        <vt:i4>1</vt:i4>
      </vt:variant>
      <vt:variant>
        <vt:lpstr>Títulos de slides</vt:lpstr>
      </vt:variant>
      <vt:variant>
        <vt:i4>55</vt:i4>
      </vt:variant>
    </vt:vector>
  </HeadingPairs>
  <TitlesOfParts>
    <vt:vector size="56" baseType="lpstr">
      <vt:lpstr>simple-light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IMPLEMENTAÇÃO DA CAMPANHA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(SMOX) What we know now as fact is…</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simeone</dc:creator>
  <cp:lastModifiedBy>Acap</cp:lastModifiedBy>
  <cp:revision>173</cp:revision>
  <dcterms:modified xsi:type="dcterms:W3CDTF">2016-09-15T13:13:17Z</dcterms:modified>
</cp:coreProperties>
</file>