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7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4" r:id="rId1"/>
  </p:sldMasterIdLst>
  <p:notesMasterIdLst>
    <p:notesMasterId r:id="rId31"/>
  </p:notesMasterIdLst>
  <p:sldIdLst>
    <p:sldId id="1166" r:id="rId2"/>
    <p:sldId id="1157" r:id="rId3"/>
    <p:sldId id="1136" r:id="rId4"/>
    <p:sldId id="1172" r:id="rId5"/>
    <p:sldId id="1235" r:id="rId6"/>
    <p:sldId id="1185" r:id="rId7"/>
    <p:sldId id="1218" r:id="rId8"/>
    <p:sldId id="1190" r:id="rId9"/>
    <p:sldId id="1219" r:id="rId10"/>
    <p:sldId id="1220" r:id="rId11"/>
    <p:sldId id="1192" r:id="rId12"/>
    <p:sldId id="1195" r:id="rId13"/>
    <p:sldId id="1236" r:id="rId14"/>
    <p:sldId id="1221" r:id="rId15"/>
    <p:sldId id="1211" r:id="rId16"/>
    <p:sldId id="1198" r:id="rId17"/>
    <p:sldId id="1199" r:id="rId18"/>
    <p:sldId id="1200" r:id="rId19"/>
    <p:sldId id="1212" r:id="rId20"/>
    <p:sldId id="1202" r:id="rId21"/>
    <p:sldId id="1203" r:id="rId22"/>
    <p:sldId id="1204" r:id="rId23"/>
    <p:sldId id="1205" r:id="rId24"/>
    <p:sldId id="1206" r:id="rId25"/>
    <p:sldId id="1207" r:id="rId26"/>
    <p:sldId id="1208" r:id="rId27"/>
    <p:sldId id="1209" r:id="rId28"/>
    <p:sldId id="1215" r:id="rId29"/>
    <p:sldId id="1180" r:id="rId30"/>
  </p:sldIdLst>
  <p:sldSz cx="9144000" cy="6858000" type="screen4x3"/>
  <p:notesSz cx="7315200" cy="9601200"/>
  <p:custDataLst>
    <p:tags r:id="rId3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MS PGothic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MS PGothic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MS PGothic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MS PGothic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427">
          <p15:clr>
            <a:srgbClr val="A4A3A4"/>
          </p15:clr>
        </p15:guide>
        <p15:guide id="2" orient="horz" pos="1231">
          <p15:clr>
            <a:srgbClr val="A4A3A4"/>
          </p15:clr>
        </p15:guide>
        <p15:guide id="3" orient="horz" pos="2506">
          <p15:clr>
            <a:srgbClr val="A4A3A4"/>
          </p15:clr>
        </p15:guide>
        <p15:guide id="4" orient="horz" pos="3773">
          <p15:clr>
            <a:srgbClr val="A4A3A4"/>
          </p15:clr>
        </p15:guide>
        <p15:guide id="5" orient="horz" pos="4319">
          <p15:clr>
            <a:srgbClr val="A4A3A4"/>
          </p15:clr>
        </p15:guide>
        <p15:guide id="6" orient="horz" pos="1325">
          <p15:clr>
            <a:srgbClr val="A4A3A4"/>
          </p15:clr>
        </p15:guide>
        <p15:guide id="7" orient="horz" pos="4008">
          <p15:clr>
            <a:srgbClr val="A4A3A4"/>
          </p15:clr>
        </p15:guide>
        <p15:guide id="8" orient="horz" pos="2700">
          <p15:clr>
            <a:srgbClr val="A4A3A4"/>
          </p15:clr>
        </p15:guide>
        <p15:guide id="9" pos="2160">
          <p15:clr>
            <a:srgbClr val="A4A3A4"/>
          </p15:clr>
        </p15:guide>
        <p15:guide id="10" pos="180">
          <p15:clr>
            <a:srgbClr val="A4A3A4"/>
          </p15:clr>
        </p15:guide>
        <p15:guide id="11" pos="1872">
          <p15:clr>
            <a:srgbClr val="A4A3A4"/>
          </p15:clr>
        </p15:guide>
        <p15:guide id="12" pos="1728">
          <p15:clr>
            <a:srgbClr val="A4A3A4"/>
          </p15:clr>
        </p15:guide>
        <p15:guide id="13" pos="864">
          <p15:clr>
            <a:srgbClr val="A4A3A4"/>
          </p15:clr>
        </p15:guide>
        <p15:guide id="14" pos="5087">
          <p15:clr>
            <a:srgbClr val="A4A3A4"/>
          </p15:clr>
        </p15:guide>
        <p15:guide id="15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orient="horz" pos="3024">
          <p15:clr>
            <a:srgbClr val="A4A3A4"/>
          </p15:clr>
        </p15:guide>
        <p15:guide id="3" pos="2426">
          <p15:clr>
            <a:srgbClr val="A4A3A4"/>
          </p15:clr>
        </p15:guide>
        <p15:guide id="4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B3C4"/>
    <a:srgbClr val="0066FF"/>
    <a:srgbClr val="0099FF"/>
    <a:srgbClr val="3399FF"/>
    <a:srgbClr val="99CCFF"/>
    <a:srgbClr val="CCCCFF"/>
    <a:srgbClr val="33CCFF"/>
    <a:srgbClr val="66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4627" autoAdjust="0"/>
    <p:restoredTop sz="95392" autoAdjust="0"/>
  </p:normalViewPr>
  <p:slideViewPr>
    <p:cSldViewPr>
      <p:cViewPr varScale="1">
        <p:scale>
          <a:sx n="74" d="100"/>
          <a:sy n="74" d="100"/>
        </p:scale>
        <p:origin x="-114" y="-90"/>
      </p:cViewPr>
      <p:guideLst>
        <p:guide orient="horz" pos="3427"/>
        <p:guide orient="horz" pos="1231"/>
        <p:guide orient="horz" pos="2506"/>
        <p:guide orient="horz" pos="3773"/>
        <p:guide orient="horz" pos="4319"/>
        <p:guide orient="horz" pos="1325"/>
        <p:guide orient="horz" pos="4008"/>
        <p:guide orient="horz" pos="2700"/>
        <p:guide pos="2160"/>
        <p:guide pos="180"/>
        <p:guide pos="1872"/>
        <p:guide pos="1728"/>
        <p:guide pos="864"/>
        <p:guide pos="5087"/>
        <p:guide pos="5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56"/>
    </p:cViewPr>
  </p:sorterViewPr>
  <p:notesViewPr>
    <p:cSldViewPr>
      <p:cViewPr varScale="1">
        <p:scale>
          <a:sx n="86" d="100"/>
          <a:sy n="86" d="100"/>
        </p:scale>
        <p:origin x="-3042" y="-96"/>
      </p:cViewPr>
      <p:guideLst>
        <p:guide orient="horz" pos="3127"/>
        <p:guide orient="horz" pos="3024"/>
        <p:guide pos="2426"/>
        <p:guide pos="2304"/>
      </p:guideLst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141BD1A-C3B5-B440-8569-50CD145D9777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0406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pt-BR" altLang="pt-BR">
              <a:ea typeface="MS PGothic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ED8C0228-40B4-804C-8874-461B289581C6}" type="slidenum">
              <a:rPr lang="en-US" altLang="en-US" sz="120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96702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1BD1A-C3B5-B440-8569-50CD145D9777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6740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>
                <a:ea typeface="ＭＳ Ｐゴシック" charset="-128"/>
              </a:rPr>
              <a:t>A IBM pode ajudar o mercado de mkt digital com diversas soluções</a:t>
            </a:r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2191FA61-B620-F54A-9C58-E11F5CFB1148}" type="slidenum">
              <a:rPr lang="en-US" altLang="pt-BR" sz="1200">
                <a:ea typeface="ＭＳ Ｐゴシック" charset="-128"/>
              </a:rPr>
              <a:pPr/>
              <a:t>22</a:t>
            </a:fld>
            <a:endParaRPr lang="en-US" altLang="pt-BR" sz="120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6160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pt-BR" altLang="pt-BR">
              <a:ea typeface="MS PGothic" charset="-128"/>
            </a:endParaRPr>
          </a:p>
        </p:txBody>
      </p:sp>
      <p:sp>
        <p:nvSpPr>
          <p:cNvPr id="1177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AA58CDE8-004B-4E47-AEE3-40468190B834}" type="slidenum">
              <a:rPr lang="en-US" altLang="pt-BR" sz="1200"/>
              <a:pPr/>
              <a:t>24</a:t>
            </a:fld>
            <a:endParaRPr lang="en-US" altLang="pt-BR" sz="1200"/>
          </a:p>
        </p:txBody>
      </p:sp>
    </p:spTree>
    <p:extLst>
      <p:ext uri="{BB962C8B-B14F-4D97-AF65-F5344CB8AC3E}">
        <p14:creationId xmlns:p14="http://schemas.microsoft.com/office/powerpoint/2010/main" val="231295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pt-BR" altLang="pt-BR">
              <a:ea typeface="MS PGothic" charset="-128"/>
            </a:endParaRPr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F126B44F-E15B-C44C-B912-76372491E832}" type="slidenum">
              <a:rPr lang="en-US" altLang="pt-BR" sz="1200"/>
              <a:pPr/>
              <a:t>25</a:t>
            </a:fld>
            <a:endParaRPr lang="en-US" altLang="pt-BR" sz="1200"/>
          </a:p>
        </p:txBody>
      </p:sp>
    </p:spTree>
    <p:extLst>
      <p:ext uri="{BB962C8B-B14F-4D97-AF65-F5344CB8AC3E}">
        <p14:creationId xmlns:p14="http://schemas.microsoft.com/office/powerpoint/2010/main" val="1903008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pt-BR" altLang="pt-BR">
              <a:ea typeface="MS PGothic" charset="-128"/>
            </a:endParaRPr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84357D86-E658-544B-AE8C-42857D606CDB}" type="slidenum">
              <a:rPr lang="en-US" altLang="pt-BR" sz="1200"/>
              <a:pPr/>
              <a:t>26</a:t>
            </a:fld>
            <a:endParaRPr lang="en-US" altLang="pt-BR" sz="1200"/>
          </a:p>
        </p:txBody>
      </p:sp>
    </p:spTree>
    <p:extLst>
      <p:ext uri="{BB962C8B-B14F-4D97-AF65-F5344CB8AC3E}">
        <p14:creationId xmlns:p14="http://schemas.microsoft.com/office/powerpoint/2010/main" val="227430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16DFB2A7-B789-F64C-88D5-176C692D1D50}" type="datetimeFigureOut">
              <a:rPr lang="en-US"/>
              <a:pPr>
                <a:defRPr/>
              </a:pPr>
              <a:t>4/6/2016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5766C5B-14D4-B342-83F1-A3CD7B776A6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448667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19192789-7DE9-BC4F-A5A6-4FAC4E9D53DF}" type="datetimeFigureOut">
              <a:rPr lang="en-US"/>
              <a:pPr>
                <a:defRPr/>
              </a:pPr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3701683-BB44-0D4E-87A0-27C87CFBFC8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32196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  <a:prstGeom prst="rect">
            <a:avLst/>
          </a:prstGeo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7A1A2E2F-C66E-A940-8E6A-73F3BB90E653}" type="datetimeFigureOut">
              <a:rPr lang="en-US"/>
              <a:pPr>
                <a:defRPr/>
              </a:pPr>
              <a:t>4/6/2016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4911FC9-FD6E-B64F-BA15-301FD33AD5C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41735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834A050-5EB3-D041-903F-25395C8A45A7}" type="datetimeFigureOut">
              <a:rPr lang="en-US" altLang="pt-BR"/>
              <a:pPr/>
              <a:t>4/6/2016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F80E907-6AE9-B540-B770-C86AD0C212F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7255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MS PGothic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MS PGothic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MS PGothic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9pPr>
    </p:titleStyle>
    <p:bodyStyle>
      <a:lvl1pPr marL="173038" indent="-173038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Wingdings" charset="2"/>
        <a:buChar char="§"/>
        <a:defRPr sz="16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509588" indent="-163513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–"/>
        <a:defRPr sz="1600">
          <a:solidFill>
            <a:schemeClr val="tx1"/>
          </a:solidFill>
          <a:latin typeface="+mn-lt"/>
          <a:ea typeface="MS PGothic" pitchFamily="34" charset="-128"/>
        </a:defRPr>
      </a:lvl2pPr>
      <a:lvl3pPr marL="855663" indent="-173038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ea typeface="MS PGothic" pitchFamily="34" charset="-128"/>
        </a:defRPr>
      </a:lvl3pPr>
      <a:lvl4pPr marL="1203325" indent="-173038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sz="1600">
          <a:solidFill>
            <a:schemeClr val="bg1"/>
          </a:solidFill>
          <a:latin typeface="+mn-lt"/>
          <a:ea typeface="MS PGothic" pitchFamily="34" charset="-128"/>
        </a:defRPr>
      </a:lvl4pPr>
      <a:lvl5pPr marL="1539875" indent="-16351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  <a:ea typeface="MS PGothic" pitchFamily="34" charset="-128"/>
        </a:defRPr>
      </a:lvl5pPr>
      <a:lvl6pPr marL="1997075" indent="-163513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</a:defRPr>
      </a:lvl6pPr>
      <a:lvl7pPr marL="2454275" indent="-163513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</a:defRPr>
      </a:lvl7pPr>
      <a:lvl8pPr marL="2911475" indent="-163513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</a:defRPr>
      </a:lvl8pPr>
      <a:lvl9pPr marL="3368675" indent="-163513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 descr="AQ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7"/>
          <p:cNvSpPr txBox="1">
            <a:spLocks noChangeArrowheads="1"/>
          </p:cNvSpPr>
          <p:nvPr/>
        </p:nvSpPr>
        <p:spPr bwMode="auto">
          <a:xfrm>
            <a:off x="0" y="4868863"/>
            <a:ext cx="9144000" cy="1714500"/>
          </a:xfrm>
          <a:prstGeom prst="rect">
            <a:avLst/>
          </a:prstGeom>
          <a:solidFill>
            <a:schemeClr val="bg1">
              <a:alpha val="72156"/>
            </a:scheme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hangingPunct="1">
              <a:lnSpc>
                <a:spcPct val="120000"/>
              </a:lnSpc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 Preparando-se para o desafio do cliente individual e digital</a:t>
            </a:r>
          </a:p>
          <a:p>
            <a:pPr hangingPunct="1">
              <a:lnSpc>
                <a:spcPct val="120000"/>
              </a:lnSpc>
              <a:defRPr/>
            </a:pPr>
            <a:endParaRPr lang="pt-BR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  Mauro Segura</a:t>
            </a:r>
          </a:p>
          <a:p>
            <a:pPr hangingPunct="1">
              <a:lnSpc>
                <a:spcPct val="120000"/>
              </a:lnSpc>
              <a:defRPr/>
            </a:pPr>
            <a:r>
              <a:rPr lang="pt-B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   Marketing e Comunicação</a:t>
            </a:r>
          </a:p>
          <a:p>
            <a:pPr hangingPunct="1">
              <a:lnSpc>
                <a:spcPct val="120000"/>
              </a:lnSpc>
              <a:defRPr/>
            </a:pPr>
            <a:r>
              <a:rPr lang="pt-B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   IBM Brasil</a:t>
            </a:r>
          </a:p>
          <a:p>
            <a:pPr hangingPunct="1">
              <a:lnSpc>
                <a:spcPct val="120000"/>
              </a:lnSpc>
              <a:defRPr/>
            </a:pP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	</a:t>
            </a:r>
            <a:endPara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124" name="Picture 6" descr="logo ib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394325"/>
            <a:ext cx="14636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95000"/>
                <a:lumOff val="5000"/>
                <a:alpha val="12000"/>
              </a:schemeClr>
            </a:gs>
            <a:gs pos="81000">
              <a:schemeClr val="accent1">
                <a:lumMod val="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096963" y="1463675"/>
            <a:ext cx="1143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6688" indent="-166688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" y="22860"/>
            <a:ext cx="9123624" cy="683514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 bwMode="auto">
          <a:xfrm>
            <a:off x="0" y="0"/>
            <a:ext cx="6929064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0"/>
                </a:schemeClr>
              </a:gs>
              <a:gs pos="100000">
                <a:schemeClr val="accent1">
                  <a:lumMod val="30000"/>
                  <a:lumOff val="70000"/>
                  <a:alpha val="55000"/>
                </a:schemeClr>
              </a:gs>
            </a:gsLst>
            <a:lin ang="0" scaled="1"/>
            <a:tileRect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66688" marR="0" indent="-166688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pt-B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481685" y="2295735"/>
            <a:ext cx="2954655" cy="175432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 smtClean="0"/>
              <a:t>Experiências</a:t>
            </a:r>
            <a:r>
              <a:rPr lang="en-US" sz="3600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 smtClean="0"/>
              <a:t>Únicas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95120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593725" y="4710113"/>
            <a:ext cx="2424113" cy="1050925"/>
          </a:xfrm>
          <a:prstGeom prst="ellipse">
            <a:avLst/>
          </a:prstGeom>
          <a:solidFill>
            <a:schemeClr val="bg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>
            <a:lvl1pPr marL="166688" indent="-166688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 typeface="Wingdings" charset="2"/>
              <a:buNone/>
            </a:pPr>
            <a:r>
              <a:rPr lang="pt-BR" altLang="pt-BR" sz="1600"/>
              <a:t>ATENDIMENTO AO CLIENTE</a:t>
            </a:r>
            <a:endParaRPr lang="en-US" altLang="pt-BR" sz="1600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251325" y="5441950"/>
            <a:ext cx="2424113" cy="1050925"/>
          </a:xfrm>
          <a:prstGeom prst="ellipse">
            <a:avLst/>
          </a:prstGeom>
          <a:solidFill>
            <a:schemeClr val="bg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>
            <a:lvl1pPr marL="166688" indent="-166688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 typeface="Wingdings" charset="2"/>
              <a:buNone/>
            </a:pPr>
            <a:r>
              <a:rPr lang="pt-BR" altLang="pt-BR" sz="1600"/>
              <a:t>LOJA</a:t>
            </a:r>
            <a:endParaRPr lang="en-US" altLang="pt-BR" sz="1600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0" y="3703638"/>
            <a:ext cx="2422525" cy="1052512"/>
          </a:xfrm>
          <a:prstGeom prst="ellipse">
            <a:avLst/>
          </a:prstGeom>
          <a:solidFill>
            <a:schemeClr val="bg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>
            <a:lvl1pPr marL="166688" indent="-166688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 typeface="Wingdings" charset="2"/>
              <a:buNone/>
            </a:pPr>
            <a:r>
              <a:rPr lang="pt-BR" altLang="pt-BR" sz="1600"/>
              <a:t>CALL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 typeface="Wingdings" charset="2"/>
              <a:buNone/>
            </a:pPr>
            <a:r>
              <a:rPr lang="pt-BR" altLang="pt-BR" sz="1600"/>
              <a:t>CENTER</a:t>
            </a:r>
            <a:endParaRPr lang="en-US" altLang="pt-BR" sz="1600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965325" y="5441950"/>
            <a:ext cx="2424113" cy="1050925"/>
          </a:xfrm>
          <a:prstGeom prst="ellipse">
            <a:avLst/>
          </a:prstGeom>
          <a:solidFill>
            <a:schemeClr val="bg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>
            <a:lvl1pPr marL="166688" indent="-166688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 typeface="Wingdings" charset="2"/>
              <a:buNone/>
            </a:pPr>
            <a:r>
              <a:rPr lang="pt-BR" altLang="pt-BR" sz="1600"/>
              <a:t>QUIOSQUE</a:t>
            </a:r>
            <a:endParaRPr lang="en-US" altLang="pt-BR" sz="1600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143000" y="823913"/>
            <a:ext cx="2422525" cy="1050925"/>
          </a:xfrm>
          <a:prstGeom prst="ellipse">
            <a:avLst/>
          </a:prstGeom>
          <a:solidFill>
            <a:schemeClr val="bg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>
            <a:lvl1pPr marL="166688" indent="-166688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 typeface="Wingdings" charset="2"/>
              <a:buNone/>
            </a:pPr>
            <a:r>
              <a:rPr lang="pt-BR" altLang="pt-BR" sz="1600"/>
              <a:t>EMAILS</a:t>
            </a:r>
            <a:endParaRPr lang="en-US" altLang="pt-BR" sz="1600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246438" y="457200"/>
            <a:ext cx="2422525" cy="1052513"/>
          </a:xfrm>
          <a:prstGeom prst="ellipse">
            <a:avLst/>
          </a:prstGeom>
          <a:solidFill>
            <a:schemeClr val="bg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>
            <a:lvl1pPr marL="166688" indent="-166688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 typeface="Wingdings" charset="2"/>
              <a:buNone/>
            </a:pPr>
            <a:r>
              <a:rPr lang="pt-BR" altLang="pt-BR" sz="1600" dirty="0"/>
              <a:t>MARKETING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 typeface="Wingdings" charset="2"/>
              <a:buNone/>
            </a:pPr>
            <a:r>
              <a:rPr lang="pt-BR" altLang="pt-BR" sz="1600" dirty="0"/>
              <a:t>TRADICIONAL</a:t>
            </a:r>
            <a:endParaRPr lang="en-US" altLang="pt-BR" sz="1600" dirty="0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74638" y="1738313"/>
            <a:ext cx="2422525" cy="1050925"/>
          </a:xfrm>
          <a:prstGeom prst="ellipse">
            <a:avLst/>
          </a:prstGeom>
          <a:solidFill>
            <a:schemeClr val="bg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>
            <a:lvl1pPr marL="166688" indent="-166688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 typeface="Wingdings" charset="2"/>
              <a:buNone/>
            </a:pPr>
            <a:r>
              <a:rPr lang="pt-BR" altLang="pt-BR" sz="1600"/>
              <a:t>FATURA</a:t>
            </a:r>
            <a:endParaRPr lang="en-US" altLang="pt-BR" sz="1600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446838" y="1738313"/>
            <a:ext cx="2422525" cy="1050925"/>
          </a:xfrm>
          <a:prstGeom prst="ellipse">
            <a:avLst/>
          </a:prstGeom>
          <a:solidFill>
            <a:schemeClr val="bg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>
            <a:lvl1pPr marL="166688" indent="-166688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 typeface="Wingdings" charset="2"/>
              <a:buNone/>
            </a:pPr>
            <a:r>
              <a:rPr lang="pt-BR" altLang="pt-BR" sz="1600"/>
              <a:t>WEB</a:t>
            </a:r>
            <a:endParaRPr lang="en-US" altLang="pt-BR" sz="1600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537325" y="3795713"/>
            <a:ext cx="2424113" cy="1050925"/>
          </a:xfrm>
          <a:prstGeom prst="ellipse">
            <a:avLst/>
          </a:prstGeom>
          <a:solidFill>
            <a:schemeClr val="bg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>
            <a:lvl1pPr marL="166688" indent="-166688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 typeface="Wingdings" charset="2"/>
              <a:buNone/>
            </a:pPr>
            <a:r>
              <a:rPr lang="pt-BR" altLang="pt-BR" sz="1600"/>
              <a:t>MÍDIAS SOCIAIS</a:t>
            </a:r>
            <a:endParaRPr lang="en-US" altLang="pt-BR" sz="1600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0" y="2652713"/>
            <a:ext cx="2422525" cy="1050925"/>
          </a:xfrm>
          <a:prstGeom prst="ellipse">
            <a:avLst/>
          </a:prstGeom>
          <a:solidFill>
            <a:schemeClr val="bg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>
            <a:lvl1pPr marL="166688" indent="-166688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 typeface="Wingdings" charset="2"/>
              <a:buNone/>
            </a:pPr>
            <a:r>
              <a:rPr lang="pt-BR" altLang="pt-BR" sz="1600"/>
              <a:t>COBRANÇA</a:t>
            </a:r>
            <a:endParaRPr lang="en-US" altLang="pt-BR" sz="1600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303838" y="823913"/>
            <a:ext cx="2422525" cy="1050925"/>
          </a:xfrm>
          <a:prstGeom prst="ellipse">
            <a:avLst/>
          </a:prstGeom>
          <a:solidFill>
            <a:schemeClr val="bg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>
            <a:lvl1pPr marL="166688" indent="-166688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 typeface="Wingdings" charset="2"/>
              <a:buNone/>
            </a:pPr>
            <a:r>
              <a:rPr lang="pt-BR" altLang="pt-BR" sz="1600"/>
              <a:t>MARKETING DIGITAL</a:t>
            </a:r>
            <a:endParaRPr lang="en-US" altLang="pt-BR" sz="1600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721475" y="2743200"/>
            <a:ext cx="2422525" cy="1052513"/>
          </a:xfrm>
          <a:prstGeom prst="ellipse">
            <a:avLst/>
          </a:prstGeom>
          <a:solidFill>
            <a:schemeClr val="bg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>
            <a:lvl1pPr marL="166688" indent="-166688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 typeface="Wingdings" charset="2"/>
              <a:buNone/>
            </a:pPr>
            <a:r>
              <a:rPr lang="pt-BR" altLang="pt-BR" sz="1600"/>
              <a:t>BUSCAS NA WEB</a:t>
            </a:r>
            <a:endParaRPr lang="en-US" altLang="pt-BR" sz="1600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080125" y="4800600"/>
            <a:ext cx="2424113" cy="1052513"/>
          </a:xfrm>
          <a:prstGeom prst="ellipse">
            <a:avLst/>
          </a:prstGeom>
          <a:solidFill>
            <a:schemeClr val="bg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>
            <a:lvl1pPr marL="166688" indent="-166688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 typeface="Wingdings" charset="2"/>
              <a:buNone/>
            </a:pPr>
            <a:r>
              <a:rPr lang="pt-BR" altLang="pt-BR" sz="1600"/>
              <a:t>EVENTOS</a:t>
            </a:r>
            <a:endParaRPr lang="en-US" altLang="pt-BR" sz="1600"/>
          </a:p>
        </p:txBody>
      </p:sp>
      <p:grpSp>
        <p:nvGrpSpPr>
          <p:cNvPr id="21" name="Group 6"/>
          <p:cNvGrpSpPr>
            <a:grpSpLocks/>
          </p:cNvGrpSpPr>
          <p:nvPr/>
        </p:nvGrpSpPr>
        <p:grpSpPr bwMode="auto">
          <a:xfrm>
            <a:off x="2788920" y="1683703"/>
            <a:ext cx="3566160" cy="3528377"/>
            <a:chOff x="0" y="0"/>
            <a:chExt cx="1965" cy="1965"/>
          </a:xfrm>
        </p:grpSpPr>
        <p:sp>
          <p:nvSpPr>
            <p:cNvPr id="22" name="AutoShape 4"/>
            <p:cNvSpPr>
              <a:spLocks/>
            </p:cNvSpPr>
            <p:nvPr/>
          </p:nvSpPr>
          <p:spPr bwMode="auto">
            <a:xfrm>
              <a:off x="0" y="0"/>
              <a:ext cx="1965" cy="1965"/>
            </a:xfrm>
            <a:custGeom>
              <a:avLst/>
              <a:gdLst>
                <a:gd name="T0" fmla="*/ 0 w 19679"/>
                <a:gd name="T1" fmla="*/ 0 h 19679"/>
                <a:gd name="T2" fmla="*/ 0 w 19679"/>
                <a:gd name="T3" fmla="*/ 0 h 19679"/>
                <a:gd name="T4" fmla="*/ 0 w 19679"/>
                <a:gd name="T5" fmla="*/ 0 h 19679"/>
                <a:gd name="T6" fmla="*/ 0 w 19679"/>
                <a:gd name="T7" fmla="*/ 0 h 19679"/>
                <a:gd name="T8" fmla="*/ 0 w 19679"/>
                <a:gd name="T9" fmla="*/ 0 h 196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79"/>
                <a:gd name="T16" fmla="*/ 0 h 19679"/>
                <a:gd name="T17" fmla="*/ 19679 w 19679"/>
                <a:gd name="T18" fmla="*/ 19679 h 196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1" y="16796"/>
                  </a:cubicBezTo>
                  <a:cubicBezTo>
                    <a:pt x="-961" y="12954"/>
                    <a:pt x="-961" y="6724"/>
                    <a:pt x="2881" y="2881"/>
                  </a:cubicBezTo>
                  <a:cubicBezTo>
                    <a:pt x="6724" y="-961"/>
                    <a:pt x="12954" y="-961"/>
                    <a:pt x="16796" y="2881"/>
                  </a:cubicBezTo>
                </a:path>
              </a:pathLst>
            </a:custGeom>
            <a:solidFill>
              <a:schemeClr val="accent1"/>
            </a:solidFill>
            <a:ln w="1270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/>
            </a:p>
          </p:txBody>
        </p:sp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" y="257"/>
              <a:ext cx="481" cy="1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31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4" descr="marketing_technology_jan2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85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ector Reto 24"/>
          <p:cNvCxnSpPr/>
          <p:nvPr/>
        </p:nvCxnSpPr>
        <p:spPr bwMode="auto">
          <a:xfrm>
            <a:off x="45397" y="5901910"/>
            <a:ext cx="9052883" cy="20845"/>
          </a:xfrm>
          <a:prstGeom prst="line">
            <a:avLst/>
          </a:prstGeom>
          <a:noFill/>
          <a:ln w="88900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30" name="Conector Reto 29"/>
          <p:cNvCxnSpPr/>
          <p:nvPr/>
        </p:nvCxnSpPr>
        <p:spPr bwMode="auto">
          <a:xfrm flipV="1">
            <a:off x="49207" y="321001"/>
            <a:ext cx="35247" cy="5182161"/>
          </a:xfrm>
          <a:prstGeom prst="line">
            <a:avLst/>
          </a:prstGeom>
          <a:noFill/>
          <a:ln w="88900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31" name="Conector Reto 30"/>
          <p:cNvCxnSpPr/>
          <p:nvPr/>
        </p:nvCxnSpPr>
        <p:spPr bwMode="auto">
          <a:xfrm flipV="1">
            <a:off x="9053391" y="860535"/>
            <a:ext cx="35247" cy="5182161"/>
          </a:xfrm>
          <a:prstGeom prst="line">
            <a:avLst/>
          </a:prstGeom>
          <a:noFill/>
          <a:ln w="88900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grpSp>
        <p:nvGrpSpPr>
          <p:cNvPr id="13" name="Grupo 12"/>
          <p:cNvGrpSpPr/>
          <p:nvPr/>
        </p:nvGrpSpPr>
        <p:grpSpPr>
          <a:xfrm>
            <a:off x="638678" y="137160"/>
            <a:ext cx="8002402" cy="6629400"/>
            <a:chOff x="1041347" y="228600"/>
            <a:chExt cx="7015586" cy="5852160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7280" y="228600"/>
              <a:ext cx="3377125" cy="1914963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6280" y="228600"/>
              <a:ext cx="3389105" cy="1914963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8666" y="2194560"/>
              <a:ext cx="3385739" cy="1881861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6280" y="2185847"/>
              <a:ext cx="3400944" cy="1917503"/>
            </a:xfrm>
            <a:prstGeom prst="rect">
              <a:avLst/>
            </a:prstGeom>
          </p:spPr>
        </p:pic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0201"/>
                      </a14:imgEffect>
                      <a14:imgEffect>
                        <a14:saturation sat="10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7280" y="4183351"/>
              <a:ext cx="3339129" cy="1897409"/>
            </a:xfrm>
            <a:prstGeom prst="rect">
              <a:avLst/>
            </a:prstGeom>
            <a:effectLst>
              <a:glow>
                <a:schemeClr val="accent1"/>
              </a:glow>
              <a:outerShdw dist="50800" sx="1000" sy="1000" algn="ctr" rotWithShape="0">
                <a:srgbClr val="000000"/>
              </a:outerShdw>
            </a:effectLst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26280" y="4138297"/>
              <a:ext cx="3406122" cy="1896743"/>
            </a:xfrm>
            <a:prstGeom prst="rect">
              <a:avLst/>
            </a:prstGeom>
          </p:spPr>
        </p:pic>
        <p:cxnSp>
          <p:nvCxnSpPr>
            <p:cNvPr id="5" name="Conector Reto 4"/>
            <p:cNvCxnSpPr/>
            <p:nvPr/>
          </p:nvCxnSpPr>
          <p:spPr bwMode="auto">
            <a:xfrm>
              <a:off x="1051560" y="2143563"/>
              <a:ext cx="7005373" cy="0"/>
            </a:xfrm>
            <a:prstGeom prst="line">
              <a:avLst/>
            </a:prstGeom>
            <a:noFill/>
            <a:ln w="101600" cap="rnd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18" name="Conector Reto 17"/>
            <p:cNvCxnSpPr/>
            <p:nvPr/>
          </p:nvCxnSpPr>
          <p:spPr bwMode="auto">
            <a:xfrm>
              <a:off x="1041347" y="6035040"/>
              <a:ext cx="7005373" cy="0"/>
            </a:xfrm>
            <a:prstGeom prst="line">
              <a:avLst/>
            </a:prstGeom>
            <a:noFill/>
            <a:ln w="101600" cap="rnd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19" name="Conector Reto 18"/>
            <p:cNvCxnSpPr/>
            <p:nvPr/>
          </p:nvCxnSpPr>
          <p:spPr bwMode="auto">
            <a:xfrm>
              <a:off x="1051560" y="4114800"/>
              <a:ext cx="7005373" cy="0"/>
            </a:xfrm>
            <a:prstGeom prst="line">
              <a:avLst/>
            </a:prstGeom>
            <a:noFill/>
            <a:ln w="101600" cap="rnd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20" name="Conector Reto 19"/>
            <p:cNvCxnSpPr/>
            <p:nvPr/>
          </p:nvCxnSpPr>
          <p:spPr bwMode="auto">
            <a:xfrm flipV="1">
              <a:off x="1097280" y="228600"/>
              <a:ext cx="0" cy="5814096"/>
            </a:xfrm>
            <a:prstGeom prst="line">
              <a:avLst/>
            </a:prstGeom>
            <a:noFill/>
            <a:ln w="101600" cap="rnd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27" name="Conector Reto 26"/>
            <p:cNvCxnSpPr/>
            <p:nvPr/>
          </p:nvCxnSpPr>
          <p:spPr bwMode="auto">
            <a:xfrm flipV="1">
              <a:off x="4480560" y="228600"/>
              <a:ext cx="0" cy="5814096"/>
            </a:xfrm>
            <a:prstGeom prst="line">
              <a:avLst/>
            </a:prstGeom>
            <a:noFill/>
            <a:ln w="101600" cap="rnd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29" name="Conector Reto 28"/>
            <p:cNvCxnSpPr/>
            <p:nvPr/>
          </p:nvCxnSpPr>
          <p:spPr bwMode="auto">
            <a:xfrm flipV="1">
              <a:off x="7909560" y="228600"/>
              <a:ext cx="0" cy="5814096"/>
            </a:xfrm>
            <a:prstGeom prst="line">
              <a:avLst/>
            </a:prstGeom>
            <a:noFill/>
            <a:ln w="101600" cap="rnd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</p:grpSp>
      <p:sp>
        <p:nvSpPr>
          <p:cNvPr id="14" name="CaixaDeTexto 13"/>
          <p:cNvSpPr txBox="1"/>
          <p:nvPr/>
        </p:nvSpPr>
        <p:spPr>
          <a:xfrm>
            <a:off x="344557" y="379012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7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 bwMode="auto">
          <a:xfrm>
            <a:off x="1508760" y="1874520"/>
            <a:ext cx="269748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66688" marR="0" indent="-166688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pt-B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tângulo 16"/>
          <p:cNvSpPr/>
          <p:nvPr/>
        </p:nvSpPr>
        <p:spPr bwMode="auto">
          <a:xfrm>
            <a:off x="1508760" y="1874520"/>
            <a:ext cx="2560320" cy="3200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66688" marR="0" indent="-166688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pt-B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371600" y="731520"/>
            <a:ext cx="5166360" cy="2103120"/>
          </a:xfrm>
          <a:prstGeom prst="rect">
            <a:avLst/>
          </a:prstGeom>
          <a:solidFill>
            <a:srgbClr val="31B3C4"/>
          </a:solidFill>
          <a:effectLst>
            <a:outerShdw blurRad="50800" dist="76200" dir="2700000" sx="102000" sy="102000" algn="tl" rotWithShape="0">
              <a:prstClr val="black">
                <a:alpha val="6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pt-BR" sz="2000" dirty="0" smtClean="0"/>
              <a:t>Foco do investimento em </a:t>
            </a:r>
            <a:r>
              <a:rPr lang="pt-BR" sz="2000" dirty="0" err="1" smtClean="0"/>
              <a:t>IoT</a:t>
            </a:r>
            <a:endParaRPr lang="pt-BR" sz="2000" dirty="0" smtClean="0"/>
          </a:p>
          <a:p>
            <a:endParaRPr lang="pt-BR" sz="1000" dirty="0"/>
          </a:p>
          <a:p>
            <a:pPr marL="342900" indent="-342900">
              <a:buFont typeface="Arial" charset="0"/>
              <a:buChar char="•"/>
            </a:pPr>
            <a:r>
              <a:rPr lang="pt-BR" sz="2000" dirty="0" smtClean="0"/>
              <a:t>melhor </a:t>
            </a:r>
            <a:r>
              <a:rPr lang="pt-BR" sz="2000" dirty="0"/>
              <a:t>experiência do consumidor (32</a:t>
            </a:r>
            <a:r>
              <a:rPr lang="pt-BR" sz="2000" dirty="0" smtClean="0"/>
              <a:t>%)</a:t>
            </a:r>
          </a:p>
          <a:p>
            <a:pPr marL="342900" indent="-342900">
              <a:buFont typeface="Arial" charset="0"/>
              <a:buChar char="•"/>
            </a:pPr>
            <a:r>
              <a:rPr lang="pt-BR" sz="2000" dirty="0" smtClean="0"/>
              <a:t>qualidade </a:t>
            </a:r>
            <a:r>
              <a:rPr lang="pt-BR" sz="2000" dirty="0"/>
              <a:t>dos produtos (31%) </a:t>
            </a:r>
          </a:p>
          <a:p>
            <a:pPr marL="342900" indent="-342900">
              <a:buFont typeface="Arial" charset="0"/>
              <a:buChar char="•"/>
            </a:pPr>
            <a:r>
              <a:rPr lang="pt-BR" sz="2000" dirty="0" smtClean="0"/>
              <a:t>redução </a:t>
            </a:r>
            <a:r>
              <a:rPr lang="pt-BR" sz="2000" dirty="0"/>
              <a:t>de custos (27</a:t>
            </a:r>
            <a:r>
              <a:rPr lang="pt-BR" sz="2000" dirty="0" smtClean="0"/>
              <a:t>%)</a:t>
            </a:r>
          </a:p>
          <a:p>
            <a:endParaRPr lang="pt-BR" sz="2400" dirty="0"/>
          </a:p>
          <a:p>
            <a:r>
              <a:rPr lang="pt-BR" sz="1200" dirty="0"/>
              <a:t>IBM </a:t>
            </a:r>
            <a:r>
              <a:rPr lang="pt-BR" sz="1200" dirty="0" err="1"/>
              <a:t>Study</a:t>
            </a:r>
            <a:r>
              <a:rPr lang="pt-BR" sz="1200" dirty="0"/>
              <a:t> "</a:t>
            </a:r>
            <a:r>
              <a:rPr lang="pt-BR" sz="1200" dirty="0" err="1"/>
              <a:t>Analytics</a:t>
            </a:r>
            <a:r>
              <a:rPr lang="pt-BR" sz="1200" dirty="0"/>
              <a:t>: The </a:t>
            </a:r>
            <a:r>
              <a:rPr lang="pt-BR" sz="1200" dirty="0" err="1"/>
              <a:t>Upside</a:t>
            </a:r>
            <a:r>
              <a:rPr lang="pt-BR" sz="1200" dirty="0"/>
              <a:t>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Disruption</a:t>
            </a:r>
            <a:r>
              <a:rPr lang="pt-BR" sz="1200" dirty="0" smtClean="0"/>
              <a:t>"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67135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713105" y="989013"/>
            <a:ext cx="3406775" cy="1104900"/>
          </a:xfrm>
          <a:prstGeom prst="rect">
            <a:avLst/>
          </a:prstGeom>
          <a:noFill/>
          <a:ln>
            <a:noFill/>
          </a:ln>
          <a:extLst/>
        </p:spPr>
        <p:txBody>
          <a:bodyPr lIns="130615" tIns="65308" rIns="130615" bIns="65308"/>
          <a:lstStyle>
            <a:lvl1pPr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pt-BR" altLang="pt-BR" sz="28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Gamification</a:t>
            </a:r>
            <a:endParaRPr lang="pt-BR" altLang="pt-BR" sz="2800" dirty="0"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82918" y="2001838"/>
            <a:ext cx="3867150" cy="690562"/>
          </a:xfrm>
          <a:prstGeom prst="rect">
            <a:avLst/>
          </a:prstGeom>
          <a:noFill/>
          <a:ln>
            <a:noFill/>
          </a:ln>
          <a:extLst/>
        </p:spPr>
        <p:txBody>
          <a:bodyPr lIns="130615" tIns="65308" rIns="130615" bIns="65308"/>
          <a:lstStyle>
            <a:lvl1pPr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pt-BR" altLang="pt-BR" sz="280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Internet das coisas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37405" y="2001838"/>
            <a:ext cx="4181475" cy="1104900"/>
          </a:xfrm>
          <a:prstGeom prst="rect">
            <a:avLst/>
          </a:prstGeom>
          <a:noFill/>
          <a:ln>
            <a:noFill/>
          </a:ln>
          <a:extLst/>
        </p:spPr>
        <p:txBody>
          <a:bodyPr lIns="130615" tIns="65308" rIns="130615" bIns="65308"/>
          <a:lstStyle>
            <a:lvl1pPr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pt-BR" altLang="pt-BR" sz="280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Tecnologias vestíveis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024755" y="989013"/>
            <a:ext cx="3406775" cy="1104900"/>
          </a:xfrm>
          <a:prstGeom prst="rect">
            <a:avLst/>
          </a:prstGeom>
          <a:noFill/>
          <a:ln>
            <a:noFill/>
          </a:ln>
          <a:extLst/>
        </p:spPr>
        <p:txBody>
          <a:bodyPr lIns="130615" tIns="65308" rIns="130615" bIns="65308"/>
          <a:lstStyle>
            <a:lvl1pPr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pt-BR" alt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Realidade Virtual</a:t>
            </a:r>
            <a:endParaRPr lang="pt-BR" altLang="pt-BR" sz="2800" dirty="0"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488180" y="4073525"/>
            <a:ext cx="4479925" cy="598488"/>
          </a:xfrm>
          <a:prstGeom prst="rect">
            <a:avLst/>
          </a:prstGeom>
          <a:noFill/>
          <a:ln>
            <a:noFill/>
          </a:ln>
          <a:extLst/>
        </p:spPr>
        <p:txBody>
          <a:bodyPr lIns="130615" tIns="65308" rIns="130615" bIns="65308"/>
          <a:lstStyle>
            <a:lvl1pPr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pt-BR" altLang="pt-B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Assistentes </a:t>
            </a:r>
            <a:r>
              <a:rPr lang="pt-BR" alt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Virtuais</a:t>
            </a:r>
            <a:endParaRPr lang="pt-BR" altLang="pt-BR" sz="2800" dirty="0"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82880" y="4073525"/>
            <a:ext cx="4467225" cy="644525"/>
          </a:xfrm>
          <a:prstGeom prst="rect">
            <a:avLst/>
          </a:prstGeom>
          <a:noFill/>
          <a:ln>
            <a:noFill/>
          </a:ln>
          <a:extLst/>
        </p:spPr>
        <p:txBody>
          <a:bodyPr lIns="130615" tIns="65308" rIns="130615" bIns="65308"/>
          <a:lstStyle>
            <a:lvl1pPr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pt-BR" altLang="pt-B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Computação </a:t>
            </a:r>
            <a:r>
              <a:rPr lang="pt-BR" alt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Cognitiva</a:t>
            </a:r>
            <a:endParaRPr lang="pt-BR" altLang="pt-BR" sz="2800" dirty="0"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28918" y="3014663"/>
            <a:ext cx="4375150" cy="782637"/>
          </a:xfrm>
          <a:prstGeom prst="rect">
            <a:avLst/>
          </a:prstGeom>
          <a:noFill/>
          <a:ln>
            <a:noFill/>
          </a:ln>
          <a:extLst/>
        </p:spPr>
        <p:txBody>
          <a:bodyPr lIns="130615" tIns="65308" rIns="130615" bIns="65308"/>
          <a:lstStyle>
            <a:lvl1pPr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pt-BR" altLang="pt-BR" sz="280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Neuromarketing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862830" y="3014663"/>
            <a:ext cx="3730625" cy="782637"/>
          </a:xfrm>
          <a:prstGeom prst="rect">
            <a:avLst/>
          </a:prstGeom>
          <a:noFill/>
          <a:ln>
            <a:noFill/>
          </a:ln>
          <a:extLst/>
        </p:spPr>
        <p:txBody>
          <a:bodyPr lIns="130615" tIns="65308" rIns="130615" bIns="65308"/>
          <a:lstStyle>
            <a:lvl1pPr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pt-BR" altLang="pt-BR" sz="280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Impressão 3D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45110" y="5275580"/>
            <a:ext cx="8378825" cy="414337"/>
          </a:xfrm>
          <a:prstGeom prst="rect">
            <a:avLst/>
          </a:prstGeom>
          <a:noFill/>
          <a:ln>
            <a:noFill/>
          </a:ln>
          <a:extLst/>
        </p:spPr>
        <p:txBody>
          <a:bodyPr lIns="130615" tIns="65308" rIns="130615" bIns="65308"/>
          <a:lstStyle>
            <a:lvl1pPr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pt-BR" altLang="pt-BR" sz="1800" i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Machine</a:t>
            </a:r>
            <a:r>
              <a:rPr lang="pt-BR" altLang="pt-BR" sz="1800" i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Learning;  Speech </a:t>
            </a:r>
            <a:r>
              <a:rPr lang="pt-BR" altLang="pt-BR" sz="1800" i="1" dirty="0" err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Recognition</a:t>
            </a:r>
            <a:r>
              <a:rPr lang="pt-BR" altLang="pt-BR" sz="1800" i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; Natural </a:t>
            </a:r>
            <a:r>
              <a:rPr lang="pt-BR" altLang="pt-BR" sz="1800" i="1" dirty="0" err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Language</a:t>
            </a:r>
            <a:r>
              <a:rPr lang="pt-BR" altLang="pt-BR" sz="1800" i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</a:t>
            </a:r>
            <a:r>
              <a:rPr lang="pt-BR" altLang="pt-BR" sz="1800" i="1" dirty="0" err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Processing</a:t>
            </a:r>
            <a:endParaRPr lang="pt-BR" altLang="pt-BR" sz="1800" i="1" dirty="0"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115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5" descr="Internet-of-Things ho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72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5" descr="Internet-of-Things home.jpg"/>
          <p:cNvPicPr>
            <a:picLocks noChangeAspect="1"/>
          </p:cNvPicPr>
          <p:nvPr/>
        </p:nvPicPr>
        <p:blipFill>
          <a:blip r:embed="rId2">
            <a:lum bright="-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6" name="Picture 2" descr="internet-of-things-lg-homechat-325x3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1633538"/>
            <a:ext cx="3327400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88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69" name="Group 40"/>
          <p:cNvGrpSpPr>
            <a:grpSpLocks/>
          </p:cNvGrpSpPr>
          <p:nvPr/>
        </p:nvGrpSpPr>
        <p:grpSpPr bwMode="auto">
          <a:xfrm>
            <a:off x="0" y="0"/>
            <a:ext cx="9144000" cy="6883400"/>
            <a:chOff x="0" y="0"/>
            <a:chExt cx="9144000" cy="6883775"/>
          </a:xfrm>
        </p:grpSpPr>
        <p:pic>
          <p:nvPicPr>
            <p:cNvPr id="109570" name="Picture 11" descr="raquete de teni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4825" y="2001838"/>
              <a:ext cx="3559175" cy="193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571" name="Picture 9" descr="carro conectad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467100" cy="284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572" name="Picture 12" descr="refrigerador na internet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48275"/>
              <a:ext cx="1901825" cy="160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573" name="Picture 8" descr="Barbi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9013" y="0"/>
              <a:ext cx="3074987" cy="200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574" name="Picture 14" descr="escova de dentes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30513"/>
              <a:ext cx="3467100" cy="257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575" name="Picture 10" descr="egg-minder-3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100" y="1495425"/>
              <a:ext cx="257810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576" name="Picture 15" descr="egg-minder-2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100" y="0"/>
              <a:ext cx="2578100" cy="162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577" name="Picture 17" descr="Rebecca-Minkoff-2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0863" y="3935413"/>
              <a:ext cx="3513137" cy="292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578" name="Picture 13" descr="vaso sanitario conectado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2813" y="2830513"/>
              <a:ext cx="2776537" cy="257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579" name="Picture 16" descr="glowcap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5225" y="5400675"/>
              <a:ext cx="1289050" cy="145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580" name="Picture 18" descr="cafeteira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5788" y="5408613"/>
              <a:ext cx="1798637" cy="144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581" name="Picture 19" descr="g_plus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250" y="5408613"/>
              <a:ext cx="1473200" cy="144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582" name="Picture 13" descr="Prancha de surf Intel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100" y="1219200"/>
              <a:ext cx="736600" cy="110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9583" name="Straight Connector 15"/>
            <p:cNvCxnSpPr>
              <a:cxnSpLocks noChangeShapeType="1"/>
            </p:cNvCxnSpPr>
            <p:nvPr/>
          </p:nvCxnSpPr>
          <p:spPr bwMode="auto">
            <a:xfrm>
              <a:off x="0" y="2830506"/>
              <a:ext cx="6229368" cy="1588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584" name="Straight Connector 16"/>
            <p:cNvCxnSpPr>
              <a:cxnSpLocks noChangeShapeType="1"/>
            </p:cNvCxnSpPr>
            <p:nvPr/>
          </p:nvCxnSpPr>
          <p:spPr bwMode="auto">
            <a:xfrm>
              <a:off x="0" y="5408634"/>
              <a:ext cx="6229368" cy="1588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585" name="Straight Connector 17"/>
            <p:cNvCxnSpPr>
              <a:cxnSpLocks noChangeShapeType="1"/>
            </p:cNvCxnSpPr>
            <p:nvPr/>
          </p:nvCxnSpPr>
          <p:spPr bwMode="auto">
            <a:xfrm rot="5400000">
              <a:off x="4630757" y="1415253"/>
              <a:ext cx="2829712" cy="794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586" name="Straight Connector 21"/>
            <p:cNvCxnSpPr>
              <a:cxnSpLocks noChangeShapeType="1"/>
            </p:cNvCxnSpPr>
            <p:nvPr/>
          </p:nvCxnSpPr>
          <p:spPr bwMode="auto">
            <a:xfrm rot="16200000" flipH="1">
              <a:off x="4239037" y="4821631"/>
              <a:ext cx="4027494" cy="45244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587" name="Straight Connector 23"/>
            <p:cNvCxnSpPr>
              <a:cxnSpLocks noChangeShapeType="1"/>
            </p:cNvCxnSpPr>
            <p:nvPr/>
          </p:nvCxnSpPr>
          <p:spPr bwMode="auto">
            <a:xfrm>
              <a:off x="6275406" y="3935418"/>
              <a:ext cx="2868594" cy="1588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588" name="Straight Connector 26"/>
            <p:cNvCxnSpPr>
              <a:cxnSpLocks noChangeShapeType="1"/>
            </p:cNvCxnSpPr>
            <p:nvPr/>
          </p:nvCxnSpPr>
          <p:spPr bwMode="auto">
            <a:xfrm>
              <a:off x="6045216" y="2001822"/>
              <a:ext cx="3098784" cy="1588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589" name="Straight Connector 28"/>
            <p:cNvCxnSpPr>
              <a:cxnSpLocks noChangeShapeType="1"/>
            </p:cNvCxnSpPr>
            <p:nvPr/>
          </p:nvCxnSpPr>
          <p:spPr bwMode="auto">
            <a:xfrm rot="5400000">
              <a:off x="762771" y="2704317"/>
              <a:ext cx="5408634" cy="1588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590" name="Straight Connector 31"/>
            <p:cNvCxnSpPr>
              <a:cxnSpLocks noChangeShapeType="1"/>
            </p:cNvCxnSpPr>
            <p:nvPr/>
          </p:nvCxnSpPr>
          <p:spPr bwMode="auto">
            <a:xfrm rot="5400000">
              <a:off x="1119150" y="6145242"/>
              <a:ext cx="1473216" cy="1588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591" name="Straight Connector 34"/>
            <p:cNvCxnSpPr>
              <a:cxnSpLocks noChangeShapeType="1"/>
            </p:cNvCxnSpPr>
            <p:nvPr/>
          </p:nvCxnSpPr>
          <p:spPr bwMode="auto">
            <a:xfrm rot="5400000">
              <a:off x="2925413" y="6144448"/>
              <a:ext cx="1473216" cy="1588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592" name="Straight Connector 35"/>
            <p:cNvCxnSpPr>
              <a:cxnSpLocks noChangeShapeType="1"/>
            </p:cNvCxnSpPr>
            <p:nvPr/>
          </p:nvCxnSpPr>
          <p:spPr bwMode="auto">
            <a:xfrm rot="5400000">
              <a:off x="4387054" y="6146373"/>
              <a:ext cx="1473216" cy="1588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593" name="Straight Connector 36"/>
            <p:cNvCxnSpPr>
              <a:cxnSpLocks noChangeShapeType="1"/>
            </p:cNvCxnSpPr>
            <p:nvPr/>
          </p:nvCxnSpPr>
          <p:spPr bwMode="auto">
            <a:xfrm rot="5400000">
              <a:off x="3651633" y="1771239"/>
              <a:ext cx="1104912" cy="786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594" name="Straight Connector 38"/>
            <p:cNvCxnSpPr>
              <a:cxnSpLocks noChangeShapeType="1"/>
            </p:cNvCxnSpPr>
            <p:nvPr/>
          </p:nvCxnSpPr>
          <p:spPr bwMode="auto">
            <a:xfrm>
              <a:off x="4203696" y="1633518"/>
              <a:ext cx="1841520" cy="1588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54948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01" name="Picture 28" descr="samsung-unveils-wearable-devic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527" y="3425781"/>
            <a:ext cx="1878986" cy="130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apple wat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769" y="4554270"/>
            <a:ext cx="3071796" cy="230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23" descr="3026051-inline-seizuremonitor8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930" y="0"/>
            <a:ext cx="2851644" cy="21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15" descr="anel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70" y="2706883"/>
            <a:ext cx="1473192" cy="98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Picture 24" descr="google-glass-macr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038" y="1737361"/>
            <a:ext cx="2500536" cy="170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0" name="Picture 26" descr="intel-curie-wearable-chip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0" y="2706883"/>
            <a:ext cx="3340082" cy="187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2" name="Picture 20" descr="Smart Ring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139" y="1663181"/>
            <a:ext cx="2309063" cy="10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3" name="Picture 30" descr="Wearabledevices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202" y="1720361"/>
            <a:ext cx="1211799" cy="95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6" name="Picture 14" descr="anel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268" y="0"/>
            <a:ext cx="928682" cy="85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15"/>
            <a:ext cx="4051026" cy="684478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26" y="1"/>
            <a:ext cx="2221990" cy="169164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202" y="4619215"/>
            <a:ext cx="2966720" cy="2225040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 bwMode="auto">
          <a:xfrm>
            <a:off x="45720" y="16585"/>
            <a:ext cx="0" cy="6827670"/>
          </a:xfrm>
          <a:prstGeom prst="line">
            <a:avLst/>
          </a:prstGeom>
          <a:noFill/>
          <a:ln w="8255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19" name="Conector Reto 18"/>
          <p:cNvCxnSpPr/>
          <p:nvPr/>
        </p:nvCxnSpPr>
        <p:spPr bwMode="auto">
          <a:xfrm>
            <a:off x="4037111" y="30330"/>
            <a:ext cx="0" cy="6827670"/>
          </a:xfrm>
          <a:prstGeom prst="line">
            <a:avLst/>
          </a:prstGeom>
          <a:noFill/>
          <a:ln w="8255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pic>
        <p:nvPicPr>
          <p:cNvPr id="24" name="Picture 21" descr="5_shine_wearables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46" y="1731093"/>
            <a:ext cx="1270751" cy="94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Conector Reto 19"/>
          <p:cNvCxnSpPr/>
          <p:nvPr/>
        </p:nvCxnSpPr>
        <p:spPr bwMode="auto">
          <a:xfrm>
            <a:off x="7377193" y="1720361"/>
            <a:ext cx="16921" cy="2833909"/>
          </a:xfrm>
          <a:prstGeom prst="line">
            <a:avLst/>
          </a:prstGeom>
          <a:noFill/>
          <a:ln w="8255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25" name="Conector Reto 24"/>
          <p:cNvCxnSpPr/>
          <p:nvPr/>
        </p:nvCxnSpPr>
        <p:spPr bwMode="auto">
          <a:xfrm flipH="1">
            <a:off x="6290868" y="39423"/>
            <a:ext cx="3752" cy="1652218"/>
          </a:xfrm>
          <a:prstGeom prst="line">
            <a:avLst/>
          </a:prstGeom>
          <a:noFill/>
          <a:ln w="8255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27" name="Conector Reto 26"/>
          <p:cNvCxnSpPr/>
          <p:nvPr/>
        </p:nvCxnSpPr>
        <p:spPr bwMode="auto">
          <a:xfrm flipH="1">
            <a:off x="6126480" y="1712099"/>
            <a:ext cx="4841" cy="967554"/>
          </a:xfrm>
          <a:prstGeom prst="line">
            <a:avLst/>
          </a:prstGeom>
          <a:noFill/>
          <a:ln w="8255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30" name="Conector Reto 29"/>
          <p:cNvCxnSpPr/>
          <p:nvPr/>
        </p:nvCxnSpPr>
        <p:spPr bwMode="auto">
          <a:xfrm>
            <a:off x="6194535" y="4605470"/>
            <a:ext cx="17808" cy="2252530"/>
          </a:xfrm>
          <a:prstGeom prst="line">
            <a:avLst/>
          </a:prstGeom>
          <a:noFill/>
          <a:ln w="8255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33" name="Conector Reto 32"/>
          <p:cNvCxnSpPr/>
          <p:nvPr/>
        </p:nvCxnSpPr>
        <p:spPr bwMode="auto">
          <a:xfrm flipV="1">
            <a:off x="4023360" y="2700011"/>
            <a:ext cx="3353833" cy="6872"/>
          </a:xfrm>
          <a:prstGeom prst="line">
            <a:avLst/>
          </a:prstGeom>
          <a:noFill/>
          <a:ln w="8255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36" name="Conector Reto 35"/>
          <p:cNvCxnSpPr/>
          <p:nvPr/>
        </p:nvCxnSpPr>
        <p:spPr bwMode="auto">
          <a:xfrm flipV="1">
            <a:off x="4023360" y="1691640"/>
            <a:ext cx="3339842" cy="20800"/>
          </a:xfrm>
          <a:prstGeom prst="line">
            <a:avLst/>
          </a:prstGeom>
          <a:noFill/>
          <a:ln w="8255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38" name="Conector Reto 37"/>
          <p:cNvCxnSpPr/>
          <p:nvPr/>
        </p:nvCxnSpPr>
        <p:spPr bwMode="auto">
          <a:xfrm>
            <a:off x="7395001" y="1691640"/>
            <a:ext cx="1759606" cy="23163"/>
          </a:xfrm>
          <a:prstGeom prst="line">
            <a:avLst/>
          </a:prstGeom>
          <a:noFill/>
          <a:ln w="8255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40" name="Conector Reto 39"/>
          <p:cNvCxnSpPr/>
          <p:nvPr/>
        </p:nvCxnSpPr>
        <p:spPr bwMode="auto">
          <a:xfrm>
            <a:off x="7395001" y="3462785"/>
            <a:ext cx="1724805" cy="12646"/>
          </a:xfrm>
          <a:prstGeom prst="line">
            <a:avLst/>
          </a:prstGeom>
          <a:noFill/>
          <a:ln w="8255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43" name="Conector Reto 42"/>
          <p:cNvCxnSpPr/>
          <p:nvPr/>
        </p:nvCxnSpPr>
        <p:spPr bwMode="auto">
          <a:xfrm>
            <a:off x="4056291" y="4584443"/>
            <a:ext cx="5063515" cy="335"/>
          </a:xfrm>
          <a:prstGeom prst="line">
            <a:avLst/>
          </a:prstGeom>
          <a:noFill/>
          <a:ln w="8255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</p:spTree>
    <p:extLst>
      <p:ext uri="{BB962C8B-B14F-4D97-AF65-F5344CB8AC3E}">
        <p14:creationId xmlns:p14="http://schemas.microsoft.com/office/powerpoint/2010/main" val="34634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We love customers.jpg"/>
          <p:cNvPicPr>
            <a:picLocks noChangeAspect="1"/>
          </p:cNvPicPr>
          <p:nvPr/>
        </p:nvPicPr>
        <p:blipFill>
          <a:blip r:embed="rId2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29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920875"/>
            <a:ext cx="9144000" cy="4937125"/>
          </a:xfrm>
          <a:prstGeom prst="rect">
            <a:avLst/>
          </a:pr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66688" indent="-166688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charset="2"/>
              <a:buNone/>
            </a:pPr>
            <a:endParaRPr lang="pt-BR" altLang="pt-BR"/>
          </a:p>
        </p:txBody>
      </p:sp>
      <p:sp>
        <p:nvSpPr>
          <p:cNvPr id="10244" name="Rectangle 11"/>
          <p:cNvSpPr>
            <a:spLocks noChangeArrowheads="1"/>
          </p:cNvSpPr>
          <p:nvPr/>
        </p:nvSpPr>
        <p:spPr bwMode="auto">
          <a:xfrm>
            <a:off x="1096963" y="1463675"/>
            <a:ext cx="1143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6688" indent="-166688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11163" y="2378075"/>
            <a:ext cx="6492875" cy="2422525"/>
          </a:xfrm>
          <a:prstGeom prst="rect">
            <a:avLst/>
          </a:prstGeom>
          <a:noFill/>
          <a:ln>
            <a:noFill/>
          </a:ln>
          <a:extLst/>
        </p:spPr>
        <p:txBody>
          <a:bodyPr lIns="130615" tIns="65308" rIns="130615" bIns="65308"/>
          <a:lstStyle>
            <a:lvl1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3D1F5"/>
                </a:solidFill>
                <a:latin typeface="Arial" charset="0"/>
                <a:ea typeface="ＭＳ Ｐゴシック" pitchFamily="34" charset="-128"/>
                <a:cs typeface="+mj-cs"/>
              </a:defRPr>
            </a:lvl1pPr>
            <a:lvl2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3D1F5"/>
                </a:solidFill>
                <a:latin typeface="Arial" pitchFamily="34" charset="0"/>
                <a:ea typeface="ＭＳ Ｐゴシック" pitchFamily="34" charset="-128"/>
              </a:defRPr>
            </a:lvl2pPr>
            <a:lvl3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3D1F5"/>
                </a:solidFill>
                <a:latin typeface="Arial" pitchFamily="34" charset="0"/>
                <a:ea typeface="ＭＳ Ｐゴシック" pitchFamily="34" charset="-128"/>
              </a:defRPr>
            </a:lvl3pPr>
            <a:lvl4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3D1F5"/>
                </a:solidFill>
                <a:latin typeface="Arial" pitchFamily="34" charset="0"/>
                <a:ea typeface="ＭＳ Ｐゴシック" pitchFamily="34" charset="-128"/>
              </a:defRPr>
            </a:lvl4pPr>
            <a:lvl5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3D1F5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177" algn="l" defTabSz="1306448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3D1F5"/>
                </a:solidFill>
                <a:latin typeface="Arial" pitchFamily="34" charset="0"/>
              </a:defRPr>
            </a:lvl6pPr>
            <a:lvl7pPr marL="914354" algn="l" defTabSz="1306448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3D1F5"/>
                </a:solidFill>
                <a:latin typeface="Arial" pitchFamily="34" charset="0"/>
              </a:defRPr>
            </a:lvl7pPr>
            <a:lvl8pPr marL="1371531" algn="l" defTabSz="1306448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3D1F5"/>
                </a:solidFill>
                <a:latin typeface="Arial" pitchFamily="34" charset="0"/>
              </a:defRPr>
            </a:lvl8pPr>
            <a:lvl9pPr marL="1828709" algn="l" defTabSz="1306448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3D1F5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Cliente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como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estratégia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 central</a:t>
            </a:r>
          </a:p>
          <a:p>
            <a:pPr>
              <a:defRPr/>
            </a:pPr>
            <a:r>
              <a:rPr lang="pt-BR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Decisões compartilhadas</a:t>
            </a:r>
          </a:p>
          <a:p>
            <a:pPr>
              <a:defRPr/>
            </a:pPr>
            <a:r>
              <a:rPr lang="pt-BR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Colaboração intensa</a:t>
            </a:r>
          </a:p>
          <a:p>
            <a:pPr>
              <a:defRPr/>
            </a:pPr>
            <a:r>
              <a:rPr lang="pt-BR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Integração físico-digital</a:t>
            </a:r>
          </a:p>
          <a:p>
            <a:pPr>
              <a:defRPr/>
            </a:pPr>
            <a:r>
              <a:rPr lang="pt-BR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Visão individual</a:t>
            </a:r>
          </a:p>
          <a:p>
            <a:pPr>
              <a:defRPr/>
            </a:pPr>
            <a:r>
              <a:rPr lang="pt-BR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Tempo Real</a:t>
            </a:r>
          </a:p>
          <a:p>
            <a:pPr>
              <a:defRPr/>
            </a:pPr>
            <a:endParaRPr lang="pt-B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  <a:p>
            <a:pPr>
              <a:defRPr/>
            </a:pPr>
            <a:endParaRPr lang="pt-B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  <a:p>
            <a:pPr>
              <a:defRPr/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  <a:p>
            <a:pPr>
              <a:defRPr/>
            </a:pPr>
            <a:endParaRPr lang="en-US" sz="24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25" y="4754563"/>
            <a:ext cx="4938713" cy="639762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xtLst/>
        </p:spPr>
        <p:txBody>
          <a:bodyPr lIns="130615" tIns="65308" rIns="130615" bIns="65308"/>
          <a:lstStyle>
            <a:lvl1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3D1F5"/>
                </a:solidFill>
                <a:latin typeface="Arial" charset="0"/>
                <a:ea typeface="ＭＳ Ｐゴシック" pitchFamily="34" charset="-128"/>
                <a:cs typeface="+mj-cs"/>
              </a:defRPr>
            </a:lvl1pPr>
            <a:lvl2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3D1F5"/>
                </a:solidFill>
                <a:latin typeface="Arial" pitchFamily="34" charset="0"/>
                <a:ea typeface="ＭＳ Ｐゴシック" pitchFamily="34" charset="-128"/>
              </a:defRPr>
            </a:lvl2pPr>
            <a:lvl3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3D1F5"/>
                </a:solidFill>
                <a:latin typeface="Arial" pitchFamily="34" charset="0"/>
                <a:ea typeface="ＭＳ Ｐゴシック" pitchFamily="34" charset="-128"/>
              </a:defRPr>
            </a:lvl3pPr>
            <a:lvl4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3D1F5"/>
                </a:solidFill>
                <a:latin typeface="Arial" pitchFamily="34" charset="0"/>
                <a:ea typeface="ＭＳ Ｐゴシック" pitchFamily="34" charset="-128"/>
              </a:defRPr>
            </a:lvl4pPr>
            <a:lvl5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3D1F5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177" algn="l" defTabSz="1306448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3D1F5"/>
                </a:solidFill>
                <a:latin typeface="Arial" pitchFamily="34" charset="0"/>
              </a:defRPr>
            </a:lvl6pPr>
            <a:lvl7pPr marL="914354" algn="l" defTabSz="1306448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3D1F5"/>
                </a:solidFill>
                <a:latin typeface="Arial" pitchFamily="34" charset="0"/>
              </a:defRPr>
            </a:lvl7pPr>
            <a:lvl8pPr marL="1371531" algn="l" defTabSz="1306448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3D1F5"/>
                </a:solidFill>
                <a:latin typeface="Arial" pitchFamily="34" charset="0"/>
              </a:defRPr>
            </a:lvl8pPr>
            <a:lvl9pPr marL="1828709" algn="l" defTabSz="1306448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3D1F5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Experiência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 do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Cliente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 </a:t>
            </a:r>
            <a:endParaRPr lang="en-US" sz="320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457200" y="6492875"/>
            <a:ext cx="38401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/>
                <a:cs typeface="ヒラギノ角ゴ ProN W3"/>
                <a:sym typeface="Gill Sans"/>
              </a:rPr>
              <a:t>Fonte: http://www-935.ibm.com/services/c-suite/</a:t>
            </a:r>
            <a:endParaRPr lang="en-US"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N W3"/>
              <a:cs typeface="ヒラギノ角ゴ ProN W3"/>
              <a:sym typeface="Gill Sans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9144000" cy="1920875"/>
          </a:xfrm>
          <a:prstGeom prst="rect">
            <a:avLst/>
          </a:pr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66688" indent="-166688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charset="2"/>
              <a:buNone/>
            </a:pPr>
            <a:endParaRPr lang="pt-BR" altLang="pt-BR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39750" y="411163"/>
            <a:ext cx="7643813" cy="1096962"/>
            <a:chOff x="539751" y="620713"/>
            <a:chExt cx="7644129" cy="1096585"/>
          </a:xfrm>
        </p:grpSpPr>
        <p:sp>
          <p:nvSpPr>
            <p:cNvPr id="10249" name="Text Box 2"/>
            <p:cNvSpPr txBox="1">
              <a:spLocks noChangeArrowheads="1"/>
            </p:cNvSpPr>
            <p:nvPr/>
          </p:nvSpPr>
          <p:spPr bwMode="auto">
            <a:xfrm>
              <a:off x="539751" y="620713"/>
              <a:ext cx="2752839" cy="769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pt-BR" sz="2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ヒラギノ角ゴ ProN W3"/>
                  <a:cs typeface="ヒラギノ角ゴ ProN W3"/>
                  <a:sym typeface="Gill Sans"/>
                </a:rPr>
                <a:t>Estudo Global 2013/2014</a:t>
              </a:r>
              <a:endPara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10250" name="Text Box 2"/>
            <p:cNvSpPr txBox="1">
              <a:spLocks noChangeArrowheads="1"/>
            </p:cNvSpPr>
            <p:nvPr/>
          </p:nvSpPr>
          <p:spPr bwMode="auto">
            <a:xfrm>
              <a:off x="3794261" y="639756"/>
              <a:ext cx="4389619" cy="1077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pt-BR" sz="16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ヒラギノ角ゴ ProN W3"/>
                  <a:cs typeface="ヒラギノ角ゴ ProN W3"/>
                  <a:sym typeface="Gill Sans"/>
                </a:rPr>
                <a:t>+ 4.000 entrevistas</a:t>
              </a:r>
            </a:p>
            <a:p>
              <a:pPr eaLnBrk="1" hangingPunct="1">
                <a:defRPr/>
              </a:pPr>
              <a:r>
                <a:rPr lang="pt-BR" sz="16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ヒラギノ角ゴ ProN W3"/>
                  <a:cs typeface="ヒラギノ角ゴ ProN W3"/>
                  <a:sym typeface="Gill Sans"/>
                </a:rPr>
                <a:t>70 países</a:t>
              </a:r>
            </a:p>
            <a:p>
              <a:pPr eaLnBrk="1" hangingPunct="1">
                <a:defRPr/>
              </a:pPr>
              <a:r>
                <a:rPr lang="pt-BR" sz="16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ヒラギノ角ゴ ProN W3"/>
                  <a:cs typeface="ヒラギノ角ゴ ProN W3"/>
                  <a:sym typeface="Gill Sans"/>
                </a:rPr>
                <a:t>+20 segmentos de mercado</a:t>
              </a:r>
            </a:p>
            <a:p>
              <a:pPr eaLnBrk="1" hangingPunct="1">
                <a:defRPr/>
              </a:pPr>
              <a:r>
                <a:rPr lang="pt-BR" sz="16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ヒラギノ角ゴ ProN W3"/>
                  <a:cs typeface="ヒラギノ角ゴ ProN W3"/>
                  <a:sym typeface="Gill Sans"/>
                </a:rPr>
                <a:t>CEOs, CIOs, CFOs, CMOs, CHROs, COOs</a:t>
              </a:r>
              <a:endPara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/>
                <a:cs typeface="ヒラギノ角ゴ ProN W3"/>
                <a:sym typeface="Gill San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8" grpId="0" animBg="1"/>
      <p:bldP spid="14339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31" descr="tatuagem mc10-biostamp-1412073991-4fqV-full-width-inline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8" y="365760"/>
            <a:ext cx="9144001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54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5" descr="Her 2013 movie Wallpaper 1680x1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3"/>
            <a:ext cx="9144000" cy="596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82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66688" indent="-166688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charset="2"/>
              <a:buNone/>
            </a:pPr>
            <a:endParaRPr lang="pt-BR" altLang="pt-BR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713038" y="1362075"/>
            <a:ext cx="5943600" cy="5018088"/>
            <a:chOff x="2713038" y="1362075"/>
            <a:chExt cx="5944243" cy="5017725"/>
          </a:xfrm>
        </p:grpSpPr>
        <p:pic>
          <p:nvPicPr>
            <p:cNvPr id="113667" name="Picture 3" descr="IBM Watso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3413" y="2374900"/>
              <a:ext cx="2619375" cy="2619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713038" y="1362075"/>
              <a:ext cx="3516692" cy="83020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4800" dirty="0">
                  <a:latin typeface="+mj-lt"/>
                  <a:ea typeface="ＭＳ Ｐゴシック" pitchFamily="34" charset="-128"/>
                </a:rPr>
                <a:t>IBM Watson</a:t>
              </a:r>
              <a:endParaRPr lang="en-US" sz="4800" dirty="0"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113669" name="TextBox 5"/>
            <p:cNvSpPr txBox="1">
              <a:spLocks noChangeArrowheads="1"/>
            </p:cNvSpPr>
            <p:nvPr/>
          </p:nvSpPr>
          <p:spPr bwMode="auto">
            <a:xfrm>
              <a:off x="5354646" y="4810140"/>
              <a:ext cx="330263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r"/>
              <a:r>
                <a:rPr lang="en-US" altLang="pt-BR" sz="2400">
                  <a:latin typeface="Calibri" charset="0"/>
                  <a:ea typeface="ＭＳ Ｐゴシック" charset="-128"/>
                </a:rPr>
                <a:t>Tecnologia cognitiva</a:t>
              </a:r>
            </a:p>
            <a:p>
              <a:pPr algn="r"/>
              <a:r>
                <a:rPr lang="pt-BR" altLang="pt-BR" sz="2400">
                  <a:latin typeface="Calibri" charset="0"/>
                  <a:ea typeface="ＭＳ Ｐゴシック" charset="-128"/>
                </a:rPr>
                <a:t>Linguagem natural</a:t>
              </a:r>
            </a:p>
            <a:p>
              <a:pPr algn="r"/>
              <a:r>
                <a:rPr lang="pt-BR" altLang="pt-BR" sz="2400">
                  <a:latin typeface="Calibri" charset="0"/>
                  <a:ea typeface="ＭＳ Ｐゴシック" charset="-128"/>
                </a:rPr>
                <a:t>Geração de hipóteses</a:t>
              </a:r>
            </a:p>
            <a:p>
              <a:pPr algn="r"/>
              <a:r>
                <a:rPr lang="pt-BR" altLang="pt-BR" sz="2400">
                  <a:latin typeface="Calibri" charset="0"/>
                  <a:ea typeface="ＭＳ Ｐゴシック" charset="-128"/>
                </a:rPr>
                <a:t>Aprendizagem dinâmica</a:t>
              </a:r>
              <a:endParaRPr lang="en-US" altLang="pt-BR" sz="2400">
                <a:latin typeface="Calibri" charset="0"/>
                <a:ea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17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4" descr="marketing_technology_jan2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18"/>
          <p:cNvSpPr>
            <a:spLocks noChangeArrowheads="1"/>
          </p:cNvSpPr>
          <p:nvPr/>
        </p:nvSpPr>
        <p:spPr bwMode="auto">
          <a:xfrm>
            <a:off x="4572000" y="1097280"/>
            <a:ext cx="4365301" cy="5552124"/>
          </a:xfrm>
          <a:prstGeom prst="rect">
            <a:avLst/>
          </a:prstGeom>
          <a:solidFill>
            <a:schemeClr val="tx1">
              <a:alpha val="7294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66688" indent="-166688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charset="2"/>
              <a:buNone/>
            </a:pPr>
            <a:endParaRPr lang="pt-BR" altLang="pt-BR"/>
          </a:p>
        </p:txBody>
      </p:sp>
      <p:sp>
        <p:nvSpPr>
          <p:cNvPr id="115716" name="Title 1"/>
          <p:cNvSpPr txBox="1">
            <a:spLocks/>
          </p:cNvSpPr>
          <p:nvPr/>
        </p:nvSpPr>
        <p:spPr bwMode="auto">
          <a:xfrm>
            <a:off x="4705970" y="1051560"/>
            <a:ext cx="4097360" cy="5552124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15" tIns="65308" rIns="130615" bIns="65308"/>
          <a:lstStyle>
            <a:lvl1pPr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13049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pt-BR" altLang="pt-BR" sz="2800" dirty="0">
                <a:solidFill>
                  <a:schemeClr val="bg1"/>
                </a:solidFill>
                <a:ea typeface="ＭＳ Ｐゴシック" charset="-128"/>
              </a:rPr>
              <a:t>Big D</a:t>
            </a:r>
            <a:r>
              <a:rPr lang="pt-BR" altLang="pt-BR" sz="2800" dirty="0" smtClean="0">
                <a:solidFill>
                  <a:schemeClr val="bg1"/>
                </a:solidFill>
                <a:ea typeface="ＭＳ Ｐゴシック" charset="-128"/>
              </a:rPr>
              <a:t>ata</a:t>
            </a:r>
            <a:endParaRPr lang="pt-BR" altLang="pt-BR" sz="2800" dirty="0">
              <a:solidFill>
                <a:schemeClr val="bg1"/>
              </a:solidFill>
              <a:ea typeface="ＭＳ Ｐゴシック" charset="-128"/>
            </a:endParaRPr>
          </a:p>
          <a:p>
            <a:r>
              <a:rPr lang="pt-BR" altLang="pt-BR" sz="2800" dirty="0">
                <a:solidFill>
                  <a:schemeClr val="bg1"/>
                </a:solidFill>
                <a:ea typeface="ＭＳ Ｐゴシック" charset="-128"/>
              </a:rPr>
              <a:t>Análise de </a:t>
            </a:r>
            <a:r>
              <a:rPr lang="pt-BR" altLang="pt-BR" sz="2800" dirty="0" smtClean="0">
                <a:solidFill>
                  <a:schemeClr val="bg1"/>
                </a:solidFill>
                <a:ea typeface="ＭＳ Ｐゴシック" charset="-128"/>
              </a:rPr>
              <a:t>dados</a:t>
            </a:r>
            <a:endParaRPr lang="pt-BR" altLang="pt-BR" sz="2800" dirty="0">
              <a:solidFill>
                <a:schemeClr val="bg1"/>
              </a:solidFill>
              <a:ea typeface="ＭＳ Ｐゴシック" charset="-128"/>
            </a:endParaRPr>
          </a:p>
          <a:p>
            <a:r>
              <a:rPr lang="pt-BR" altLang="pt-BR" sz="2800" dirty="0">
                <a:solidFill>
                  <a:schemeClr val="bg1"/>
                </a:solidFill>
                <a:ea typeface="ＭＳ Ｐゴシック" charset="-128"/>
              </a:rPr>
              <a:t>Tecnologias móveis</a:t>
            </a:r>
          </a:p>
          <a:p>
            <a:r>
              <a:rPr lang="pt-BR" altLang="pt-BR" sz="2800" dirty="0">
                <a:solidFill>
                  <a:schemeClr val="bg1"/>
                </a:solidFill>
                <a:ea typeface="ＭＳ Ｐゴシック" charset="-128"/>
              </a:rPr>
              <a:t>Tecnologias </a:t>
            </a:r>
            <a:r>
              <a:rPr lang="pt-BR" altLang="pt-BR" sz="2800" dirty="0" smtClean="0">
                <a:solidFill>
                  <a:schemeClr val="bg1"/>
                </a:solidFill>
                <a:ea typeface="ＭＳ Ｐゴシック" charset="-128"/>
              </a:rPr>
              <a:t>sociais</a:t>
            </a:r>
            <a:endParaRPr lang="pt-BR" altLang="pt-BR" sz="2800" dirty="0">
              <a:solidFill>
                <a:schemeClr val="bg1"/>
              </a:solidFill>
              <a:ea typeface="ＭＳ Ｐゴシック" charset="-128"/>
            </a:endParaRPr>
          </a:p>
          <a:p>
            <a:r>
              <a:rPr lang="pt-BR" altLang="pt-BR" sz="2800" dirty="0">
                <a:solidFill>
                  <a:schemeClr val="bg1"/>
                </a:solidFill>
                <a:ea typeface="ＭＳ Ｐゴシック" charset="-128"/>
              </a:rPr>
              <a:t>Computação em nuvem</a:t>
            </a:r>
          </a:p>
          <a:p>
            <a:r>
              <a:rPr lang="pt-BR" altLang="pt-BR" sz="2800" dirty="0">
                <a:solidFill>
                  <a:schemeClr val="bg1"/>
                </a:solidFill>
                <a:ea typeface="ＭＳ Ｐゴシック" charset="-128"/>
              </a:rPr>
              <a:t>Análise de </a:t>
            </a:r>
            <a:r>
              <a:rPr lang="pt-BR" altLang="pt-BR" sz="2800" dirty="0" smtClean="0">
                <a:solidFill>
                  <a:schemeClr val="bg1"/>
                </a:solidFill>
                <a:ea typeface="ＭＳ Ｐゴシック" charset="-128"/>
              </a:rPr>
              <a:t>sentimentos</a:t>
            </a:r>
            <a:endParaRPr lang="pt-BR" altLang="pt-BR" sz="2800" dirty="0">
              <a:solidFill>
                <a:schemeClr val="bg1"/>
              </a:solidFill>
              <a:ea typeface="ＭＳ Ｐゴシック" charset="-128"/>
            </a:endParaRPr>
          </a:p>
          <a:p>
            <a:r>
              <a:rPr lang="pt-BR" altLang="pt-BR" sz="2800" dirty="0" smtClean="0">
                <a:solidFill>
                  <a:schemeClr val="bg1"/>
                </a:solidFill>
                <a:ea typeface="ＭＳ Ｐゴシック" charset="-128"/>
              </a:rPr>
              <a:t>Biometria</a:t>
            </a:r>
          </a:p>
          <a:p>
            <a:r>
              <a:rPr lang="pt-BR" altLang="pt-BR" sz="2800" dirty="0" smtClean="0">
                <a:solidFill>
                  <a:schemeClr val="bg1"/>
                </a:solidFill>
                <a:ea typeface="ＭＳ Ｐゴシック" charset="-128"/>
              </a:rPr>
              <a:t>Realidade virtual</a:t>
            </a:r>
            <a:endParaRPr lang="pt-BR" altLang="pt-BR" sz="2800" dirty="0">
              <a:solidFill>
                <a:schemeClr val="bg1"/>
              </a:solidFill>
              <a:ea typeface="ＭＳ Ｐゴシック" charset="-128"/>
            </a:endParaRPr>
          </a:p>
          <a:p>
            <a:r>
              <a:rPr lang="pt-BR" altLang="pt-BR" sz="2800" dirty="0">
                <a:solidFill>
                  <a:schemeClr val="bg1"/>
                </a:solidFill>
                <a:ea typeface="ＭＳ Ｐゴシック" charset="-128"/>
              </a:rPr>
              <a:t>Tempo </a:t>
            </a:r>
            <a:r>
              <a:rPr lang="pt-BR" altLang="pt-BR" sz="2800" dirty="0" smtClean="0">
                <a:solidFill>
                  <a:schemeClr val="bg1"/>
                </a:solidFill>
                <a:ea typeface="ＭＳ Ｐゴシック" charset="-128"/>
              </a:rPr>
              <a:t>real</a:t>
            </a:r>
          </a:p>
          <a:p>
            <a:r>
              <a:rPr lang="pt-BR" altLang="pt-BR" sz="2800" dirty="0" err="1" smtClean="0">
                <a:solidFill>
                  <a:schemeClr val="bg1"/>
                </a:solidFill>
                <a:ea typeface="ＭＳ Ｐゴシック" charset="-128"/>
              </a:rPr>
              <a:t>Drones</a:t>
            </a:r>
            <a:endParaRPr lang="pt-BR" altLang="pt-BR" sz="2800" dirty="0" smtClean="0">
              <a:solidFill>
                <a:schemeClr val="bg1"/>
              </a:solidFill>
              <a:ea typeface="ＭＳ Ｐゴシック" charset="-128"/>
            </a:endParaRPr>
          </a:p>
          <a:p>
            <a:r>
              <a:rPr lang="pt-BR" altLang="pt-BR" sz="2800" dirty="0" err="1" smtClean="0">
                <a:solidFill>
                  <a:schemeClr val="bg1"/>
                </a:solidFill>
                <a:ea typeface="ＭＳ Ｐゴシック" charset="-128"/>
              </a:rPr>
              <a:t>Wearables</a:t>
            </a:r>
            <a:endParaRPr lang="pt-BR" altLang="pt-BR" sz="2800" dirty="0">
              <a:solidFill>
                <a:schemeClr val="bg1"/>
              </a:solidFill>
              <a:ea typeface="ＭＳ Ｐゴシック" charset="-128"/>
            </a:endParaRPr>
          </a:p>
          <a:p>
            <a:r>
              <a:rPr lang="pt-BR" altLang="pt-BR" sz="2800" dirty="0">
                <a:solidFill>
                  <a:schemeClr val="bg1"/>
                </a:solidFill>
                <a:ea typeface="ＭＳ Ｐゴシック" charset="-128"/>
              </a:rPr>
              <a:t>Inteligência artificial</a:t>
            </a:r>
          </a:p>
          <a:p>
            <a:r>
              <a:rPr lang="pt-BR" altLang="pt-BR" sz="2800" dirty="0">
                <a:solidFill>
                  <a:schemeClr val="bg1"/>
                </a:solidFill>
                <a:ea typeface="ＭＳ Ｐゴシック" charset="-128"/>
              </a:rPr>
              <a:t>Computação cognitiva</a:t>
            </a:r>
          </a:p>
        </p:txBody>
      </p:sp>
    </p:spTree>
    <p:extLst>
      <p:ext uri="{BB962C8B-B14F-4D97-AF65-F5344CB8AC3E}">
        <p14:creationId xmlns:p14="http://schemas.microsoft.com/office/powerpoint/2010/main" val="124288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9" descr="The End of Marke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275" y="0"/>
            <a:ext cx="9939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96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6" descr="IMG_5080 (1).JPG"/>
          <p:cNvPicPr>
            <a:picLocks noChangeAspect="1"/>
          </p:cNvPicPr>
          <p:nvPr/>
        </p:nvPicPr>
        <p:blipFill>
          <a:blip r:embed="rId3">
            <a:lum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36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9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6688" indent="-166688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charset="2"/>
              <a:buNone/>
            </a:pPr>
            <a:endParaRPr lang="pt-BR" altLang="pt-BR"/>
          </a:p>
        </p:txBody>
      </p:sp>
      <p:sp>
        <p:nvSpPr>
          <p:cNvPr id="68" name="AutoShape 2"/>
          <p:cNvSpPr>
            <a:spLocks noChangeArrowheads="1"/>
          </p:cNvSpPr>
          <p:nvPr/>
        </p:nvSpPr>
        <p:spPr bwMode="auto">
          <a:xfrm>
            <a:off x="3132138" y="4181475"/>
            <a:ext cx="3241675" cy="1733550"/>
          </a:xfrm>
          <a:prstGeom prst="rightArrow">
            <a:avLst>
              <a:gd name="adj1" fmla="val 82185"/>
              <a:gd name="adj2" fmla="val 51883"/>
            </a:avLst>
          </a:prstGeom>
          <a:solidFill>
            <a:srgbClr val="008080"/>
          </a:solidFill>
          <a:ln w="3175">
            <a:solidFill>
              <a:schemeClr val="bg1"/>
            </a:solidFill>
            <a:miter lim="800000"/>
            <a:headEnd/>
            <a:tailEnd/>
          </a:ln>
          <a:effectLst>
            <a:outerShdw blurRad="50800" dist="762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defTabSz="449263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449263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449263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449263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449263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pt-BR" altLang="pt-BR" dirty="0"/>
              <a:t>TECNOLOGIA</a:t>
            </a:r>
          </a:p>
          <a:p>
            <a:r>
              <a:rPr lang="pt-BR" altLang="pt-BR" dirty="0"/>
              <a:t>MATEMÁTICA</a:t>
            </a:r>
          </a:p>
          <a:p>
            <a:r>
              <a:rPr lang="pt-BR" altLang="pt-BR" dirty="0"/>
              <a:t>ESTATÍSTICA</a:t>
            </a:r>
          </a:p>
          <a:p>
            <a:r>
              <a:rPr lang="pt-BR" altLang="pt-BR" dirty="0"/>
              <a:t>GERÊNCIA DE PROJETOS</a:t>
            </a:r>
          </a:p>
          <a:p>
            <a:r>
              <a:rPr lang="pt-BR" altLang="pt-BR" dirty="0"/>
              <a:t>ANTROPOLOGIA</a:t>
            </a:r>
          </a:p>
          <a:p>
            <a:r>
              <a:rPr lang="pt-BR" altLang="pt-BR" dirty="0"/>
              <a:t>CIÊNCIAS HUMANAS</a:t>
            </a:r>
            <a:endParaRPr lang="en-US" altLang="pt-BR" dirty="0"/>
          </a:p>
        </p:txBody>
      </p:sp>
      <p:sp>
        <p:nvSpPr>
          <p:cNvPr id="120835" name="Rectangle 2"/>
          <p:cNvSpPr txBox="1">
            <a:spLocks noChangeArrowheads="1"/>
          </p:cNvSpPr>
          <p:nvPr/>
        </p:nvSpPr>
        <p:spPr bwMode="auto">
          <a:xfrm>
            <a:off x="106363" y="404813"/>
            <a:ext cx="88392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23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8223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8223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8223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822325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pt-BR" altLang="pt-BR" sz="2000"/>
              <a:t>A TRANSFORMAÇÃO DE MARKETING E COMUNICAÇÃO</a:t>
            </a:r>
            <a:endParaRPr lang="en-US" altLang="pt-BR" sz="2000"/>
          </a:p>
        </p:txBody>
      </p:sp>
      <p:sp>
        <p:nvSpPr>
          <p:cNvPr id="120836" name="Line 5"/>
          <p:cNvSpPr>
            <a:spLocks noChangeShapeType="1"/>
          </p:cNvSpPr>
          <p:nvPr/>
        </p:nvSpPr>
        <p:spPr bwMode="auto">
          <a:xfrm flipH="1">
            <a:off x="179388" y="836613"/>
            <a:ext cx="8713787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>
            <a:prstShdw prst="shdw17" dist="17961" dir="2700000">
              <a:srgbClr val="4D4D4D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0837" name="Line 7"/>
          <p:cNvSpPr>
            <a:spLocks noChangeShapeType="1"/>
          </p:cNvSpPr>
          <p:nvPr/>
        </p:nvSpPr>
        <p:spPr bwMode="auto">
          <a:xfrm>
            <a:off x="647700" y="5957888"/>
            <a:ext cx="820578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2749550" y="6030913"/>
            <a:ext cx="3933825" cy="574675"/>
            <a:chOff x="2750035" y="6030947"/>
            <a:chExt cx="3933931" cy="574676"/>
          </a:xfrm>
        </p:grpSpPr>
        <p:sp>
          <p:nvSpPr>
            <p:cNvPr id="120861" name="Rectangle 2"/>
            <p:cNvSpPr txBox="1">
              <a:spLocks noChangeArrowheads="1"/>
            </p:cNvSpPr>
            <p:nvPr/>
          </p:nvSpPr>
          <p:spPr bwMode="auto">
            <a:xfrm>
              <a:off x="2750035" y="6030947"/>
              <a:ext cx="3933931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t-BR" altLang="pt-BR" sz="1800"/>
                <a:t>OUSADO E TRANSGRESSOR</a:t>
              </a:r>
              <a:endParaRPr lang="en-US" altLang="pt-BR" sz="1800"/>
            </a:p>
          </p:txBody>
        </p:sp>
        <p:sp>
          <p:nvSpPr>
            <p:cNvPr id="120862" name="Rectangle 2"/>
            <p:cNvSpPr txBox="1">
              <a:spLocks noChangeArrowheads="1"/>
            </p:cNvSpPr>
            <p:nvPr/>
          </p:nvSpPr>
          <p:spPr bwMode="auto">
            <a:xfrm>
              <a:off x="2750035" y="6318285"/>
              <a:ext cx="3933931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t-BR" altLang="pt-BR" sz="1800"/>
                <a:t>INOVAÇÃO E CRIATIVIDADE</a:t>
              </a:r>
              <a:endParaRPr lang="en-US" altLang="pt-BR" sz="1800"/>
            </a:p>
          </p:txBody>
        </p:sp>
      </p:grpSp>
      <p:grpSp>
        <p:nvGrpSpPr>
          <p:cNvPr id="3" name="Group 103"/>
          <p:cNvGrpSpPr>
            <a:grpSpLocks/>
          </p:cNvGrpSpPr>
          <p:nvPr/>
        </p:nvGrpSpPr>
        <p:grpSpPr bwMode="auto">
          <a:xfrm>
            <a:off x="454025" y="4365625"/>
            <a:ext cx="2647950" cy="1438275"/>
            <a:chOff x="454025" y="4365626"/>
            <a:chExt cx="2647191" cy="1438275"/>
          </a:xfrm>
        </p:grpSpPr>
        <p:sp>
          <p:nvSpPr>
            <p:cNvPr id="120855" name="Rectangle 2"/>
            <p:cNvSpPr txBox="1">
              <a:spLocks noChangeArrowheads="1"/>
            </p:cNvSpPr>
            <p:nvPr/>
          </p:nvSpPr>
          <p:spPr bwMode="auto">
            <a:xfrm>
              <a:off x="476251" y="4941888"/>
              <a:ext cx="2576495" cy="236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t-BR" altLang="pt-BR" sz="1800"/>
                <a:t>DOMÍNIO DO TEMPO</a:t>
              </a:r>
              <a:endParaRPr lang="en-US" altLang="pt-BR" sz="1800"/>
            </a:p>
          </p:txBody>
        </p:sp>
        <p:grpSp>
          <p:nvGrpSpPr>
            <p:cNvPr id="120856" name="Group 100"/>
            <p:cNvGrpSpPr>
              <a:grpSpLocks/>
            </p:cNvGrpSpPr>
            <p:nvPr/>
          </p:nvGrpSpPr>
          <p:grpSpPr bwMode="auto">
            <a:xfrm>
              <a:off x="454025" y="4365626"/>
              <a:ext cx="2647191" cy="1438275"/>
              <a:chOff x="454025" y="4365626"/>
              <a:chExt cx="2647191" cy="1438275"/>
            </a:xfrm>
          </p:grpSpPr>
          <p:sp>
            <p:nvSpPr>
              <p:cNvPr id="120857" name="Rectangle 2"/>
              <p:cNvSpPr txBox="1">
                <a:spLocks noChangeArrowheads="1"/>
              </p:cNvSpPr>
              <p:nvPr/>
            </p:nvSpPr>
            <p:spPr bwMode="auto">
              <a:xfrm>
                <a:off x="454025" y="4365626"/>
                <a:ext cx="1728788" cy="287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822325"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 defTabSz="822325"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 defTabSz="822325"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 defTabSz="822325"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 defTabSz="822325"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defTabSz="822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defTabSz="822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defTabSz="822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defTabSz="822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pt-BR" altLang="pt-BR" sz="1800"/>
                  <a:t>MONÓLOGO</a:t>
                </a:r>
                <a:endParaRPr lang="en-US" altLang="pt-BR" sz="1800"/>
              </a:p>
            </p:txBody>
          </p:sp>
          <p:sp>
            <p:nvSpPr>
              <p:cNvPr id="120858" name="Rectangle 2"/>
              <p:cNvSpPr txBox="1">
                <a:spLocks noChangeArrowheads="1"/>
              </p:cNvSpPr>
              <p:nvPr/>
            </p:nvSpPr>
            <p:spPr bwMode="auto">
              <a:xfrm>
                <a:off x="468312" y="4652963"/>
                <a:ext cx="2124053" cy="287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822325"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 defTabSz="822325"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 defTabSz="822325"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 defTabSz="822325"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 defTabSz="822325"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defTabSz="822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defTabSz="822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defTabSz="822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defTabSz="822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pt-BR" altLang="pt-BR" sz="1800"/>
                  <a:t>MENSAGEIRO</a:t>
                </a:r>
                <a:endParaRPr lang="en-US" altLang="pt-BR" sz="1800"/>
              </a:p>
            </p:txBody>
          </p:sp>
          <p:sp>
            <p:nvSpPr>
              <p:cNvPr id="120859" name="Rectangle 2"/>
              <p:cNvSpPr txBox="1">
                <a:spLocks noChangeArrowheads="1"/>
              </p:cNvSpPr>
              <p:nvPr/>
            </p:nvSpPr>
            <p:spPr bwMode="auto">
              <a:xfrm>
                <a:off x="468313" y="5229225"/>
                <a:ext cx="1728788" cy="287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822325"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 defTabSz="822325"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 defTabSz="822325"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 defTabSz="822325"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 defTabSz="822325"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defTabSz="822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defTabSz="822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defTabSz="822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defTabSz="822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pt-BR" altLang="pt-BR" sz="1800"/>
                  <a:t>ARTE</a:t>
                </a:r>
                <a:endParaRPr lang="en-US" altLang="pt-BR" sz="1800"/>
              </a:p>
            </p:txBody>
          </p:sp>
          <p:sp>
            <p:nvSpPr>
              <p:cNvPr id="120860" name="Rectangle 2"/>
              <p:cNvSpPr txBox="1">
                <a:spLocks noChangeArrowheads="1"/>
              </p:cNvSpPr>
              <p:nvPr/>
            </p:nvSpPr>
            <p:spPr bwMode="auto">
              <a:xfrm>
                <a:off x="457200" y="5516563"/>
                <a:ext cx="2644016" cy="287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822325"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 defTabSz="822325"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 defTabSz="822325"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 defTabSz="822325"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 defTabSz="822325"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defTabSz="822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defTabSz="822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defTabSz="822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defTabSz="822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pt-BR" altLang="pt-BR" sz="1800"/>
                  <a:t>PAIXÃO PELA ARTE</a:t>
                </a:r>
                <a:endParaRPr lang="en-US" altLang="pt-BR" sz="1800"/>
              </a:p>
            </p:txBody>
          </p:sp>
        </p:grpSp>
      </p:grpSp>
      <p:grpSp>
        <p:nvGrpSpPr>
          <p:cNvPr id="5" name="Group 101"/>
          <p:cNvGrpSpPr>
            <a:grpSpLocks/>
          </p:cNvGrpSpPr>
          <p:nvPr/>
        </p:nvGrpSpPr>
        <p:grpSpPr bwMode="auto">
          <a:xfrm>
            <a:off x="6867525" y="4338638"/>
            <a:ext cx="2998788" cy="1806575"/>
            <a:chOff x="6868034" y="4338638"/>
            <a:chExt cx="2998336" cy="1806604"/>
          </a:xfrm>
        </p:grpSpPr>
        <p:sp>
          <p:nvSpPr>
            <p:cNvPr id="120850" name="Rectangle 2"/>
            <p:cNvSpPr txBox="1">
              <a:spLocks noChangeArrowheads="1"/>
            </p:cNvSpPr>
            <p:nvPr/>
          </p:nvSpPr>
          <p:spPr bwMode="auto">
            <a:xfrm>
              <a:off x="6875463" y="4338638"/>
              <a:ext cx="1728788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t-BR" altLang="pt-BR" sz="1800"/>
                <a:t>DIÁLOGO</a:t>
              </a:r>
              <a:endParaRPr lang="en-US" altLang="pt-BR" sz="1800"/>
            </a:p>
          </p:txBody>
        </p:sp>
        <p:sp>
          <p:nvSpPr>
            <p:cNvPr id="120851" name="Rectangle 2"/>
            <p:cNvSpPr txBox="1">
              <a:spLocks noChangeArrowheads="1"/>
            </p:cNvSpPr>
            <p:nvPr/>
          </p:nvSpPr>
          <p:spPr bwMode="auto">
            <a:xfrm>
              <a:off x="6877051" y="4652963"/>
              <a:ext cx="1728788" cy="28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t-BR" altLang="pt-BR" sz="1800"/>
                <a:t>CURADOR</a:t>
              </a:r>
              <a:endParaRPr lang="en-US" altLang="pt-BR" sz="1800"/>
            </a:p>
          </p:txBody>
        </p:sp>
        <p:sp>
          <p:nvSpPr>
            <p:cNvPr id="120852" name="Rectangle 2"/>
            <p:cNvSpPr txBox="1">
              <a:spLocks noChangeArrowheads="1"/>
            </p:cNvSpPr>
            <p:nvPr/>
          </p:nvSpPr>
          <p:spPr bwMode="auto">
            <a:xfrm>
              <a:off x="6877051" y="4941888"/>
              <a:ext cx="1728788" cy="28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t-BR" altLang="pt-BR" sz="1800"/>
                <a:t>TEMPO REAL</a:t>
              </a:r>
              <a:endParaRPr lang="en-US" altLang="pt-BR" sz="1800"/>
            </a:p>
          </p:txBody>
        </p:sp>
        <p:sp>
          <p:nvSpPr>
            <p:cNvPr id="120853" name="Rectangle 2"/>
            <p:cNvSpPr txBox="1">
              <a:spLocks noChangeArrowheads="1"/>
            </p:cNvSpPr>
            <p:nvPr/>
          </p:nvSpPr>
          <p:spPr bwMode="auto">
            <a:xfrm>
              <a:off x="6877051" y="5229225"/>
              <a:ext cx="1728788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t-BR" altLang="pt-BR" sz="1800"/>
                <a:t>CIÊNCIA</a:t>
              </a:r>
              <a:endParaRPr lang="en-US" altLang="pt-BR" sz="1800"/>
            </a:p>
          </p:txBody>
        </p:sp>
        <p:sp>
          <p:nvSpPr>
            <p:cNvPr id="120854" name="Rectangle 2"/>
            <p:cNvSpPr txBox="1">
              <a:spLocks noChangeArrowheads="1"/>
            </p:cNvSpPr>
            <p:nvPr/>
          </p:nvSpPr>
          <p:spPr bwMode="auto">
            <a:xfrm>
              <a:off x="6868034" y="5516563"/>
              <a:ext cx="2998336" cy="628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t-BR" altLang="pt-BR" sz="1800"/>
                <a:t>PAIXÃO PELOS NÚMEROS</a:t>
              </a:r>
            </a:p>
          </p:txBody>
        </p:sp>
      </p:grpSp>
      <p:grpSp>
        <p:nvGrpSpPr>
          <p:cNvPr id="6" name="Group 99"/>
          <p:cNvGrpSpPr>
            <a:grpSpLocks/>
          </p:cNvGrpSpPr>
          <p:nvPr/>
        </p:nvGrpSpPr>
        <p:grpSpPr bwMode="auto">
          <a:xfrm>
            <a:off x="185738" y="950913"/>
            <a:ext cx="8837298" cy="3175000"/>
            <a:chOff x="185705" y="950920"/>
            <a:chExt cx="8837283" cy="3174993"/>
          </a:xfrm>
        </p:grpSpPr>
        <p:sp>
          <p:nvSpPr>
            <p:cNvPr id="120842" name="Arc 26"/>
            <p:cNvSpPr>
              <a:spLocks/>
            </p:cNvSpPr>
            <p:nvPr/>
          </p:nvSpPr>
          <p:spPr bwMode="auto">
            <a:xfrm flipV="1">
              <a:off x="206422" y="950920"/>
              <a:ext cx="8785226" cy="3168650"/>
            </a:xfrm>
            <a:custGeom>
              <a:avLst/>
              <a:gdLst>
                <a:gd name="T0" fmla="*/ 0 w 20954"/>
                <a:gd name="T1" fmla="*/ 0 h 21600"/>
                <a:gd name="T2" fmla="*/ 0 w 20954"/>
                <a:gd name="T3" fmla="*/ 0 h 21600"/>
                <a:gd name="T4" fmla="*/ 0 w 20954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54"/>
                <a:gd name="T10" fmla="*/ 0 h 21600"/>
                <a:gd name="T11" fmla="*/ 20954 w 2095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54" h="21600" fill="none" extrusionOk="0">
                  <a:moveTo>
                    <a:pt x="-1" y="0"/>
                  </a:moveTo>
                  <a:cubicBezTo>
                    <a:pt x="9909" y="0"/>
                    <a:pt x="18547" y="6742"/>
                    <a:pt x="20953" y="16355"/>
                  </a:cubicBezTo>
                </a:path>
                <a:path w="20954" h="21600" stroke="0" extrusionOk="0">
                  <a:moveTo>
                    <a:pt x="-1" y="0"/>
                  </a:moveTo>
                  <a:cubicBezTo>
                    <a:pt x="9909" y="0"/>
                    <a:pt x="18547" y="6742"/>
                    <a:pt x="20953" y="16355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0843" name="Rectangle 2"/>
            <p:cNvSpPr txBox="1">
              <a:spLocks noChangeArrowheads="1"/>
            </p:cNvSpPr>
            <p:nvPr/>
          </p:nvSpPr>
          <p:spPr bwMode="auto">
            <a:xfrm>
              <a:off x="185705" y="3046413"/>
              <a:ext cx="1439863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t-BR" altLang="pt-BR" sz="1600"/>
                <a:t>CRIATIVO</a:t>
              </a:r>
            </a:p>
            <a:p>
              <a:pPr>
                <a:lnSpc>
                  <a:spcPct val="90000"/>
                </a:lnSpc>
              </a:pPr>
              <a:r>
                <a:rPr lang="pt-BR" altLang="pt-BR" sz="1600"/>
                <a:t>EMPÍRICO</a:t>
              </a:r>
            </a:p>
            <a:p>
              <a:pPr>
                <a:lnSpc>
                  <a:spcPct val="90000"/>
                </a:lnSpc>
              </a:pPr>
              <a:r>
                <a:rPr lang="pt-BR" altLang="pt-BR" sz="1600"/>
                <a:t>EMOTIVO</a:t>
              </a:r>
            </a:p>
            <a:p>
              <a:pPr>
                <a:lnSpc>
                  <a:spcPct val="90000"/>
                </a:lnSpc>
              </a:pPr>
              <a:r>
                <a:rPr lang="pt-BR" altLang="pt-BR" sz="1600"/>
                <a:t>ISOLADO</a:t>
              </a:r>
              <a:endParaRPr lang="en-US" altLang="pt-BR" sz="1600"/>
            </a:p>
          </p:txBody>
        </p:sp>
        <p:sp>
          <p:nvSpPr>
            <p:cNvPr id="120844" name="Rectangle 2"/>
            <p:cNvSpPr txBox="1">
              <a:spLocks noChangeArrowheads="1"/>
            </p:cNvSpPr>
            <p:nvPr/>
          </p:nvSpPr>
          <p:spPr bwMode="auto">
            <a:xfrm>
              <a:off x="3840441" y="2613025"/>
              <a:ext cx="1728788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t-BR" altLang="pt-BR" sz="1600"/>
                <a:t>MULTIMÍDIA</a:t>
              </a:r>
            </a:p>
            <a:p>
              <a:pPr>
                <a:lnSpc>
                  <a:spcPct val="90000"/>
                </a:lnSpc>
              </a:pPr>
              <a:r>
                <a:rPr lang="pt-BR" altLang="pt-BR" sz="1600" dirty="0"/>
                <a:t>MULTITAREFA</a:t>
              </a:r>
              <a:endParaRPr lang="en-US" altLang="pt-BR" sz="1600" dirty="0"/>
            </a:p>
          </p:txBody>
        </p:sp>
        <p:sp>
          <p:nvSpPr>
            <p:cNvPr id="120845" name="Rectangle 2"/>
            <p:cNvSpPr txBox="1">
              <a:spLocks noChangeArrowheads="1"/>
            </p:cNvSpPr>
            <p:nvPr/>
          </p:nvSpPr>
          <p:spPr bwMode="auto">
            <a:xfrm>
              <a:off x="1573194" y="3046412"/>
              <a:ext cx="1295400" cy="796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t-BR" altLang="pt-BR" sz="1600"/>
                <a:t>PAIXÃO PELO NEGÓCIO</a:t>
              </a:r>
              <a:endParaRPr lang="en-US" altLang="pt-BR" sz="1600"/>
            </a:p>
          </p:txBody>
        </p:sp>
        <p:sp>
          <p:nvSpPr>
            <p:cNvPr id="120846" name="Rectangle 2"/>
            <p:cNvSpPr txBox="1">
              <a:spLocks noChangeArrowheads="1"/>
            </p:cNvSpPr>
            <p:nvPr/>
          </p:nvSpPr>
          <p:spPr bwMode="auto">
            <a:xfrm>
              <a:off x="5216480" y="2205357"/>
              <a:ext cx="255587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t-BR" altLang="pt-BR" sz="1600"/>
                <a:t>EXPERIMENTAÇÃO</a:t>
              </a:r>
            </a:p>
            <a:p>
              <a:pPr>
                <a:lnSpc>
                  <a:spcPct val="90000"/>
                </a:lnSpc>
              </a:pPr>
              <a:r>
                <a:rPr lang="pt-BR" altLang="pt-BR" sz="1600" dirty="0"/>
                <a:t>NOVAS TECNOLOGIAS</a:t>
              </a:r>
              <a:endParaRPr lang="en-US" altLang="pt-BR" sz="1600" dirty="0"/>
            </a:p>
          </p:txBody>
        </p:sp>
        <p:sp>
          <p:nvSpPr>
            <p:cNvPr id="120847" name="Rectangle 2"/>
            <p:cNvSpPr txBox="1">
              <a:spLocks noChangeArrowheads="1"/>
            </p:cNvSpPr>
            <p:nvPr/>
          </p:nvSpPr>
          <p:spPr bwMode="auto">
            <a:xfrm>
              <a:off x="7132275" y="1030288"/>
              <a:ext cx="1890713" cy="908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t-BR" altLang="pt-BR" sz="1600" dirty="0"/>
                <a:t>ANALÍTICO</a:t>
              </a:r>
            </a:p>
            <a:p>
              <a:pPr>
                <a:lnSpc>
                  <a:spcPct val="90000"/>
                </a:lnSpc>
              </a:pPr>
              <a:r>
                <a:rPr lang="pt-BR" altLang="pt-BR" sz="1600" dirty="0"/>
                <a:t>RACIONAL</a:t>
              </a:r>
            </a:p>
            <a:p>
              <a:pPr>
                <a:lnSpc>
                  <a:spcPct val="90000"/>
                </a:lnSpc>
              </a:pPr>
              <a:r>
                <a:rPr lang="pt-BR" altLang="pt-BR" sz="1600" dirty="0" smtClean="0"/>
                <a:t>SISTÊMICO</a:t>
              </a:r>
            </a:p>
            <a:p>
              <a:pPr>
                <a:lnSpc>
                  <a:spcPct val="90000"/>
                </a:lnSpc>
              </a:pPr>
              <a:r>
                <a:rPr lang="pt-BR" altLang="pt-BR" sz="1600" dirty="0" smtClean="0"/>
                <a:t>TECNOL</a:t>
              </a:r>
              <a:r>
                <a:rPr lang="en-US" altLang="pt-BR" sz="1600" dirty="0" smtClean="0"/>
                <a:t>ÓGICO</a:t>
              </a:r>
              <a:endParaRPr lang="en-US" altLang="pt-BR" sz="1600" dirty="0"/>
            </a:p>
          </p:txBody>
        </p:sp>
        <p:sp>
          <p:nvSpPr>
            <p:cNvPr id="120848" name="Rectangle 2"/>
            <p:cNvSpPr txBox="1">
              <a:spLocks noChangeArrowheads="1"/>
            </p:cNvSpPr>
            <p:nvPr/>
          </p:nvSpPr>
          <p:spPr bwMode="auto">
            <a:xfrm>
              <a:off x="2760614" y="3189288"/>
              <a:ext cx="1995538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t-BR" altLang="pt-BR" sz="1600" dirty="0"/>
                <a:t>INFLUENCIADOR</a:t>
              </a:r>
              <a:endParaRPr lang="en-US" altLang="pt-BR" sz="1600" dirty="0"/>
            </a:p>
          </p:txBody>
        </p:sp>
        <p:sp>
          <p:nvSpPr>
            <p:cNvPr id="120849" name="Rectangle 2"/>
            <p:cNvSpPr txBox="1">
              <a:spLocks noChangeArrowheads="1"/>
            </p:cNvSpPr>
            <p:nvPr/>
          </p:nvSpPr>
          <p:spPr bwMode="auto">
            <a:xfrm>
              <a:off x="5212039" y="1971361"/>
              <a:ext cx="14398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 defTabSz="822325"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defTabSz="8223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t-BR" altLang="pt-BR" sz="1600"/>
                <a:t>SOCIAL</a:t>
              </a:r>
              <a:endParaRPr lang="en-US" altLang="pt-B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9491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fld id="{668C5324-CBA1-BF4A-8600-44C69EA7EBB9}" type="slidenum">
              <a:rPr lang="en-US" altLang="pt-BR"/>
              <a:pPr eaLnBrk="1" hangingPunct="1"/>
              <a:t>27</a:t>
            </a:fld>
            <a:endParaRPr lang="en-US" altLang="pt-B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4932" name="Text Box 2"/>
          <p:cNvSpPr txBox="1">
            <a:spLocks noChangeArrowheads="1"/>
          </p:cNvSpPr>
          <p:nvPr/>
        </p:nvSpPr>
        <p:spPr bwMode="auto">
          <a:xfrm>
            <a:off x="1016787" y="2151727"/>
            <a:ext cx="726979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pt-BR" sz="2800" dirty="0" smtClean="0">
                <a:ea typeface="ヒラギノ角ゴ ProN W3" charset="-128"/>
                <a:sym typeface="Gill Sans" charset="0"/>
              </a:rPr>
              <a:t>”</a:t>
            </a:r>
            <a:r>
              <a:rPr lang="pt-BR" altLang="pt-BR" sz="2800" dirty="0" smtClean="0">
                <a:ea typeface="ヒラギノ角ゴ ProN W3" charset="-128"/>
                <a:sym typeface="Gill Sans" charset="0"/>
              </a:rPr>
              <a:t>Enquanto </a:t>
            </a:r>
            <a:r>
              <a:rPr lang="pt-BR" altLang="pt-BR" sz="2800" dirty="0" err="1" smtClean="0">
                <a:ea typeface="ヒラギノ角ゴ ProN W3" charset="-128"/>
                <a:sym typeface="Gill Sans" charset="0"/>
              </a:rPr>
              <a:t>voc</a:t>
            </a:r>
            <a:r>
              <a:rPr lang="en-US" altLang="pt-BR" sz="2800" dirty="0" err="1" smtClean="0">
                <a:ea typeface="ヒラギノ角ゴ ProN W3" charset="-128"/>
                <a:sym typeface="Gill Sans" charset="0"/>
              </a:rPr>
              <a:t>ê</a:t>
            </a:r>
            <a:r>
              <a:rPr lang="en-US" altLang="pt-BR" sz="2800" dirty="0" smtClean="0">
                <a:ea typeface="ヒラギノ角ゴ ProN W3" charset="-128"/>
                <a:sym typeface="Gill Sans" charset="0"/>
              </a:rPr>
              <a:t> </a:t>
            </a:r>
            <a:r>
              <a:rPr lang="en-US" altLang="pt-BR" sz="2800" dirty="0" err="1" smtClean="0">
                <a:ea typeface="ヒラギノ角ゴ ProN W3" charset="-128"/>
                <a:sym typeface="Gill Sans" charset="0"/>
              </a:rPr>
              <a:t>pensa</a:t>
            </a:r>
            <a:r>
              <a:rPr lang="en-US" altLang="pt-BR" sz="2800" dirty="0" smtClean="0">
                <a:ea typeface="ヒラギノ角ゴ ProN W3" charset="-128"/>
                <a:sym typeface="Gill Sans" charset="0"/>
              </a:rPr>
              <a:t> </a:t>
            </a:r>
            <a:r>
              <a:rPr lang="en-US" altLang="pt-BR" sz="2800" dirty="0" err="1" smtClean="0">
                <a:ea typeface="ヒラギノ角ゴ ProN W3" charset="-128"/>
                <a:sym typeface="Gill Sans" charset="0"/>
              </a:rPr>
              <a:t>em</a:t>
            </a:r>
            <a:r>
              <a:rPr lang="en-US" altLang="pt-BR" sz="2800" dirty="0" smtClean="0">
                <a:ea typeface="ヒラギノ角ゴ ProN W3" charset="-128"/>
                <a:sym typeface="Gill Sans" charset="0"/>
              </a:rPr>
              <a:t> 2016, </a:t>
            </a:r>
          </a:p>
          <a:p>
            <a:pPr eaLnBrk="1" hangingPunct="1"/>
            <a:r>
              <a:rPr lang="en-US" altLang="pt-BR" sz="2800" dirty="0" smtClean="0">
                <a:ea typeface="ヒラギノ角ゴ ProN W3" charset="-128"/>
                <a:sym typeface="Gill Sans" charset="0"/>
              </a:rPr>
              <a:t>                   </a:t>
            </a:r>
            <a:r>
              <a:rPr lang="en-US" altLang="pt-BR" sz="2800" dirty="0" err="1" smtClean="0">
                <a:ea typeface="ヒラギノ角ゴ ProN W3" charset="-128"/>
                <a:sym typeface="Gill Sans" charset="0"/>
              </a:rPr>
              <a:t>alguém</a:t>
            </a:r>
            <a:r>
              <a:rPr lang="en-US" altLang="pt-BR" sz="2800" dirty="0" smtClean="0">
                <a:ea typeface="ヒラギノ角ゴ ProN W3" charset="-128"/>
                <a:sym typeface="Gill Sans" charset="0"/>
              </a:rPr>
              <a:t> </a:t>
            </a:r>
            <a:r>
              <a:rPr lang="en-US" altLang="pt-BR" sz="2800" dirty="0" err="1" smtClean="0">
                <a:ea typeface="ヒラギノ角ゴ ProN W3" charset="-128"/>
                <a:sym typeface="Gill Sans" charset="0"/>
              </a:rPr>
              <a:t>está</a:t>
            </a:r>
            <a:r>
              <a:rPr lang="en-US" altLang="pt-BR" sz="2800" dirty="0" smtClean="0">
                <a:ea typeface="ヒラギノ角ゴ ProN W3" charset="-128"/>
                <a:sym typeface="Gill Sans" charset="0"/>
              </a:rPr>
              <a:t> </a:t>
            </a:r>
            <a:r>
              <a:rPr lang="en-US" altLang="pt-BR" sz="2800" dirty="0" err="1" smtClean="0">
                <a:ea typeface="ヒラギノ角ゴ ProN W3" charset="-128"/>
                <a:sym typeface="Gill Sans" charset="0"/>
              </a:rPr>
              <a:t>pensando</a:t>
            </a:r>
            <a:r>
              <a:rPr lang="en-US" altLang="pt-BR" sz="2800" dirty="0" smtClean="0">
                <a:ea typeface="ヒラギノ角ゴ ProN W3" charset="-128"/>
                <a:sym typeface="Gill Sans" charset="0"/>
              </a:rPr>
              <a:t> </a:t>
            </a:r>
            <a:r>
              <a:rPr lang="en-US" altLang="pt-BR" sz="2800" dirty="0" err="1" smtClean="0">
                <a:ea typeface="ヒラギノ角ゴ ProN W3" charset="-128"/>
                <a:sym typeface="Gill Sans" charset="0"/>
              </a:rPr>
              <a:t>em</a:t>
            </a:r>
            <a:r>
              <a:rPr lang="en-US" altLang="pt-BR" sz="2800" dirty="0" smtClean="0">
                <a:ea typeface="ヒラギノ角ゴ ProN W3" charset="-128"/>
                <a:sym typeface="Gill Sans" charset="0"/>
              </a:rPr>
              <a:t> 2020”</a:t>
            </a:r>
          </a:p>
          <a:p>
            <a:pPr eaLnBrk="1" hangingPunct="1"/>
            <a:endParaRPr lang="en-US" altLang="pt-BR" sz="2800" dirty="0">
              <a:ea typeface="ヒラギノ角ゴ ProN W3" charset="-128"/>
              <a:sym typeface="Gill Sans" charset="0"/>
            </a:endParaRPr>
          </a:p>
          <a:p>
            <a:pPr eaLnBrk="1" hangingPunct="1"/>
            <a:endParaRPr lang="en-US" altLang="pt-BR" sz="2800" dirty="0" smtClean="0">
              <a:ea typeface="ヒラギノ角ゴ ProN W3" charset="-128"/>
              <a:sym typeface="Gill Sans" charset="0"/>
            </a:endParaRPr>
          </a:p>
          <a:p>
            <a:pPr eaLnBrk="1" hangingPunct="1"/>
            <a:endParaRPr lang="en-US" altLang="pt-BR" sz="2800" dirty="0" smtClean="0">
              <a:ea typeface="ヒラギノ角ゴ ProN W3" charset="-128"/>
              <a:sym typeface="Gill Sans" charset="0"/>
            </a:endParaRPr>
          </a:p>
          <a:p>
            <a:pPr algn="r" eaLnBrk="1" hangingPunct="1"/>
            <a:r>
              <a:rPr lang="en-US" altLang="pt-BR" sz="2000" dirty="0" smtClean="0">
                <a:ea typeface="ヒラギノ角ゴ ProN W3" charset="-128"/>
                <a:sym typeface="Gill Sans" charset="0"/>
              </a:rPr>
              <a:t>Eduardo </a:t>
            </a:r>
            <a:r>
              <a:rPr lang="en-US" altLang="pt-BR" sz="2000" dirty="0" err="1" smtClean="0">
                <a:ea typeface="ヒラギノ角ゴ ProN W3" charset="-128"/>
                <a:sym typeface="Gill Sans" charset="0"/>
              </a:rPr>
              <a:t>Tracanella</a:t>
            </a:r>
            <a:r>
              <a:rPr lang="en-US" altLang="pt-BR" sz="2000" dirty="0" smtClean="0">
                <a:ea typeface="ヒラギノ角ゴ ProN W3" charset="-128"/>
                <a:sym typeface="Gill Sans" charset="0"/>
              </a:rPr>
              <a:t>, CMO do </a:t>
            </a:r>
            <a:r>
              <a:rPr lang="en-US" altLang="pt-BR" sz="2000" dirty="0" err="1" smtClean="0">
                <a:ea typeface="ヒラギノ角ゴ ProN W3" charset="-128"/>
                <a:sym typeface="Gill Sans" charset="0"/>
              </a:rPr>
              <a:t>Itaú</a:t>
            </a:r>
            <a:endParaRPr lang="pt-BR" altLang="pt-BR" sz="2000" dirty="0">
              <a:ea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fld id="{668C5324-CBA1-BF4A-8600-44C69EA7EBB9}" type="slidenum">
              <a:rPr lang="en-US" altLang="pt-BR"/>
              <a:pPr eaLnBrk="1" hangingPunct="1"/>
              <a:t>28</a:t>
            </a:fld>
            <a:endParaRPr lang="en-US" altLang="pt-B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24931" name="Picture 4" descr="IBM_white_back_black_sem_tradema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936" y="5953125"/>
            <a:ext cx="100488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Text Box 2"/>
          <p:cNvSpPr txBox="1">
            <a:spLocks noChangeArrowheads="1"/>
          </p:cNvSpPr>
          <p:nvPr/>
        </p:nvSpPr>
        <p:spPr bwMode="auto">
          <a:xfrm>
            <a:off x="616744" y="1861343"/>
            <a:ext cx="791051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pt-BR" altLang="pt-BR" sz="2000" dirty="0">
                <a:ea typeface="ヒラギノ角ゴ ProN W3" charset="-128"/>
                <a:sym typeface="Gill Sans" charset="0"/>
              </a:rPr>
              <a:t>Mauro Segura</a:t>
            </a:r>
          </a:p>
          <a:p>
            <a:pPr eaLnBrk="1" hangingPunct="1"/>
            <a:r>
              <a:rPr lang="pt-BR" altLang="pt-BR" sz="2000" dirty="0" err="1">
                <a:ea typeface="ヒラギノ角ゴ ProN W3" charset="-128"/>
                <a:sym typeface="Gill Sans" charset="0"/>
              </a:rPr>
              <a:t>msegura@br.ibm.com</a:t>
            </a:r>
            <a:endParaRPr lang="pt-BR" altLang="pt-BR" sz="2000" dirty="0">
              <a:ea typeface="ヒラギノ角ゴ ProN W3" charset="-128"/>
              <a:sym typeface="Gill Sans" charset="0"/>
            </a:endParaRPr>
          </a:p>
          <a:p>
            <a:pPr eaLnBrk="1" hangingPunct="1"/>
            <a:endParaRPr lang="pt-BR" altLang="pt-BR" sz="2000" dirty="0">
              <a:ea typeface="ヒラギノ角ゴ ProN W3" charset="-128"/>
              <a:sym typeface="Gill Sans" charset="0"/>
            </a:endParaRPr>
          </a:p>
          <a:p>
            <a:pPr eaLnBrk="1" hangingPunct="1"/>
            <a:r>
              <a:rPr lang="pt-BR" altLang="pt-BR" sz="2000" dirty="0" err="1">
                <a:ea typeface="ヒラギノ角ゴ ProN W3" charset="-128"/>
                <a:sym typeface="Gill Sans" charset="0"/>
              </a:rPr>
              <a:t>www.aquintaonda.blogspot.com</a:t>
            </a:r>
            <a:r>
              <a:rPr lang="pt-BR" altLang="pt-BR" sz="2000" dirty="0">
                <a:ea typeface="ヒラギノ角ゴ ProN W3" charset="-128"/>
                <a:sym typeface="Gill Sans" charset="0"/>
              </a:rPr>
              <a:t> </a:t>
            </a:r>
          </a:p>
          <a:p>
            <a:pPr eaLnBrk="1" hangingPunct="1"/>
            <a:r>
              <a:rPr lang="pt-BR" altLang="pt-BR" sz="2000" dirty="0" err="1">
                <a:ea typeface="ヒラギノ角ゴ ProN W3" charset="-128"/>
                <a:sym typeface="Gill Sans" charset="0"/>
              </a:rPr>
              <a:t>www.facebook.com</a:t>
            </a:r>
            <a:r>
              <a:rPr lang="pt-BR" altLang="pt-BR" sz="2000" dirty="0">
                <a:ea typeface="ヒラギノ角ゴ ProN W3" charset="-128"/>
                <a:sym typeface="Gill Sans" charset="0"/>
              </a:rPr>
              <a:t>/</a:t>
            </a:r>
            <a:r>
              <a:rPr lang="pt-BR" altLang="pt-BR" sz="2000" dirty="0" err="1">
                <a:ea typeface="ヒラギノ角ゴ ProN W3" charset="-128"/>
                <a:sym typeface="Gill Sans" charset="0"/>
              </a:rPr>
              <a:t>aquintaonda</a:t>
            </a:r>
            <a:endParaRPr lang="pt-BR" altLang="pt-BR" sz="2000" dirty="0">
              <a:ea typeface="ヒラギノ角ゴ ProN W3" charset="-128"/>
              <a:sym typeface="Gill Sans" charset="0"/>
            </a:endParaRPr>
          </a:p>
          <a:p>
            <a:pPr eaLnBrk="1" hangingPunct="1"/>
            <a:r>
              <a:rPr lang="pt-BR" altLang="pt-BR" sz="2000" dirty="0" err="1">
                <a:ea typeface="ヒラギノ角ゴ ProN W3" charset="-128"/>
                <a:sym typeface="Gill Sans" charset="0"/>
              </a:rPr>
              <a:t>www.linkedin.com</a:t>
            </a:r>
            <a:r>
              <a:rPr lang="pt-BR" altLang="pt-BR" sz="2000" dirty="0">
                <a:ea typeface="ヒラギノ角ゴ ProN W3" charset="-128"/>
                <a:sym typeface="Gill Sans" charset="0"/>
              </a:rPr>
              <a:t>/in/</a:t>
            </a:r>
            <a:r>
              <a:rPr lang="pt-BR" altLang="pt-BR" sz="2000" dirty="0" err="1">
                <a:ea typeface="ヒラギノ角ゴ ProN W3" charset="-128"/>
                <a:sym typeface="Gill Sans" charset="0"/>
              </a:rPr>
              <a:t>maurosegura</a:t>
            </a:r>
            <a:endParaRPr lang="pt-BR" altLang="pt-BR" sz="2000" dirty="0">
              <a:ea typeface="ヒラギノ角ゴ ProN W3" charset="-128"/>
              <a:sym typeface="Gill Sans" charset="0"/>
            </a:endParaRPr>
          </a:p>
          <a:p>
            <a:pPr eaLnBrk="1" hangingPunct="1"/>
            <a:endParaRPr lang="pt-BR" altLang="pt-BR" sz="2000" dirty="0">
              <a:ea typeface="ヒラギノ角ゴ ProN W3" charset="-128"/>
              <a:sym typeface="Gill Sans" charset="0"/>
            </a:endParaRPr>
          </a:p>
          <a:p>
            <a:pPr eaLnBrk="1" hangingPunct="1"/>
            <a:r>
              <a:rPr lang="pt-BR" altLang="pt-BR" sz="2000" dirty="0" err="1">
                <a:ea typeface="ヒラギノ角ゴ ProN W3" charset="-128"/>
                <a:sym typeface="Gill Sans" charset="0"/>
              </a:rPr>
              <a:t>http</a:t>
            </a:r>
            <a:r>
              <a:rPr lang="pt-BR" altLang="pt-BR" sz="2000" dirty="0">
                <a:ea typeface="ヒラギノ角ゴ ProN W3" charset="-128"/>
                <a:sym typeface="Gill Sans" charset="0"/>
              </a:rPr>
              <a:t>://</a:t>
            </a:r>
            <a:r>
              <a:rPr lang="pt-BR" altLang="pt-BR" sz="2000" dirty="0" err="1">
                <a:ea typeface="ヒラギノ角ゴ ProN W3" charset="-128"/>
                <a:sym typeface="Gill Sans" charset="0"/>
              </a:rPr>
              <a:t>meioemensagem.com.br</a:t>
            </a:r>
            <a:r>
              <a:rPr lang="pt-BR" altLang="pt-BR" sz="2000" dirty="0">
                <a:ea typeface="ヒラギノ角ゴ ProN W3" charset="-128"/>
                <a:sym typeface="Gill Sans" charset="0"/>
              </a:rPr>
              <a:t>/home/marketing/</a:t>
            </a:r>
            <a:r>
              <a:rPr lang="pt-BR" altLang="pt-BR" sz="2000" dirty="0" err="1">
                <a:ea typeface="ヒラギノ角ゴ ProN W3" charset="-128"/>
                <a:sym typeface="Gill Sans" charset="0"/>
              </a:rPr>
              <a:t>ponto_de_vista.html</a:t>
            </a:r>
            <a:r>
              <a:rPr lang="pt-BR" altLang="pt-BR" sz="2000" dirty="0">
                <a:ea typeface="ヒラギノ角ゴ ProN W3" charset="-128"/>
                <a:sym typeface="Gill Sans" charset="0"/>
              </a:rPr>
              <a:t> </a:t>
            </a:r>
          </a:p>
          <a:p>
            <a:pPr eaLnBrk="1" hangingPunct="1"/>
            <a:endParaRPr lang="pt-BR" altLang="pt-BR" sz="2000" dirty="0">
              <a:ea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9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fld id="{D2375B2D-766E-A04A-9D0C-FA05622B78EB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 descr="man_thinking.jpg"/>
          <p:cNvPicPr>
            <a:picLocks noChangeAspect="1"/>
          </p:cNvPicPr>
          <p:nvPr/>
        </p:nvPicPr>
        <p:blipFill>
          <a:blip r:embed="rId3">
            <a:lum bright="-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0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57200" y="639763"/>
            <a:ext cx="7132638" cy="1784350"/>
            <a:chOff x="457200" y="640080"/>
            <a:chExt cx="7132638" cy="1784032"/>
          </a:xfrm>
        </p:grpSpPr>
        <p:sp>
          <p:nvSpPr>
            <p:cNvPr id="12299" name="Title 1"/>
            <p:cNvSpPr txBox="1">
              <a:spLocks/>
            </p:cNvSpPr>
            <p:nvPr/>
          </p:nvSpPr>
          <p:spPr bwMode="auto">
            <a:xfrm>
              <a:off x="457200" y="640080"/>
              <a:ext cx="7132638" cy="639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0615" tIns="65308" rIns="130615" bIns="65308"/>
            <a:lstStyle/>
            <a:p>
              <a:pPr defTabSz="1304925">
                <a:defRPr/>
              </a:pPr>
              <a:r>
                <a:rPr lang="en-US" sz="2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ＭＳ Ｐゴシック" pitchFamily="34" charset="-128"/>
                  <a:cs typeface="Helvetica" pitchFamily="34" charset="0"/>
                </a:rPr>
                <a:t>Indíviduos</a:t>
              </a:r>
              <a:r>
                <a: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ＭＳ Ｐゴシック" pitchFamily="34" charset="-128"/>
                  <a:cs typeface="Helvetica" pitchFamily="34" charset="0"/>
                </a:rPr>
                <a:t> </a:t>
              </a:r>
              <a:r>
                <a:rPr lang="en-US" sz="2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ＭＳ Ｐゴシック" pitchFamily="34" charset="-128"/>
                  <a:cs typeface="Helvetica" pitchFamily="34" charset="0"/>
                </a:rPr>
                <a:t>mais</a:t>
              </a:r>
              <a:r>
                <a: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ＭＳ Ｐゴシック" pitchFamily="34" charset="-128"/>
                  <a:cs typeface="Helvetica" pitchFamily="34" charset="0"/>
                </a:rPr>
                <a:t> </a:t>
              </a:r>
              <a:r>
                <a:rPr lang="en-US" sz="2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ＭＳ Ｐゴシック" pitchFamily="34" charset="-128"/>
                  <a:cs typeface="Helvetica" pitchFamily="34" charset="0"/>
                </a:rPr>
                <a:t>conectados</a:t>
              </a:r>
              <a:r>
                <a: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ＭＳ Ｐゴシック" pitchFamily="34" charset="-128"/>
                  <a:cs typeface="Helvetica" pitchFamily="34" charset="0"/>
                </a:rPr>
                <a:t> </a:t>
              </a:r>
              <a:r>
                <a: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34" charset="-128"/>
                  <a:cs typeface="Helvetica" pitchFamily="34" charset="0"/>
                </a:rPr>
                <a:t>e </a:t>
              </a:r>
              <a:r>
                <a:rPr lang="en-US" sz="2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34" charset="-128"/>
                  <a:cs typeface="Helvetica" pitchFamily="34" charset="0"/>
                </a:rPr>
                <a:t>poderosos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Helvetica" pitchFamily="34" charset="0"/>
              </a:endParaRP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457200" y="1143227"/>
              <a:ext cx="3382963" cy="128088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130615" tIns="65308" rIns="130615" bIns="65308"/>
            <a:lstStyle>
              <a:lvl1pPr algn="l" defTabSz="1304925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83D1F5"/>
                  </a:solidFill>
                  <a:latin typeface="Arial" charset="0"/>
                  <a:ea typeface="ＭＳ Ｐゴシック" pitchFamily="34" charset="-128"/>
                  <a:cs typeface="+mj-cs"/>
                </a:defRPr>
              </a:lvl1pPr>
              <a:lvl2pPr algn="l" defTabSz="1304925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83D1F5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algn="l" defTabSz="1304925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83D1F5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algn="l" defTabSz="1304925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83D1F5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algn="l" defTabSz="1304925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83D1F5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177" algn="l" defTabSz="1306448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83D1F5"/>
                  </a:solidFill>
                  <a:latin typeface="Arial" pitchFamily="34" charset="0"/>
                </a:defRPr>
              </a:lvl6pPr>
              <a:lvl7pPr marL="914354" algn="l" defTabSz="1306448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83D1F5"/>
                  </a:solidFill>
                  <a:latin typeface="Arial" pitchFamily="34" charset="0"/>
                </a:defRPr>
              </a:lvl7pPr>
              <a:lvl8pPr marL="1371531" algn="l" defTabSz="1306448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83D1F5"/>
                  </a:solidFill>
                  <a:latin typeface="Arial" pitchFamily="34" charset="0"/>
                </a:defRPr>
              </a:lvl8pPr>
              <a:lvl9pPr marL="1828709" algn="l" defTabSz="1306448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83D1F5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r>
                <a:rPr lang="pt-BR" sz="2000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O consumidor exigente</a:t>
              </a:r>
            </a:p>
            <a:p>
              <a:pPr>
                <a:defRPr/>
              </a:pPr>
              <a:r>
                <a:rPr lang="pt-BR" sz="2000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Engajamento digital</a:t>
              </a:r>
            </a:p>
            <a:p>
              <a:pPr>
                <a:defRPr/>
              </a:pPr>
              <a:r>
                <a:rPr lang="pt-BR" sz="2000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Transparência total</a:t>
              </a:r>
            </a:p>
            <a:p>
              <a:pPr>
                <a:defRPr/>
              </a:pPr>
              <a:endPara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endParaRPr>
            </a:p>
            <a:p>
              <a:pPr>
                <a:defRPr/>
              </a:pPr>
              <a:endPara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endParaRPr>
            </a:p>
            <a:p>
              <a:pPr>
                <a:defRPr/>
              </a:pPr>
              <a:endPara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endParaRPr>
            </a:p>
            <a:p>
              <a:pPr>
                <a:defRPr/>
              </a:pPr>
              <a:endParaRPr lang="en-US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336925" y="2239963"/>
            <a:ext cx="5030788" cy="1784350"/>
            <a:chOff x="3337560" y="2240280"/>
            <a:chExt cx="5029517" cy="1784033"/>
          </a:xfrm>
        </p:grpSpPr>
        <p:sp>
          <p:nvSpPr>
            <p:cNvPr id="12297" name="Title 1"/>
            <p:cNvSpPr txBox="1">
              <a:spLocks/>
            </p:cNvSpPr>
            <p:nvPr/>
          </p:nvSpPr>
          <p:spPr bwMode="auto">
            <a:xfrm>
              <a:off x="3337560" y="2240280"/>
              <a:ext cx="5029517" cy="641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0615" tIns="65308" rIns="130615" bIns="65308"/>
            <a:lstStyle/>
            <a:p>
              <a:pPr algn="r" defTabSz="1304925">
                <a:defRPr/>
              </a:pPr>
              <a:r>
                <a:rPr lang="en-US" sz="2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ＭＳ Ｐゴシック" pitchFamily="34" charset="-128"/>
                  <a:cs typeface="Helvetica" pitchFamily="34" charset="0"/>
                </a:rPr>
                <a:t>Novos</a:t>
              </a:r>
              <a:r>
                <a: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ＭＳ Ｐゴシック" pitchFamily="34" charset="-128"/>
                  <a:cs typeface="Helvetica" pitchFamily="34" charset="0"/>
                </a:rPr>
                <a:t> </a:t>
              </a:r>
              <a:r>
                <a:rPr lang="en-US" sz="2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ＭＳ Ｐゴシック" pitchFamily="34" charset="-128"/>
                  <a:cs typeface="Helvetica" pitchFamily="34" charset="0"/>
                </a:rPr>
                <a:t>concorrentes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ＭＳ Ｐゴシック" pitchFamily="34" charset="-128"/>
                <a:cs typeface="Helvetica" pitchFamily="34" charset="0"/>
              </a:endParaRPr>
            </a:p>
          </p:txBody>
        </p:sp>
        <p:sp>
          <p:nvSpPr>
            <p:cNvPr id="12298" name="Title 1"/>
            <p:cNvSpPr txBox="1">
              <a:spLocks/>
            </p:cNvSpPr>
            <p:nvPr/>
          </p:nvSpPr>
          <p:spPr bwMode="auto">
            <a:xfrm>
              <a:off x="3945419" y="2743428"/>
              <a:ext cx="4421658" cy="1280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0615" tIns="65308" rIns="130615" bIns="65308"/>
            <a:lstStyle/>
            <a:p>
              <a:pPr algn="r" defTabSz="1304925">
                <a:defRPr/>
              </a:pPr>
              <a:r>
                <a:rPr lang="pt-BR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ＭＳ Ｐゴシック" pitchFamily="34" charset="-128"/>
                  <a:cs typeface="Helvetica" pitchFamily="34" charset="0"/>
                </a:rPr>
                <a:t>Concorrentes de diferentes setores</a:t>
              </a:r>
            </a:p>
            <a:p>
              <a:pPr algn="r" defTabSz="1304925">
                <a:defRPr/>
              </a:pPr>
              <a:r>
                <a:rPr lang="pt-BR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ＭＳ Ｐゴシック" pitchFamily="34" charset="-128"/>
                  <a:cs typeface="Helvetica" pitchFamily="34" charset="0"/>
                </a:rPr>
                <a:t>Mudanças na cadeia de valor</a:t>
              </a:r>
            </a:p>
            <a:p>
              <a:pPr algn="r" defTabSz="1304925">
                <a:defRPr/>
              </a:pPr>
              <a:r>
                <a:rPr lang="pt-BR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ＭＳ Ｐゴシック" pitchFamily="34" charset="-128"/>
                  <a:cs typeface="Helvetica" pitchFamily="34" charset="0"/>
                </a:rPr>
                <a:t>Novos modelos de colaboração</a:t>
              </a:r>
              <a:endPara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ＭＳ Ｐゴシック" pitchFamily="34" charset="-128"/>
                <a:cs typeface="Helvetica" pitchFamily="34" charset="0"/>
              </a:endParaRPr>
            </a:p>
          </p:txBody>
        </p:sp>
      </p:grpSp>
      <p:sp>
        <p:nvSpPr>
          <p:cNvPr id="12293" name="TextBox 14"/>
          <p:cNvSpPr txBox="1">
            <a:spLocks noChangeArrowheads="1"/>
          </p:cNvSpPr>
          <p:nvPr/>
        </p:nvSpPr>
        <p:spPr bwMode="auto">
          <a:xfrm>
            <a:off x="184150" y="6492875"/>
            <a:ext cx="35194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</a:rPr>
              <a:t>Fonte: IBM Global C-Suite Study 2014 – IBM Institute for Business Value</a:t>
            </a:r>
            <a:endParaRPr lang="en-US" sz="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pitchFamily="34" charset="-128"/>
            </a:endParaRP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11163" y="4435475"/>
            <a:ext cx="7132637" cy="1782763"/>
            <a:chOff x="411480" y="4434840"/>
            <a:chExt cx="7132638" cy="1783080"/>
          </a:xfrm>
        </p:grpSpPr>
        <p:sp>
          <p:nvSpPr>
            <p:cNvPr id="12295" name="Title 1"/>
            <p:cNvSpPr txBox="1">
              <a:spLocks/>
            </p:cNvSpPr>
            <p:nvPr/>
          </p:nvSpPr>
          <p:spPr bwMode="auto">
            <a:xfrm>
              <a:off x="411480" y="4434840"/>
              <a:ext cx="7132638" cy="639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0615" tIns="65308" rIns="130615" bIns="65308"/>
            <a:lstStyle/>
            <a:p>
              <a:pPr defTabSz="1304925">
                <a:defRPr/>
              </a:pPr>
              <a:r>
                <a:rPr lang="en-US" sz="2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ＭＳ Ｐゴシック" pitchFamily="34" charset="-128"/>
                  <a:cs typeface="Helvetica" pitchFamily="34" charset="0"/>
                </a:rPr>
                <a:t>Transformação</a:t>
              </a:r>
              <a:r>
                <a: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ＭＳ Ｐゴシック" pitchFamily="34" charset="-128"/>
                  <a:cs typeface="Helvetica" pitchFamily="34" charset="0"/>
                </a:rPr>
                <a:t> dos </a:t>
              </a:r>
              <a:r>
                <a:rPr lang="en-US" sz="2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ＭＳ Ｐゴシック" pitchFamily="34" charset="-128"/>
                  <a:cs typeface="Helvetica" pitchFamily="34" charset="0"/>
                </a:rPr>
                <a:t>modelos</a:t>
              </a:r>
              <a:r>
                <a: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ＭＳ Ｐゴシック" pitchFamily="34" charset="-128"/>
                  <a:cs typeface="Helvetica" pitchFamily="34" charset="0"/>
                </a:rPr>
                <a:t> de </a:t>
              </a:r>
              <a:r>
                <a:rPr lang="en-US" sz="2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ＭＳ Ｐゴシック" pitchFamily="34" charset="-128"/>
                  <a:cs typeface="Helvetica" pitchFamily="34" charset="0"/>
                </a:rPr>
                <a:t>negócio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ＭＳ Ｐゴシック" pitchFamily="34" charset="-128"/>
                <a:cs typeface="Helvetica" pitchFamily="34" charset="0"/>
              </a:endParaRP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457517" y="4936579"/>
              <a:ext cx="6034089" cy="128134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130615" tIns="65308" rIns="130615" bIns="65308"/>
            <a:lstStyle>
              <a:lvl1pPr algn="l" defTabSz="1304925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83D1F5"/>
                  </a:solidFill>
                  <a:latin typeface="Arial" charset="0"/>
                  <a:ea typeface="ＭＳ Ｐゴシック" pitchFamily="34" charset="-128"/>
                  <a:cs typeface="+mj-cs"/>
                </a:defRPr>
              </a:lvl1pPr>
              <a:lvl2pPr algn="l" defTabSz="1304925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83D1F5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algn="l" defTabSz="1304925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83D1F5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algn="l" defTabSz="1304925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83D1F5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algn="l" defTabSz="1304925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83D1F5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177" algn="l" defTabSz="1306448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83D1F5"/>
                  </a:solidFill>
                  <a:latin typeface="Arial" pitchFamily="34" charset="0"/>
                </a:defRPr>
              </a:lvl6pPr>
              <a:lvl7pPr marL="914354" algn="l" defTabSz="1306448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83D1F5"/>
                  </a:solidFill>
                  <a:latin typeface="Arial" pitchFamily="34" charset="0"/>
                </a:defRPr>
              </a:lvl7pPr>
              <a:lvl8pPr marL="1371531" algn="l" defTabSz="1306448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83D1F5"/>
                  </a:solidFill>
                  <a:latin typeface="Arial" pitchFamily="34" charset="0"/>
                </a:defRPr>
              </a:lvl8pPr>
              <a:lvl9pPr marL="1828709" algn="l" defTabSz="1306448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83D1F5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r>
                <a:rPr lang="pt-BR" sz="2000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Redefinição do valor do consumidor</a:t>
              </a:r>
            </a:p>
            <a:p>
              <a:pPr>
                <a:defRPr/>
              </a:pPr>
              <a:r>
                <a:rPr lang="pt-BR" sz="2000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Integração físico-digital</a:t>
              </a:r>
            </a:p>
            <a:p>
              <a:pPr>
                <a:defRPr/>
              </a:pPr>
              <a:r>
                <a:rPr lang="pt-BR" sz="2000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Risco, segurança, conformidade e privacidade</a:t>
              </a:r>
            </a:p>
            <a:p>
              <a:pPr>
                <a:defRPr/>
              </a:pPr>
              <a:endPara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endParaRPr>
            </a:p>
            <a:p>
              <a:pPr>
                <a:defRPr/>
              </a:pPr>
              <a:endParaRPr lang="en-US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man_thinking.jpg"/>
          <p:cNvPicPr>
            <a:picLocks noChangeAspect="1"/>
          </p:cNvPicPr>
          <p:nvPr/>
        </p:nvPicPr>
        <p:blipFill>
          <a:blip r:embed="rId2">
            <a:lum bright="-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0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59"/>
          <p:cNvSpPr txBox="1">
            <a:spLocks noChangeArrowheads="1"/>
          </p:cNvSpPr>
          <p:nvPr/>
        </p:nvSpPr>
        <p:spPr bwMode="auto">
          <a:xfrm>
            <a:off x="182563" y="1006475"/>
            <a:ext cx="4754562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pt-BR" sz="10000" dirty="0">
                <a:effectLst>
                  <a:outerShdw blurRad="241300" dist="38100" dir="9060000" sx="97000" sy="97000" algn="tl">
                    <a:srgbClr val="000000"/>
                  </a:outerShdw>
                </a:effectLst>
                <a:latin typeface="Helvetica" pitchFamily="34" charset="0"/>
                <a:ea typeface="ＭＳ Ｐゴシック" pitchFamily="34" charset="-128"/>
                <a:cs typeface="Helvetica" pitchFamily="34" charset="0"/>
              </a:rPr>
              <a:t>CMO</a:t>
            </a:r>
            <a:endParaRPr lang="en-US" altLang="zh-TW" sz="10000" dirty="0">
              <a:effectLst>
                <a:outerShdw blurRad="241300" dist="38100" dir="9060000" sx="97000" sy="97000" algn="tl">
                  <a:srgbClr val="000000"/>
                </a:outerShdw>
              </a:effectLst>
              <a:latin typeface="Helvetica" pitchFamily="34" charset="0"/>
              <a:ea typeface="ＭＳ Ｐゴシック" pitchFamily="34" charset="-128"/>
              <a:cs typeface="Helvetica" pitchFamily="34" charset="0"/>
            </a:endParaRPr>
          </a:p>
        </p:txBody>
      </p:sp>
      <p:sp>
        <p:nvSpPr>
          <p:cNvPr id="5" name="TextBox 59"/>
          <p:cNvSpPr txBox="1">
            <a:spLocks noChangeArrowheads="1"/>
          </p:cNvSpPr>
          <p:nvPr/>
        </p:nvSpPr>
        <p:spPr bwMode="auto">
          <a:xfrm>
            <a:off x="923925" y="2468563"/>
            <a:ext cx="3327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r>
              <a:rPr lang="pt-BR" sz="2400" dirty="0">
                <a:effectLst>
                  <a:outerShdw blurRad="127000" dist="38100" dir="2700000" algn="tl">
                    <a:srgbClr val="000000">
                      <a:alpha val="32000"/>
                    </a:srgbClr>
                  </a:outerShdw>
                </a:effectLst>
                <a:latin typeface="Helvetica" pitchFamily="34" charset="0"/>
                <a:ea typeface="ＭＳ Ｐゴシック" pitchFamily="34" charset="-128"/>
                <a:cs typeface="Helvetica" pitchFamily="34" charset="0"/>
              </a:rPr>
              <a:t>Chief Marketing Officer</a:t>
            </a:r>
            <a:endParaRPr lang="en-US" altLang="zh-TW" sz="3600" dirty="0">
              <a:effectLst>
                <a:outerShdw blurRad="127000" dist="38100" dir="2700000" algn="tl">
                  <a:srgbClr val="000000">
                    <a:alpha val="32000"/>
                  </a:srgbClr>
                </a:outerShdw>
              </a:effectLst>
              <a:latin typeface="Helvetica" pitchFamily="34" charset="0"/>
              <a:ea typeface="ＭＳ Ｐゴシック" pitchFamily="34" charset="-128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man_thinking.jpg"/>
          <p:cNvPicPr>
            <a:picLocks noChangeAspect="1"/>
          </p:cNvPicPr>
          <p:nvPr/>
        </p:nvPicPr>
        <p:blipFill>
          <a:blip r:embed="rId2">
            <a:lum bright="-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0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502920" y="2174260"/>
            <a:ext cx="8093154" cy="523220"/>
            <a:chOff x="528582" y="2174260"/>
            <a:chExt cx="8093154" cy="523220"/>
          </a:xfrm>
        </p:grpSpPr>
        <p:sp>
          <p:nvSpPr>
            <p:cNvPr id="2" name="CaixaDeTexto 1"/>
            <p:cNvSpPr txBox="1"/>
            <p:nvPr/>
          </p:nvSpPr>
          <p:spPr>
            <a:xfrm>
              <a:off x="1052691" y="2251204"/>
              <a:ext cx="7569045" cy="369332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pt-BR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Identificar </a:t>
              </a:r>
              <a:r>
                <a:rPr lang="pt-BR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as preferências e tendências em </a:t>
              </a:r>
              <a:r>
                <a:rPr lang="pt-BR" sz="1800" u="sng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todos </a:t>
              </a:r>
              <a:r>
                <a:rPr lang="pt-BR" sz="1800" u="sng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os</a:t>
              </a:r>
              <a:r>
                <a:rPr lang="pt-BR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 </a:t>
              </a:r>
              <a:r>
                <a:rPr lang="pt-BR" sz="1800" u="sng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pontos de contato</a:t>
              </a:r>
              <a:endParaRPr lang="pt-BR" sz="1800" dirty="0"/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528582" y="2174260"/>
              <a:ext cx="385042" cy="523220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69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pt-BR" sz="2800" dirty="0" smtClean="0">
                  <a:effectLst>
                    <a:outerShdw blurRad="50800" dist="50800" dir="5400000" algn="ctr" rotWithShape="0">
                      <a:srgbClr val="000000"/>
                    </a:outerShdw>
                  </a:effectLst>
                </a:rPr>
                <a:t>1</a:t>
              </a:r>
              <a:endParaRPr lang="pt-BR" sz="2800" dirty="0">
                <a:effectLst>
                  <a:outerShdw blurRad="50800" dist="50800" dir="5400000" algn="ctr" rotWithShape="0">
                    <a:srgbClr val="000000"/>
                  </a:outerShdw>
                </a:effectLst>
              </a:endParaRP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502920" y="2768620"/>
            <a:ext cx="8093154" cy="523220"/>
            <a:chOff x="528582" y="2768620"/>
            <a:chExt cx="8093154" cy="523220"/>
          </a:xfrm>
        </p:grpSpPr>
        <p:sp>
          <p:nvSpPr>
            <p:cNvPr id="8" name="CaixaDeTexto 7"/>
            <p:cNvSpPr txBox="1"/>
            <p:nvPr/>
          </p:nvSpPr>
          <p:spPr>
            <a:xfrm>
              <a:off x="1052689" y="2845564"/>
              <a:ext cx="7569047" cy="369332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/>
              </a:outerShdw>
            </a:effectLst>
          </p:spPr>
          <p:txBody>
            <a:bodyPr wrap="square" rtlCol="0">
              <a:spAutoFit/>
            </a:bodyPr>
            <a:lstStyle/>
            <a:p>
              <a:pPr eaLnBrk="1" hangingPunct="1">
                <a:defRPr/>
              </a:pPr>
              <a:r>
                <a:rPr lang="pt-BR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Estimular </a:t>
              </a:r>
              <a:r>
                <a:rPr lang="pt-BR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interações </a:t>
              </a:r>
              <a:r>
                <a:rPr lang="pt-BR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e </a:t>
              </a:r>
              <a:r>
                <a:rPr lang="pt-BR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novos relacionamentos </a:t>
              </a:r>
              <a:r>
                <a:rPr lang="pt-BR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via </a:t>
              </a:r>
              <a:r>
                <a:rPr lang="pt-BR" sz="1800" u="sng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canais digitais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528582" y="2768620"/>
              <a:ext cx="385042" cy="523220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69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pt-BR" sz="2800" smtClean="0">
                  <a:effectLst>
                    <a:outerShdw blurRad="50800" dist="50800" dir="5400000" algn="ctr" rotWithShape="0">
                      <a:srgbClr val="000000"/>
                    </a:outerShdw>
                  </a:effectLst>
                </a:rPr>
                <a:t>2</a:t>
              </a:r>
              <a:endParaRPr lang="pt-BR" sz="2800" dirty="0">
                <a:effectLst>
                  <a:outerShdw blurRad="50800" dist="50800" dir="5400000" algn="ctr" rotWithShape="0">
                    <a:srgbClr val="000000"/>
                  </a:outerShdw>
                </a:effectLst>
              </a:endParaRP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502920" y="3383280"/>
            <a:ext cx="8093155" cy="523220"/>
            <a:chOff x="528582" y="3383280"/>
            <a:chExt cx="8093155" cy="523220"/>
          </a:xfrm>
        </p:grpSpPr>
        <p:sp>
          <p:nvSpPr>
            <p:cNvPr id="9" name="CaixaDeTexto 8"/>
            <p:cNvSpPr txBox="1"/>
            <p:nvPr/>
          </p:nvSpPr>
          <p:spPr>
            <a:xfrm>
              <a:off x="1052691" y="3475563"/>
              <a:ext cx="7569046" cy="369332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/>
              </a:outerShdw>
            </a:effectLst>
          </p:spPr>
          <p:txBody>
            <a:bodyPr wrap="square" rtlCol="0">
              <a:spAutoFit/>
            </a:bodyPr>
            <a:lstStyle/>
            <a:p>
              <a:pPr eaLnBrk="1" hangingPunct="1">
                <a:defRPr/>
              </a:pPr>
              <a:r>
                <a:rPr lang="pt-BR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Aumentar as competências digitais com </a:t>
              </a:r>
              <a:r>
                <a:rPr lang="pt-BR" sz="1800" u="sng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parceiros</a:t>
              </a:r>
              <a:r>
                <a:rPr lang="pt-BR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 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528582" y="3383280"/>
              <a:ext cx="385042" cy="523220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69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pt-BR" sz="2800" dirty="0" smtClean="0">
                  <a:effectLst>
                    <a:outerShdw blurRad="50800" dist="50800" dir="5400000" algn="ctr" rotWithShape="0">
                      <a:srgbClr val="000000"/>
                    </a:outerShdw>
                  </a:effectLst>
                </a:rPr>
                <a:t>3</a:t>
              </a:r>
              <a:endParaRPr lang="pt-BR" sz="2800" dirty="0">
                <a:effectLst>
                  <a:outerShdw blurRad="50800" dist="50800" dir="5400000" algn="ctr" rotWithShape="0">
                    <a:srgbClr val="000000"/>
                  </a:outerShdw>
                </a:effectLst>
              </a:endParaRP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502920" y="4001770"/>
            <a:ext cx="8093155" cy="523220"/>
            <a:chOff x="528582" y="4001770"/>
            <a:chExt cx="8093155" cy="523220"/>
          </a:xfrm>
        </p:grpSpPr>
        <p:sp>
          <p:nvSpPr>
            <p:cNvPr id="10" name="CaixaDeTexto 9"/>
            <p:cNvSpPr txBox="1"/>
            <p:nvPr/>
          </p:nvSpPr>
          <p:spPr>
            <a:xfrm>
              <a:off x="1052691" y="4094053"/>
              <a:ext cx="7569046" cy="369332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/>
              </a:outerShdw>
            </a:effectLst>
          </p:spPr>
          <p:txBody>
            <a:bodyPr wrap="square" rtlCol="0">
              <a:spAutoFit/>
            </a:bodyPr>
            <a:lstStyle/>
            <a:p>
              <a:pPr eaLnBrk="1" hangingPunct="1">
                <a:defRPr/>
              </a:pPr>
              <a:r>
                <a:rPr lang="pt-BR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Engajar </a:t>
              </a:r>
              <a:r>
                <a:rPr lang="pt-BR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em </a:t>
              </a:r>
              <a:r>
                <a:rPr lang="pt-BR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todo </a:t>
              </a:r>
              <a:r>
                <a:rPr lang="pt-BR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o </a:t>
              </a:r>
              <a:r>
                <a:rPr lang="pt-BR" sz="1800" u="sng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ciclo </a:t>
              </a:r>
              <a:r>
                <a:rPr lang="pt-BR" sz="1800" u="sng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de </a:t>
              </a:r>
              <a:r>
                <a:rPr lang="pt-BR" sz="1800" u="sng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vida</a:t>
              </a:r>
              <a:r>
                <a:rPr lang="pt-BR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 do </a:t>
              </a:r>
              <a:r>
                <a:rPr lang="pt-BR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cliente</a:t>
              </a: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528582" y="4001770"/>
              <a:ext cx="509937" cy="523220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69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pt-BR" sz="2800" dirty="0" smtClean="0">
                  <a:effectLst>
                    <a:outerShdw blurRad="50800" dist="50800" dir="5400000" algn="ctr" rotWithShape="0">
                      <a:srgbClr val="000000"/>
                    </a:outerShdw>
                  </a:effectLst>
                </a:rPr>
                <a:t>4</a:t>
              </a:r>
              <a:endParaRPr lang="pt-BR" sz="2800" dirty="0">
                <a:effectLst>
                  <a:outerShdw blurRad="50800" dist="50800" dir="5400000" algn="ctr" rotWithShape="0">
                    <a:srgbClr val="000000"/>
                  </a:outerShdw>
                </a:effectLst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502920" y="4643140"/>
            <a:ext cx="8093155" cy="523220"/>
            <a:chOff x="528582" y="4702909"/>
            <a:chExt cx="8093155" cy="523220"/>
          </a:xfrm>
        </p:grpSpPr>
        <p:sp>
          <p:nvSpPr>
            <p:cNvPr id="11" name="CaixaDeTexto 10"/>
            <p:cNvSpPr txBox="1"/>
            <p:nvPr/>
          </p:nvSpPr>
          <p:spPr>
            <a:xfrm>
              <a:off x="1052691" y="4797028"/>
              <a:ext cx="7569046" cy="369332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/>
              </a:outerShdw>
            </a:effectLst>
          </p:spPr>
          <p:txBody>
            <a:bodyPr wrap="square" rtlCol="0">
              <a:spAutoFit/>
            </a:bodyPr>
            <a:lstStyle/>
            <a:p>
              <a:pPr eaLnBrk="1" hangingPunct="1">
                <a:defRPr/>
              </a:pPr>
              <a:r>
                <a:rPr lang="pt-BR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Aplicar </a:t>
              </a:r>
              <a:r>
                <a:rPr lang="pt-BR" sz="1800" u="sng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análise </a:t>
              </a:r>
              <a:r>
                <a:rPr lang="pt-BR" sz="1800" u="sng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de </a:t>
              </a:r>
              <a:r>
                <a:rPr lang="pt-BR" sz="1800" u="sng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dados</a:t>
              </a:r>
              <a:r>
                <a:rPr lang="pt-BR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 para </a:t>
              </a:r>
              <a:r>
                <a:rPr lang="pt-BR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a tomada de decisões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528582" y="4702909"/>
              <a:ext cx="385042" cy="523220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69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pt-BR" sz="2800" dirty="0" smtClean="0">
                  <a:effectLst>
                    <a:outerShdw blurRad="50800" dist="50800" dir="5400000" algn="ctr" rotWithShape="0">
                      <a:srgbClr val="000000"/>
                    </a:outerShdw>
                  </a:effectLst>
                </a:rPr>
                <a:t>5</a:t>
              </a:r>
              <a:endParaRPr lang="pt-BR" sz="2800" dirty="0">
                <a:effectLst>
                  <a:outerShdw blurRad="50800" dist="50800" dir="5400000" algn="ctr" rotWithShape="0">
                    <a:srgbClr val="000000"/>
                  </a:outerShdw>
                </a:effectLst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502920" y="5303520"/>
            <a:ext cx="8093155" cy="523220"/>
            <a:chOff x="528582" y="5303520"/>
            <a:chExt cx="8093155" cy="523220"/>
          </a:xfrm>
        </p:grpSpPr>
        <p:sp>
          <p:nvSpPr>
            <p:cNvPr id="12" name="CaixaDeTexto 11"/>
            <p:cNvSpPr txBox="1"/>
            <p:nvPr/>
          </p:nvSpPr>
          <p:spPr>
            <a:xfrm>
              <a:off x="1052691" y="5380464"/>
              <a:ext cx="7569046" cy="369332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/>
              </a:outerShdw>
            </a:effectLst>
          </p:spPr>
          <p:txBody>
            <a:bodyPr wrap="square" rtlCol="0">
              <a:spAutoFit/>
            </a:bodyPr>
            <a:lstStyle/>
            <a:p>
              <a:pPr eaLnBrk="1" hangingPunct="1">
                <a:defRPr/>
              </a:pPr>
              <a:r>
                <a:rPr lang="pt-BR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Aumentar </a:t>
              </a:r>
              <a:r>
                <a:rPr lang="pt-BR" sz="1800" u="sng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conhecimento</a:t>
              </a:r>
              <a:r>
                <a:rPr lang="pt-BR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  e desenvolver </a:t>
              </a:r>
              <a:r>
                <a:rPr lang="pt-BR" sz="1800" u="sng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cs typeface="Helvetica" pitchFamily="34" charset="0"/>
                </a:rPr>
                <a:t>novas competências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 flipH="1">
              <a:off x="528582" y="5303520"/>
              <a:ext cx="441146" cy="523220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69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pt-BR" sz="2800" dirty="0" smtClean="0">
                  <a:effectLst>
                    <a:outerShdw blurRad="50800" dist="50800" dir="5400000" algn="ctr" rotWithShape="0">
                      <a:srgbClr val="000000"/>
                    </a:outerShdw>
                  </a:effectLst>
                </a:rPr>
                <a:t>6</a:t>
              </a:r>
              <a:endParaRPr lang="pt-BR" sz="2800" dirty="0">
                <a:effectLst>
                  <a:outerShdw blurRad="50800" dist="50800" dir="5400000" algn="ctr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19" name="TextBox 59"/>
          <p:cNvSpPr txBox="1">
            <a:spLocks noChangeArrowheads="1"/>
          </p:cNvSpPr>
          <p:nvPr/>
        </p:nvSpPr>
        <p:spPr bwMode="auto">
          <a:xfrm>
            <a:off x="502920" y="320040"/>
            <a:ext cx="205364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pt-BR" sz="6000" dirty="0">
                <a:effectLst>
                  <a:outerShdw blurRad="190500" sx="111000" sy="111000" algn="tl">
                    <a:srgbClr val="000000"/>
                  </a:outerShdw>
                </a:effectLst>
                <a:latin typeface="Helvetica" pitchFamily="34" charset="0"/>
                <a:ea typeface="ＭＳ Ｐゴシック" pitchFamily="34" charset="-128"/>
                <a:cs typeface="Helvetica" pitchFamily="34" charset="0"/>
              </a:rPr>
              <a:t>CMO</a:t>
            </a:r>
            <a:endParaRPr lang="en-US" altLang="zh-TW" sz="6000" dirty="0">
              <a:effectLst>
                <a:outerShdw blurRad="190500" sx="111000" sy="111000" algn="tl">
                  <a:srgbClr val="000000"/>
                </a:outerShdw>
              </a:effectLst>
              <a:latin typeface="Helvetica" pitchFamily="34" charset="0"/>
              <a:ea typeface="ＭＳ Ｐゴシック" pitchFamily="34" charset="-128"/>
              <a:cs typeface="Helvetica" pitchFamily="34" charset="0"/>
            </a:endParaRPr>
          </a:p>
        </p:txBody>
      </p:sp>
      <p:sp>
        <p:nvSpPr>
          <p:cNvPr id="20" name="TextBox 59"/>
          <p:cNvSpPr txBox="1">
            <a:spLocks noChangeArrowheads="1"/>
          </p:cNvSpPr>
          <p:nvPr/>
        </p:nvSpPr>
        <p:spPr bwMode="auto">
          <a:xfrm>
            <a:off x="502920" y="1188720"/>
            <a:ext cx="20122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77800" dist="101600" dir="900000" sx="128000" sy="128000" algn="ctr" rotWithShape="0">
              <a:srgbClr val="000000">
                <a:alpha val="56000"/>
              </a:srgbClr>
            </a:outerShdw>
          </a:effectLst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r>
              <a:rPr lang="pt-BR" dirty="0">
                <a:effectLst>
                  <a:outerShdw blurRad="165100" dist="76200" dir="5280000" sx="98000" sy="98000" algn="t" rotWithShape="0">
                    <a:prstClr val="black"/>
                  </a:outerShdw>
                </a:effectLst>
                <a:latin typeface="Helvetica" pitchFamily="34" charset="0"/>
                <a:ea typeface="ＭＳ Ｐゴシック" pitchFamily="34" charset="-128"/>
                <a:cs typeface="Helvetica" pitchFamily="34" charset="0"/>
              </a:rPr>
              <a:t>Chief Marketing Officer</a:t>
            </a:r>
            <a:endParaRPr lang="en-US" altLang="zh-TW" dirty="0">
              <a:effectLst>
                <a:outerShdw blurRad="165100" dist="76200" dir="5280000" sx="98000" sy="98000" algn="t" rotWithShape="0">
                  <a:prstClr val="black"/>
                </a:outerShdw>
              </a:effectLst>
              <a:latin typeface="Helvetica" pitchFamily="34" charset="0"/>
              <a:ea typeface="ＭＳ Ｐゴシック" pitchFamily="34" charset="-128"/>
              <a:cs typeface="Helvetica" pitchFamily="34" charset="0"/>
            </a:endParaRPr>
          </a:p>
        </p:txBody>
      </p:sp>
      <p:sp>
        <p:nvSpPr>
          <p:cNvPr id="22" name="TextBox 59"/>
          <p:cNvSpPr txBox="1">
            <a:spLocks noChangeArrowheads="1"/>
          </p:cNvSpPr>
          <p:nvPr/>
        </p:nvSpPr>
        <p:spPr bwMode="auto">
          <a:xfrm>
            <a:off x="502920" y="1666714"/>
            <a:ext cx="14830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75000"/>
              </a:srgbClr>
            </a:outerShdw>
          </a:effectLst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r>
              <a:rPr lang="pt-BR" sz="2000" smtClean="0">
                <a:effectLst>
                  <a:outerShdw blurRad="127000" dist="38100" dir="2700000" algn="tl">
                    <a:srgbClr val="000000">
                      <a:alpha val="32000"/>
                    </a:srgbClr>
                  </a:outerShdw>
                </a:effectLst>
                <a:latin typeface="Helvetica" pitchFamily="34" charset="0"/>
                <a:ea typeface="ＭＳ Ｐゴシック" pitchFamily="34" charset="-128"/>
                <a:cs typeface="Helvetica" pitchFamily="34" charset="0"/>
              </a:rPr>
              <a:t>Prioridades</a:t>
            </a:r>
            <a:endParaRPr lang="en-US" altLang="zh-TW" sz="2000" dirty="0">
              <a:effectLst>
                <a:outerShdw blurRad="127000" dist="38100" dir="2700000" algn="tl">
                  <a:srgbClr val="000000">
                    <a:alpha val="32000"/>
                  </a:srgbClr>
                </a:outerShdw>
              </a:effectLst>
              <a:latin typeface="Helvetica" pitchFamily="34" charset="0"/>
              <a:ea typeface="ＭＳ Ｐゴシック" pitchFamily="34" charset="-128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82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66688" marR="0" indent="-166688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pt-B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096963" y="1463675"/>
            <a:ext cx="1143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6688" indent="-166688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57200" y="6492875"/>
            <a:ext cx="38401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/>
                <a:cs typeface="ヒラギノ角ゴ ProN W3"/>
                <a:sym typeface="Gill Sans"/>
              </a:rPr>
              <a:t>Fonte: </a:t>
            </a:r>
            <a:r>
              <a:rPr lang="pt-BR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/>
                <a:cs typeface="ヒラギノ角ゴ ProN W3"/>
                <a:sym typeface="Gill Sans"/>
              </a:rPr>
              <a:t>http</a:t>
            </a:r>
            <a:r>
              <a:rPr lang="pt-B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/>
                <a:cs typeface="ヒラギノ角ゴ ProN W3"/>
                <a:sym typeface="Gill Sans"/>
              </a:rPr>
              <a:t>://www-935.ibm.com/</a:t>
            </a:r>
            <a:r>
              <a:rPr lang="pt-BR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/>
                <a:cs typeface="ヒラギノ角ゴ ProN W3"/>
                <a:sym typeface="Gill Sans"/>
              </a:rPr>
              <a:t>services</a:t>
            </a:r>
            <a:r>
              <a:rPr lang="pt-B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/>
                <a:cs typeface="ヒラギノ角ゴ ProN W3"/>
                <a:sym typeface="Gill Sans"/>
              </a:rPr>
              <a:t>/</a:t>
            </a:r>
            <a:r>
              <a:rPr lang="pt-BR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/>
                <a:cs typeface="ヒラギノ角ゴ ProN W3"/>
                <a:sym typeface="Gill Sans"/>
              </a:rPr>
              <a:t>c-suite</a:t>
            </a:r>
            <a:r>
              <a:rPr lang="pt-B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/>
                <a:cs typeface="ヒラギノ角ゴ ProN W3"/>
                <a:sym typeface="Gill Sans"/>
              </a:rPr>
              <a:t>/</a:t>
            </a:r>
            <a:r>
              <a:rPr lang="pt-BR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/>
                <a:cs typeface="ヒラギノ角ゴ ProN W3"/>
                <a:sym typeface="Gill Sans"/>
              </a:rPr>
              <a:t>study</a:t>
            </a:r>
            <a:r>
              <a:rPr lang="pt-B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/>
                <a:cs typeface="ヒラギノ角ゴ ProN W3"/>
                <a:sym typeface="Gill Sans"/>
              </a:rPr>
              <a:t>/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N W3"/>
              <a:cs typeface="ヒラギノ角ゴ ProN W3"/>
              <a:sym typeface="Gill Sans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657600" y="613667"/>
            <a:ext cx="457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/>
                <a:cs typeface="ヒラギノ角ゴ ProN W3"/>
                <a:sym typeface="Gill Sans"/>
              </a:rPr>
              <a:t>Estudo </a:t>
            </a:r>
            <a:r>
              <a:rPr lang="pt-BR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/>
                <a:cs typeface="ヒラギノ角ゴ ProN W3"/>
                <a:sym typeface="Gill Sans"/>
              </a:rPr>
              <a:t>Global 2015/2016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N W3"/>
              <a:cs typeface="ヒラギノ角ゴ ProN W3"/>
              <a:sym typeface="Gill Sans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703002" y="1436688"/>
            <a:ext cx="438943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/>
                <a:cs typeface="ヒラギノ角ゴ ProN W3"/>
                <a:sym typeface="Gill Sans"/>
              </a:rPr>
              <a:t>+ </a:t>
            </a:r>
            <a:r>
              <a:rPr lang="pt-BR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/>
                <a:cs typeface="ヒラギノ角ゴ ProN W3"/>
                <a:sym typeface="Gill Sans"/>
              </a:rPr>
              <a:t>5.000 </a:t>
            </a:r>
            <a:r>
              <a:rPr lang="pt-BR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/>
                <a:cs typeface="ヒラギノ角ゴ ProN W3"/>
                <a:sym typeface="Gill Sans"/>
              </a:rPr>
              <a:t>entrevistas</a:t>
            </a:r>
          </a:p>
          <a:p>
            <a:pPr eaLnBrk="1" hangingPunct="1">
              <a:defRPr/>
            </a:pPr>
            <a:r>
              <a:rPr lang="pt-BR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/>
                <a:cs typeface="ヒラギノ角ゴ ProN W3"/>
                <a:sym typeface="Gill Sans"/>
              </a:rPr>
              <a:t>70 países</a:t>
            </a:r>
          </a:p>
          <a:p>
            <a:pPr eaLnBrk="1" hangingPunct="1">
              <a:defRPr/>
            </a:pPr>
            <a:r>
              <a:rPr lang="pt-BR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/>
                <a:cs typeface="ヒラギノ角ゴ ProN W3"/>
                <a:sym typeface="Gill Sans"/>
              </a:rPr>
              <a:t>+20 segmentos de mercado</a:t>
            </a:r>
          </a:p>
          <a:p>
            <a:pPr eaLnBrk="1" hangingPunct="1">
              <a:defRPr/>
            </a:pPr>
            <a:r>
              <a:rPr lang="pt-BR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/>
                <a:cs typeface="ヒラギノ角ゴ ProN W3"/>
                <a:sym typeface="Gill Sans"/>
              </a:rPr>
              <a:t>CEOs, CIOs, CFOs, CMOs, CHROs, COOs</a:t>
            </a:r>
            <a:endParaRPr lang="en-US" sz="1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N W3"/>
              <a:cs typeface="ヒラギノ角ゴ ProN W3"/>
              <a:sym typeface="Gill Sans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49" y="305065"/>
            <a:ext cx="2247876" cy="231721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3069"/>
            <a:ext cx="9144000" cy="185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28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365760" y="1416189"/>
            <a:ext cx="4389120" cy="1600438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4400" dirty="0" smtClean="0"/>
              <a:t>Desbravadores</a:t>
            </a:r>
          </a:p>
          <a:p>
            <a:endParaRPr lang="pt-BR" sz="800" dirty="0"/>
          </a:p>
          <a:p>
            <a:r>
              <a:rPr lang="pt-BR" sz="4400" dirty="0" smtClean="0"/>
              <a:t>Seguidores</a:t>
            </a:r>
            <a:endParaRPr lang="pt-BR" sz="4400" dirty="0"/>
          </a:p>
        </p:txBody>
      </p:sp>
      <p:grpSp>
        <p:nvGrpSpPr>
          <p:cNvPr id="3" name="Grupo 2"/>
          <p:cNvGrpSpPr/>
          <p:nvPr/>
        </p:nvGrpSpPr>
        <p:grpSpPr>
          <a:xfrm>
            <a:off x="0" y="4389120"/>
            <a:ext cx="9144000" cy="1508760"/>
            <a:chOff x="0" y="4389120"/>
            <a:chExt cx="9144000" cy="1508760"/>
          </a:xfrm>
        </p:grpSpPr>
        <p:sp>
          <p:nvSpPr>
            <p:cNvPr id="2" name="Retângulo 1"/>
            <p:cNvSpPr/>
            <p:nvPr/>
          </p:nvSpPr>
          <p:spPr bwMode="auto">
            <a:xfrm>
              <a:off x="0" y="4389120"/>
              <a:ext cx="9144000" cy="1508760"/>
            </a:xfrm>
            <a:prstGeom prst="rect">
              <a:avLst/>
            </a:prstGeom>
            <a:solidFill>
              <a:schemeClr val="bg1">
                <a:lumMod val="95000"/>
                <a:lumOff val="5000"/>
                <a:alpha val="59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66688" marR="0" indent="-166688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</a:pPr>
              <a:endParaRPr kumimoji="0" lang="pt-BR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4480560" y="4592062"/>
              <a:ext cx="4389120" cy="1077218"/>
            </a:xfrm>
            <a:prstGeom prst="rect">
              <a:avLst/>
            </a:prstGeom>
            <a:noFill/>
            <a:effectLst>
              <a:outerShdw blurRad="50800" dist="762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pt-BR" sz="3200" dirty="0" smtClean="0"/>
                <a:t>Comportamento</a:t>
              </a:r>
            </a:p>
            <a:p>
              <a:r>
                <a:rPr lang="pt-BR" sz="3200" dirty="0" smtClean="0"/>
                <a:t>Habilidades</a:t>
              </a:r>
              <a:endParaRPr lang="pt-BR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7530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096963" y="1463675"/>
            <a:ext cx="1143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6688" indent="-166688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" y="22860"/>
            <a:ext cx="9123624" cy="6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7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95000"/>
                <a:lumOff val="5000"/>
                <a:alpha val="12000"/>
              </a:schemeClr>
            </a:gs>
            <a:gs pos="81000">
              <a:schemeClr val="accent1">
                <a:lumMod val="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096963" y="1463675"/>
            <a:ext cx="1143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6688" indent="-166688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" y="22860"/>
            <a:ext cx="9123624" cy="683514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 bwMode="auto">
          <a:xfrm>
            <a:off x="0" y="0"/>
            <a:ext cx="6929064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0"/>
                </a:schemeClr>
              </a:gs>
              <a:gs pos="100000">
                <a:schemeClr val="accent1">
                  <a:lumMod val="30000"/>
                  <a:lumOff val="70000"/>
                  <a:alpha val="55000"/>
                </a:schemeClr>
              </a:gs>
            </a:gsLst>
            <a:lin ang="0" scaled="1"/>
            <a:tileRect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66688" marR="0" indent="-166688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pt-B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85800" y="1965960"/>
            <a:ext cx="5004896" cy="267765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effectLst>
                  <a:outerShdw blurRad="25400" dist="25400" dir="840000" algn="tl" rotWithShape="0">
                    <a:prstClr val="black"/>
                  </a:outerShdw>
                </a:effectLst>
              </a:rPr>
              <a:t>Decisões</a:t>
            </a:r>
            <a:r>
              <a:rPr lang="en-US" sz="2800" dirty="0">
                <a:effectLst>
                  <a:outerShdw blurRad="25400" dist="25400" dir="840000" algn="tl" rotWithShape="0">
                    <a:prstClr val="black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25400" dist="25400" dir="840000" algn="tl" rotWithShape="0">
                    <a:prstClr val="black"/>
                  </a:outerShdw>
                </a:effectLst>
              </a:rPr>
              <a:t>baseadas</a:t>
            </a:r>
            <a:r>
              <a:rPr lang="en-US" sz="2800" dirty="0">
                <a:effectLst>
                  <a:outerShdw blurRad="25400" dist="25400" dir="840000" algn="tl" rotWithShape="0">
                    <a:prstClr val="black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25400" dist="25400" dir="840000" algn="tl" rotWithShape="0">
                    <a:prstClr val="black"/>
                  </a:outerShdw>
                </a:effectLst>
              </a:rPr>
              <a:t>em</a:t>
            </a:r>
            <a:r>
              <a:rPr lang="en-US" sz="2800" dirty="0">
                <a:effectLst>
                  <a:outerShdw blurRad="25400" dist="25400" dir="840000" algn="tl" rotWithShape="0">
                    <a:prstClr val="black"/>
                  </a:outerShdw>
                </a:effectLst>
              </a:rPr>
              <a:t> dados</a:t>
            </a:r>
          </a:p>
          <a:p>
            <a:pPr>
              <a:lnSpc>
                <a:spcPct val="150000"/>
              </a:lnSpc>
            </a:pPr>
            <a:r>
              <a:rPr lang="pt-BR" sz="2800" dirty="0" smtClean="0">
                <a:effectLst>
                  <a:outerShdw blurRad="25400" dist="25400" dir="840000" algn="tl" rotWithShape="0">
                    <a:prstClr val="black"/>
                  </a:outerShdw>
                </a:effectLst>
              </a:rPr>
              <a:t>Enriquecer o engajamento</a:t>
            </a:r>
          </a:p>
          <a:p>
            <a:pPr>
              <a:lnSpc>
                <a:spcPct val="150000"/>
              </a:lnSpc>
            </a:pPr>
            <a:r>
              <a:rPr lang="pt-BR" sz="2800" dirty="0" smtClean="0">
                <a:effectLst>
                  <a:outerShdw blurRad="25400" dist="25400" dir="840000" algn="tl" rotWithShape="0">
                    <a:prstClr val="black"/>
                  </a:outerShdw>
                </a:effectLst>
              </a:rPr>
              <a:t>Ruptura de </a:t>
            </a:r>
            <a:r>
              <a:rPr lang="pt-BR" sz="2800" dirty="0" err="1" smtClean="0">
                <a:effectLst>
                  <a:outerShdw blurRad="25400" dist="25400" dir="840000" algn="tl" rotWithShape="0">
                    <a:prstClr val="black"/>
                  </a:outerShdw>
                </a:effectLst>
              </a:rPr>
              <a:t>padr</a:t>
            </a:r>
            <a:r>
              <a:rPr lang="en-US" sz="2800" dirty="0" err="1" smtClean="0">
                <a:effectLst>
                  <a:outerShdw blurRad="25400" dist="25400" dir="840000" algn="tl" rotWithShape="0">
                    <a:prstClr val="black"/>
                  </a:outerShdw>
                </a:effectLst>
              </a:rPr>
              <a:t>ões</a:t>
            </a:r>
            <a:endParaRPr lang="en-US" sz="2800" dirty="0">
              <a:effectLst>
                <a:outerShdw blurRad="25400" dist="25400" dir="840000" algn="tl" rotWithShape="0">
                  <a:prstClr val="black"/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effectLst>
                  <a:outerShdw blurRad="25400" dist="25400" dir="840000" algn="tl" rotWithShape="0">
                    <a:prstClr val="black"/>
                  </a:outerShdw>
                </a:effectLst>
              </a:rPr>
              <a:t>DNA digital</a:t>
            </a:r>
            <a:endParaRPr lang="pt-BR" sz="2800" dirty="0" smtClean="0">
              <a:effectLst>
                <a:outerShdw blurRad="25400" dist="25400" dir="840000" algn="tl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52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1_GBS January 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BS January 201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66688" marR="0" indent="-166688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9525" cap="rnd" cmpd="sng" algn="ctr">
          <a:solidFill>
            <a:schemeClr val="bg2">
              <a:lumMod val="40000"/>
              <a:lumOff val="60000"/>
            </a:schemeClr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/>
      <a:lstStyle/>
    </a:lnDef>
  </a:objectDefaults>
  <a:extraClrSchemeLst>
    <a:extraClrScheme>
      <a:clrScheme name="GBS January 2013 1">
        <a:dk1>
          <a:srgbClr val="000000"/>
        </a:dk1>
        <a:lt1>
          <a:srgbClr val="FFFFFF"/>
        </a:lt1>
        <a:dk2>
          <a:srgbClr val="00B2EF"/>
        </a:dk2>
        <a:lt2>
          <a:srgbClr val="808080"/>
        </a:lt2>
        <a:accent1>
          <a:srgbClr val="83D1F5"/>
        </a:accent1>
        <a:accent2>
          <a:srgbClr val="00A6A0"/>
        </a:accent2>
        <a:accent3>
          <a:srgbClr val="FFFFFF"/>
        </a:accent3>
        <a:accent4>
          <a:srgbClr val="000000"/>
        </a:accent4>
        <a:accent5>
          <a:srgbClr val="C1E5F9"/>
        </a:accent5>
        <a:accent6>
          <a:srgbClr val="009691"/>
        </a:accent6>
        <a:hlink>
          <a:srgbClr val="00B2EF"/>
        </a:hlink>
        <a:folHlink>
          <a:srgbClr val="AB1A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BS January 2013 2">
        <a:dk1>
          <a:srgbClr val="000000"/>
        </a:dk1>
        <a:lt1>
          <a:srgbClr val="FFFFFF"/>
        </a:lt1>
        <a:dk2>
          <a:srgbClr val="00B2EF"/>
        </a:dk2>
        <a:lt2>
          <a:srgbClr val="808080"/>
        </a:lt2>
        <a:accent1>
          <a:srgbClr val="0099FF"/>
        </a:accent1>
        <a:accent2>
          <a:srgbClr val="00A6A0"/>
        </a:accent2>
        <a:accent3>
          <a:srgbClr val="FFFFFF"/>
        </a:accent3>
        <a:accent4>
          <a:srgbClr val="000000"/>
        </a:accent4>
        <a:accent5>
          <a:srgbClr val="AACAFF"/>
        </a:accent5>
        <a:accent6>
          <a:srgbClr val="009691"/>
        </a:accent6>
        <a:hlink>
          <a:srgbClr val="00B2EF"/>
        </a:hlink>
        <a:folHlink>
          <a:srgbClr val="AB1A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BS January 201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99FF"/>
        </a:accent1>
        <a:accent2>
          <a:srgbClr val="003F69"/>
        </a:accent2>
        <a:accent3>
          <a:srgbClr val="FFFFFF"/>
        </a:accent3>
        <a:accent4>
          <a:srgbClr val="000000"/>
        </a:accent4>
        <a:accent5>
          <a:srgbClr val="AACAFF"/>
        </a:accent5>
        <a:accent6>
          <a:srgbClr val="00385E"/>
        </a:accent6>
        <a:hlink>
          <a:srgbClr val="00B2EF"/>
        </a:hlink>
        <a:folHlink>
          <a:srgbClr val="AB1A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BS January 2013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99FF"/>
        </a:accent1>
        <a:accent2>
          <a:srgbClr val="00649D"/>
        </a:accent2>
        <a:accent3>
          <a:srgbClr val="FFFFFF"/>
        </a:accent3>
        <a:accent4>
          <a:srgbClr val="000000"/>
        </a:accent4>
        <a:accent5>
          <a:srgbClr val="AACAFF"/>
        </a:accent5>
        <a:accent6>
          <a:srgbClr val="005A8E"/>
        </a:accent6>
        <a:hlink>
          <a:srgbClr val="00B2EF"/>
        </a:hlink>
        <a:folHlink>
          <a:srgbClr val="AB1A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BS January 201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B2EF"/>
        </a:accent1>
        <a:accent2>
          <a:srgbClr val="00649D"/>
        </a:accent2>
        <a:accent3>
          <a:srgbClr val="FFFFFF"/>
        </a:accent3>
        <a:accent4>
          <a:srgbClr val="000000"/>
        </a:accent4>
        <a:accent5>
          <a:srgbClr val="AAD5F6"/>
        </a:accent5>
        <a:accent6>
          <a:srgbClr val="005A8E"/>
        </a:accent6>
        <a:hlink>
          <a:srgbClr val="00B2EF"/>
        </a:hlink>
        <a:folHlink>
          <a:srgbClr val="AB1A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67725</TotalTime>
  <Words>465</Words>
  <Application>Microsoft Office PowerPoint</Application>
  <PresentationFormat>Apresentação na tela (4:3)</PresentationFormat>
  <Paragraphs>177</Paragraphs>
  <Slides>29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0" baseType="lpstr">
      <vt:lpstr>1_GBS January 2013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IBM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IBM C-suite Template</dc:title>
  <dc:creator>AMWeber</dc:creator>
  <cp:lastModifiedBy>Max Vision</cp:lastModifiedBy>
  <cp:revision>1161</cp:revision>
  <cp:lastPrinted>2014-08-14T14:33:47Z</cp:lastPrinted>
  <dcterms:created xsi:type="dcterms:W3CDTF">2009-05-28T20:28:13Z</dcterms:created>
  <dcterms:modified xsi:type="dcterms:W3CDTF">2016-04-06T19:26:41Z</dcterms:modified>
</cp:coreProperties>
</file>