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98" r:id="rId2"/>
    <p:sldId id="299" r:id="rId3"/>
    <p:sldId id="300" r:id="rId4"/>
    <p:sldId id="344" r:id="rId5"/>
    <p:sldId id="302" r:id="rId6"/>
    <p:sldId id="261" r:id="rId7"/>
    <p:sldId id="262" r:id="rId8"/>
    <p:sldId id="263" r:id="rId9"/>
    <p:sldId id="264" r:id="rId10"/>
    <p:sldId id="303" r:id="rId11"/>
    <p:sldId id="266" r:id="rId12"/>
    <p:sldId id="322" r:id="rId13"/>
    <p:sldId id="338" r:id="rId14"/>
    <p:sldId id="268" r:id="rId15"/>
    <p:sldId id="269" r:id="rId16"/>
    <p:sldId id="270" r:id="rId17"/>
    <p:sldId id="288" r:id="rId18"/>
    <p:sldId id="271" r:id="rId19"/>
    <p:sldId id="273" r:id="rId20"/>
    <p:sldId id="339" r:id="rId21"/>
    <p:sldId id="342" r:id="rId22"/>
    <p:sldId id="343" r:id="rId23"/>
    <p:sldId id="341" r:id="rId24"/>
    <p:sldId id="340" r:id="rId25"/>
    <p:sldId id="275" r:id="rId26"/>
    <p:sldId id="345" r:id="rId27"/>
    <p:sldId id="324" r:id="rId28"/>
    <p:sldId id="277" r:id="rId29"/>
    <p:sldId id="334" r:id="rId30"/>
    <p:sldId id="331" r:id="rId31"/>
    <p:sldId id="280" r:id="rId32"/>
    <p:sldId id="336" r:id="rId33"/>
    <p:sldId id="282" r:id="rId34"/>
    <p:sldId id="297" r:id="rId35"/>
    <p:sldId id="283" r:id="rId36"/>
    <p:sldId id="333" r:id="rId37"/>
    <p:sldId id="285" r:id="rId38"/>
    <p:sldId id="286" r:id="rId39"/>
    <p:sldId id="290" r:id="rId40"/>
    <p:sldId id="308" r:id="rId41"/>
    <p:sldId id="326" r:id="rId42"/>
    <p:sldId id="328" r:id="rId43"/>
    <p:sldId id="327" r:id="rId44"/>
    <p:sldId id="33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42C0FB"/>
    <a:srgbClr val="0D5797"/>
    <a:srgbClr val="0A518F"/>
    <a:srgbClr val="02182A"/>
    <a:srgbClr val="404040"/>
    <a:srgbClr val="000000"/>
    <a:srgbClr val="FF0000"/>
    <a:srgbClr val="FB6305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7" autoAdjust="0"/>
    <p:restoredTop sz="86033" autoAdjust="0"/>
  </p:normalViewPr>
  <p:slideViewPr>
    <p:cSldViewPr snapToGrid="0">
      <p:cViewPr varScale="1">
        <p:scale>
          <a:sx n="74" d="100"/>
          <a:sy n="74" d="100"/>
        </p:scale>
        <p:origin x="1290" y="60"/>
      </p:cViewPr>
      <p:guideLst>
        <p:guide orient="horz" pos="343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2976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0078A-A3F3-4A03-9D50-CBE453DF30F2}" type="datetimeFigureOut">
              <a:rPr lang="en-US" smtClean="0"/>
              <a:t>05-Apr-16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46B24-4928-48DB-8C29-ED819826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3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37452" indent="-283635">
              <a:defRPr>
                <a:solidFill>
                  <a:schemeClr val="tx1"/>
                </a:solidFill>
                <a:latin typeface="Arial" charset="0"/>
              </a:defRPr>
            </a:lvl2pPr>
            <a:lvl3pPr marL="1134542" indent="-226908">
              <a:defRPr>
                <a:solidFill>
                  <a:schemeClr val="tx1"/>
                </a:solidFill>
                <a:latin typeface="Arial" charset="0"/>
              </a:defRPr>
            </a:lvl3pPr>
            <a:lvl4pPr marL="1588359" indent="-226908">
              <a:defRPr>
                <a:solidFill>
                  <a:schemeClr val="tx1"/>
                </a:solidFill>
                <a:latin typeface="Arial" charset="0"/>
              </a:defRPr>
            </a:lvl4pPr>
            <a:lvl5pPr marL="2042175" indent="-226908">
              <a:defRPr>
                <a:solidFill>
                  <a:schemeClr val="tx1"/>
                </a:solidFill>
                <a:latin typeface="Arial" charset="0"/>
              </a:defRPr>
            </a:lvl5pPr>
            <a:lvl6pPr marL="2495992" indent="-226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9809" indent="-226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03625" indent="-226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57442" indent="-226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9AB760-C6E2-478C-9940-325ECDE89E1F}" type="slidenum">
              <a:rPr lang="pt-BR" altLang="pt-BR">
                <a:latin typeface="Century Gothic" panose="020B0502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pt-BR" alt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928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25456-3A05-4EFF-A684-1940790467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25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you’ve told me that technology is important for brands</a:t>
            </a:r>
            <a:r>
              <a:rPr lang="en-US" baseline="0" dirty="0"/>
              <a:t> and agencies. 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46B24-4928-48DB-8C29-ED819826325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41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So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</a:t>
            </a:r>
            <a:r>
              <a:rPr lang="pt-BR" dirty="0" err="1"/>
              <a:t>easy</a:t>
            </a:r>
            <a:r>
              <a:rPr lang="pt-BR" dirty="0"/>
              <a:t> for agencies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plug</a:t>
            </a:r>
            <a:r>
              <a:rPr lang="pt-BR" baseline="0" dirty="0"/>
              <a:t> in </a:t>
            </a:r>
            <a:r>
              <a:rPr lang="pt-BR" baseline="0" dirty="0" err="1"/>
              <a:t>technology</a:t>
            </a:r>
            <a:r>
              <a:rPr lang="pt-BR" baseline="0" dirty="0"/>
              <a:t>?</a:t>
            </a:r>
            <a:endParaRPr lang="pt-B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5CF1-3A11-4BFE-BD86-D70D11F3FC44}" type="slidenum">
              <a:rPr lang="pt-BR" smtClean="0"/>
              <a:pPr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3373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So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</a:t>
            </a:r>
            <a:r>
              <a:rPr lang="pt-BR" dirty="0" err="1"/>
              <a:t>easy</a:t>
            </a:r>
            <a:r>
              <a:rPr lang="pt-BR" dirty="0"/>
              <a:t> for agencies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plug</a:t>
            </a:r>
            <a:r>
              <a:rPr lang="pt-BR" baseline="0" dirty="0"/>
              <a:t> in </a:t>
            </a:r>
            <a:r>
              <a:rPr lang="pt-BR" baseline="0" dirty="0" err="1"/>
              <a:t>technology</a:t>
            </a:r>
            <a:r>
              <a:rPr lang="pt-BR" baseline="0" dirty="0"/>
              <a:t>?</a:t>
            </a:r>
            <a:endParaRPr lang="pt-B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5CF1-3A11-4BFE-BD86-D70D11F3FC44}" type="slidenum">
              <a:rPr lang="pt-BR" smtClean="0"/>
              <a:pPr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1532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So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</a:t>
            </a:r>
            <a:r>
              <a:rPr lang="pt-BR" dirty="0" err="1"/>
              <a:t>easy</a:t>
            </a:r>
            <a:r>
              <a:rPr lang="pt-BR" dirty="0"/>
              <a:t> for agencies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plug</a:t>
            </a:r>
            <a:r>
              <a:rPr lang="pt-BR" baseline="0" dirty="0"/>
              <a:t> in </a:t>
            </a:r>
            <a:r>
              <a:rPr lang="pt-BR" baseline="0" dirty="0" err="1"/>
              <a:t>technology</a:t>
            </a:r>
            <a:r>
              <a:rPr lang="pt-BR" baseline="0" dirty="0"/>
              <a:t>?</a:t>
            </a:r>
            <a:endParaRPr lang="pt-B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5CF1-3A11-4BFE-BD86-D70D11F3FC44}" type="slidenum">
              <a:rPr lang="pt-BR" smtClean="0"/>
              <a:pPr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6419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So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</a:t>
            </a:r>
            <a:r>
              <a:rPr lang="pt-BR" dirty="0" err="1"/>
              <a:t>easy</a:t>
            </a:r>
            <a:r>
              <a:rPr lang="pt-BR" dirty="0"/>
              <a:t> for agencies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plug</a:t>
            </a:r>
            <a:r>
              <a:rPr lang="pt-BR" baseline="0" dirty="0"/>
              <a:t> in </a:t>
            </a:r>
            <a:r>
              <a:rPr lang="pt-BR" baseline="0" dirty="0" err="1"/>
              <a:t>technology</a:t>
            </a:r>
            <a:r>
              <a:rPr lang="pt-BR" baseline="0" dirty="0"/>
              <a:t>?</a:t>
            </a:r>
            <a:endParaRPr lang="pt-B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5CF1-3A11-4BFE-BD86-D70D11F3FC44}" type="slidenum">
              <a:rPr lang="pt-BR" smtClean="0"/>
              <a:pPr/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94051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So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</a:t>
            </a:r>
            <a:r>
              <a:rPr lang="pt-BR" dirty="0" err="1"/>
              <a:t>easy</a:t>
            </a:r>
            <a:r>
              <a:rPr lang="pt-BR" dirty="0"/>
              <a:t> for agencies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plug</a:t>
            </a:r>
            <a:r>
              <a:rPr lang="pt-BR" baseline="0" dirty="0"/>
              <a:t> in </a:t>
            </a:r>
            <a:r>
              <a:rPr lang="pt-BR" baseline="0" dirty="0" err="1"/>
              <a:t>technology</a:t>
            </a:r>
            <a:r>
              <a:rPr lang="pt-BR" baseline="0" dirty="0"/>
              <a:t>?</a:t>
            </a:r>
            <a:endParaRPr lang="pt-B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5CF1-3A11-4BFE-BD86-D70D11F3FC44}" type="slidenum">
              <a:rPr lang="pt-BR" smtClean="0"/>
              <a:pPr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9820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altLang="pt-BR" dirty="0" err="1"/>
              <a:t>We</a:t>
            </a:r>
            <a:r>
              <a:rPr lang="pt-BR" altLang="pt-BR" dirty="0"/>
              <a:t> </a:t>
            </a:r>
            <a:r>
              <a:rPr lang="pt-BR" altLang="pt-BR" dirty="0" err="1"/>
              <a:t>believe</a:t>
            </a:r>
            <a:r>
              <a:rPr lang="pt-BR" altLang="pt-BR" dirty="0"/>
              <a:t> </a:t>
            </a:r>
            <a:r>
              <a:rPr lang="pt-BR" altLang="pt-BR" dirty="0" err="1"/>
              <a:t>there</a:t>
            </a:r>
            <a:r>
              <a:rPr lang="pt-BR" altLang="pt-BR" dirty="0"/>
              <a:t> </a:t>
            </a:r>
            <a:r>
              <a:rPr lang="pt-BR" altLang="pt-BR" dirty="0" err="1"/>
              <a:t>is</a:t>
            </a:r>
            <a:r>
              <a:rPr lang="pt-BR" altLang="pt-BR" dirty="0"/>
              <a:t> a</a:t>
            </a:r>
            <a:r>
              <a:rPr lang="pt-BR" altLang="pt-BR" baseline="0" dirty="0"/>
              <a:t> </a:t>
            </a:r>
            <a:r>
              <a:rPr lang="pt-BR" altLang="pt-BR" baseline="0" dirty="0" err="1"/>
              <a:t>waste</a:t>
            </a:r>
            <a:r>
              <a:rPr lang="pt-BR" altLang="pt-BR" baseline="0" dirty="0"/>
              <a:t> happening</a:t>
            </a:r>
            <a:endParaRPr lang="pt-BR" altLang="pt-BR" dirty="0"/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37452" indent="-283635">
              <a:defRPr>
                <a:solidFill>
                  <a:schemeClr val="tx1"/>
                </a:solidFill>
                <a:latin typeface="Arial" charset="0"/>
              </a:defRPr>
            </a:lvl2pPr>
            <a:lvl3pPr marL="1134542" indent="-226908">
              <a:defRPr>
                <a:solidFill>
                  <a:schemeClr val="tx1"/>
                </a:solidFill>
                <a:latin typeface="Arial" charset="0"/>
              </a:defRPr>
            </a:lvl3pPr>
            <a:lvl4pPr marL="1588359" indent="-226908">
              <a:defRPr>
                <a:solidFill>
                  <a:schemeClr val="tx1"/>
                </a:solidFill>
                <a:latin typeface="Arial" charset="0"/>
              </a:defRPr>
            </a:lvl4pPr>
            <a:lvl5pPr marL="2042175" indent="-226908">
              <a:defRPr>
                <a:solidFill>
                  <a:schemeClr val="tx1"/>
                </a:solidFill>
                <a:latin typeface="Arial" charset="0"/>
              </a:defRPr>
            </a:lvl5pPr>
            <a:lvl6pPr marL="2495992" indent="-226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9809" indent="-226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03625" indent="-226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57442" indent="-226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9AB760-C6E2-478C-9940-325ECDE89E1F}" type="slidenum">
              <a:rPr lang="pt-BR" altLang="pt-BR">
                <a:latin typeface="Century Gothic" panose="020B0502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pt-BR" alt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4594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some good news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46B24-4928-48DB-8C29-ED819826325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99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53% - this number will probably grow. Why?</a:t>
            </a:r>
          </a:p>
          <a:p>
            <a:r>
              <a:rPr lang="en-US" dirty="0"/>
              <a:t>They don’t understand the techies</a:t>
            </a:r>
          </a:p>
          <a:p>
            <a:r>
              <a:rPr lang="en-US" dirty="0"/>
              <a:t>Look</a:t>
            </a:r>
            <a:r>
              <a:rPr lang="en-US" baseline="0" dirty="0"/>
              <a:t> at the parallel with the consultancy cos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46B24-4928-48DB-8C29-ED819826325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1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Agencies</a:t>
            </a:r>
            <a:r>
              <a:rPr lang="en-US" baseline="0" dirty="0"/>
              <a:t> becoming strategic consulting cos. </a:t>
            </a:r>
          </a:p>
          <a:p>
            <a:r>
              <a:rPr lang="en-US" baseline="0" dirty="0"/>
              <a:t>With huge new component of data and technology inserted in the equation.</a:t>
            </a:r>
          </a:p>
          <a:p>
            <a:r>
              <a:rPr lang="en-US" baseline="0" dirty="0"/>
              <a:t>Have to rethink their strategy and bring new capabilities to their offering </a:t>
            </a:r>
            <a:endParaRPr lang="en-US" dirty="0"/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37452" indent="-283635">
              <a:defRPr>
                <a:solidFill>
                  <a:schemeClr val="tx1"/>
                </a:solidFill>
                <a:latin typeface="Arial" charset="0"/>
              </a:defRPr>
            </a:lvl2pPr>
            <a:lvl3pPr marL="1134542" indent="-226908">
              <a:defRPr>
                <a:solidFill>
                  <a:schemeClr val="tx1"/>
                </a:solidFill>
                <a:latin typeface="Arial" charset="0"/>
              </a:defRPr>
            </a:lvl3pPr>
            <a:lvl4pPr marL="1588359" indent="-226908">
              <a:defRPr>
                <a:solidFill>
                  <a:schemeClr val="tx1"/>
                </a:solidFill>
                <a:latin typeface="Arial" charset="0"/>
              </a:defRPr>
            </a:lvl4pPr>
            <a:lvl5pPr marL="2042175" indent="-226908">
              <a:defRPr>
                <a:solidFill>
                  <a:schemeClr val="tx1"/>
                </a:solidFill>
                <a:latin typeface="Arial" charset="0"/>
              </a:defRPr>
            </a:lvl5pPr>
            <a:lvl6pPr marL="2495992" indent="-226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9809" indent="-226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03625" indent="-226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57442" indent="-226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9AB760-C6E2-478C-9940-325ECDE89E1F}" type="slidenum">
              <a:rPr lang="pt-BR" altLang="pt-BR">
                <a:latin typeface="Century Gothic" panose="020B0502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pt-BR" alt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928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Very</a:t>
            </a:r>
            <a:r>
              <a:rPr lang="en-US" baseline="0" dirty="0"/>
              <a:t> tough to be an agency nowadays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46B24-4928-48DB-8C29-ED819826325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946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Simplify</a:t>
            </a:r>
            <a:r>
              <a:rPr lang="en-US" baseline="0" dirty="0"/>
              <a:t> technology choices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46B24-4928-48DB-8C29-ED819826325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704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Tech innovation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46B24-4928-48DB-8C29-ED819826325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427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Enable</a:t>
            </a:r>
            <a:r>
              <a:rPr lang="en-US" baseline="0" dirty="0"/>
              <a:t> agency to become a digital innovator</a:t>
            </a:r>
          </a:p>
          <a:p>
            <a:r>
              <a:rPr lang="en-US" baseline="0" dirty="0"/>
              <a:t>Competitive edge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46B24-4928-48DB-8C29-ED819826325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351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agencies creative and strategy&gt;&gt;ads</a:t>
            </a:r>
            <a:r>
              <a:rPr lang="en-US" baseline="0" dirty="0"/>
              <a:t> a clear differential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46B24-4928-48DB-8C29-ED819826325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92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of goals for the agency.</a:t>
            </a:r>
            <a:r>
              <a:rPr lang="en-US" baseline="0" dirty="0"/>
              <a:t> From the AOR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25456-3A05-4EFF-A684-19407904674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467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new company should</a:t>
            </a:r>
            <a:r>
              <a:rPr lang="en-US" baseline="0" dirty="0"/>
              <a:t> help them be the innovator of record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25456-3A05-4EFF-A684-19407904674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347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technologies bundled together.</a:t>
            </a:r>
          </a:p>
          <a:p>
            <a:r>
              <a:rPr lang="en-US" dirty="0"/>
              <a:t>1</a:t>
            </a:r>
            <a:r>
              <a:rPr lang="en-US" baseline="0" dirty="0"/>
              <a:t> delivery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4x conversion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52% decrease in CPA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46B24-4928-48DB-8C29-ED819826325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437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37452" indent="-283635">
              <a:defRPr>
                <a:solidFill>
                  <a:schemeClr val="tx1"/>
                </a:solidFill>
                <a:latin typeface="Arial" charset="0"/>
              </a:defRPr>
            </a:lvl2pPr>
            <a:lvl3pPr marL="1134542" indent="-226908">
              <a:defRPr>
                <a:solidFill>
                  <a:schemeClr val="tx1"/>
                </a:solidFill>
                <a:latin typeface="Arial" charset="0"/>
              </a:defRPr>
            </a:lvl3pPr>
            <a:lvl4pPr marL="1588359" indent="-226908">
              <a:defRPr>
                <a:solidFill>
                  <a:schemeClr val="tx1"/>
                </a:solidFill>
                <a:latin typeface="Arial" charset="0"/>
              </a:defRPr>
            </a:lvl4pPr>
            <a:lvl5pPr marL="2042175" indent="-226908">
              <a:defRPr>
                <a:solidFill>
                  <a:schemeClr val="tx1"/>
                </a:solidFill>
                <a:latin typeface="Arial" charset="0"/>
              </a:defRPr>
            </a:lvl5pPr>
            <a:lvl6pPr marL="2495992" indent="-226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9809" indent="-226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03625" indent="-226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57442" indent="-226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9AB760-C6E2-478C-9940-325ECDE89E1F}" type="slidenum">
              <a:rPr lang="pt-BR" altLang="pt-BR">
                <a:latin typeface="Century Gothic" panose="020B0502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pt-BR" alt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622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37452" indent="-283635">
              <a:defRPr>
                <a:solidFill>
                  <a:schemeClr val="tx1"/>
                </a:solidFill>
                <a:latin typeface="Arial" charset="0"/>
              </a:defRPr>
            </a:lvl2pPr>
            <a:lvl3pPr marL="1134542" indent="-226908">
              <a:defRPr>
                <a:solidFill>
                  <a:schemeClr val="tx1"/>
                </a:solidFill>
                <a:latin typeface="Arial" charset="0"/>
              </a:defRPr>
            </a:lvl3pPr>
            <a:lvl4pPr marL="1588359" indent="-226908">
              <a:defRPr>
                <a:solidFill>
                  <a:schemeClr val="tx1"/>
                </a:solidFill>
                <a:latin typeface="Arial" charset="0"/>
              </a:defRPr>
            </a:lvl4pPr>
            <a:lvl5pPr marL="2042175" indent="-226908">
              <a:defRPr>
                <a:solidFill>
                  <a:schemeClr val="tx1"/>
                </a:solidFill>
                <a:latin typeface="Arial" charset="0"/>
              </a:defRPr>
            </a:lvl5pPr>
            <a:lvl6pPr marL="2495992" indent="-226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9809" indent="-226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03625" indent="-226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57442" indent="-226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9AB760-C6E2-478C-9940-325ECDE89E1F}" type="slidenum">
              <a:rPr lang="pt-BR" altLang="pt-BR">
                <a:latin typeface="Century Gothic" panose="020B0502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pt-BR" alt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503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Business consulting</a:t>
            </a:r>
            <a:r>
              <a:rPr lang="en-US" baseline="0" dirty="0"/>
              <a:t> companies such as PWC, McKinsey, Accenture, Deloitte adding advertising and marketing deliveries&gt;&gt;&gt;becoming agencies</a:t>
            </a:r>
          </a:p>
          <a:p>
            <a:r>
              <a:rPr lang="en-US" baseline="0" dirty="0"/>
              <a:t>Even Ad Age categorizes them already.</a:t>
            </a: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37452" indent="-283635">
              <a:defRPr>
                <a:solidFill>
                  <a:schemeClr val="tx1"/>
                </a:solidFill>
                <a:latin typeface="Arial" charset="0"/>
              </a:defRPr>
            </a:lvl2pPr>
            <a:lvl3pPr marL="1134542" indent="-226908">
              <a:defRPr>
                <a:solidFill>
                  <a:schemeClr val="tx1"/>
                </a:solidFill>
                <a:latin typeface="Arial" charset="0"/>
              </a:defRPr>
            </a:lvl3pPr>
            <a:lvl4pPr marL="1588359" indent="-226908">
              <a:defRPr>
                <a:solidFill>
                  <a:schemeClr val="tx1"/>
                </a:solidFill>
                <a:latin typeface="Arial" charset="0"/>
              </a:defRPr>
            </a:lvl4pPr>
            <a:lvl5pPr marL="2042175" indent="-226908">
              <a:defRPr>
                <a:solidFill>
                  <a:schemeClr val="tx1"/>
                </a:solidFill>
                <a:latin typeface="Arial" charset="0"/>
              </a:defRPr>
            </a:lvl5pPr>
            <a:lvl6pPr marL="2495992" indent="-226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9809" indent="-226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03625" indent="-226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57442" indent="-22690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9AB760-C6E2-478C-9940-325ECDE89E1F}" type="slidenum">
              <a:rPr lang="pt-BR" altLang="pt-BR">
                <a:latin typeface="Century Gothic" panose="020B0502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pt-BR" alt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928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 of the survival</a:t>
            </a:r>
            <a:r>
              <a:rPr lang="en-US" baseline="0" dirty="0"/>
              <a:t> tips according to ADWEEK, technology is 2nd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46B24-4928-48DB-8C29-ED81982632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29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46B24-4928-48DB-8C29-ED81982632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74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Brasil: 12</a:t>
            </a:r>
            <a:r>
              <a:rPr lang="en-US" baseline="30000" dirty="0"/>
              <a:t>th</a:t>
            </a:r>
            <a:r>
              <a:rPr lang="en-US" dirty="0"/>
              <a:t> in 2016</a:t>
            </a:r>
          </a:p>
          <a:p>
            <a:r>
              <a:rPr lang="en-US" dirty="0"/>
              <a:t>9</a:t>
            </a:r>
            <a:r>
              <a:rPr lang="en-US" baseline="30000" dirty="0"/>
              <a:t>th</a:t>
            </a:r>
            <a:r>
              <a:rPr lang="en-US" dirty="0"/>
              <a:t> in 2017</a:t>
            </a:r>
          </a:p>
          <a:p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in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46B24-4928-48DB-8C29-ED81982632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41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Verdana" panose="020B0604030504040204" pitchFamily="34" charset="0"/>
              </a:rPr>
              <a:t>More than 2 billion smartphone users worldwide (2016)</a:t>
            </a:r>
            <a:endParaRPr lang="en-US" dirty="0"/>
          </a:p>
          <a:p>
            <a:r>
              <a:rPr lang="en-US" dirty="0"/>
              <a:t>7.2 billion population</a:t>
            </a:r>
          </a:p>
          <a:p>
            <a:r>
              <a:rPr lang="en-US" dirty="0" err="1"/>
              <a:t>Aprox</a:t>
            </a:r>
            <a:r>
              <a:rPr lang="en-US" dirty="0"/>
              <a:t> 1.5bn </a:t>
            </a:r>
            <a:r>
              <a:rPr lang="en-US" dirty="0" err="1"/>
              <a:t>tvs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46B24-4928-48DB-8C29-ED81982632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27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 in the market for 6</a:t>
            </a:r>
            <a:r>
              <a:rPr lang="en-US" baseline="0" dirty="0"/>
              <a:t> months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46B24-4928-48DB-8C29-ED819826325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30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9F7E3A-4BA9-4E2E-A301-5891F5E6D2AF}" type="datetimeFigureOut">
              <a:rPr lang="en-US" smtClean="0"/>
              <a:t>05-Apr-16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3B867-C001-4196-8717-D275E8890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86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9F7E3A-4BA9-4E2E-A301-5891F5E6D2AF}" type="datetimeFigureOut">
              <a:rPr lang="en-US" smtClean="0"/>
              <a:t>05-Apr-16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3B867-C001-4196-8717-D275E8890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81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9F7E3A-4BA9-4E2E-A301-5891F5E6D2AF}" type="datetimeFigureOut">
              <a:rPr lang="en-US" smtClean="0"/>
              <a:t>05-Apr-16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3B867-C001-4196-8717-D275E8890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4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256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11" Type="http://schemas.openxmlformats.org/officeDocument/2006/relationships/image" Target="../media/image6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 userDrawn="1"/>
        </p:nvPicPr>
        <p:blipFill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77"/>
            <a:ext cx="12192000" cy="6866477"/>
          </a:xfrm>
          <a:prstGeom prst="rect">
            <a:avLst/>
          </a:prstGeom>
        </p:spPr>
      </p:pic>
      <p:pic>
        <p:nvPicPr>
          <p:cNvPr id="22" name="pasted-image.pdf"/>
          <p:cNvPicPr>
            <a:picLocks noChangeAspect="1"/>
          </p:cNvPicPr>
          <p:nvPr userDrawn="1"/>
        </p:nvPicPr>
        <p:blipFill rotWithShape="1">
          <a:blip r:embed="rId8">
            <a:extLst/>
          </a:blip>
          <a:srcRect r="45601"/>
          <a:stretch/>
        </p:blipFill>
        <p:spPr>
          <a:xfrm>
            <a:off x="0" y="6797882"/>
            <a:ext cx="12192000" cy="601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" name="4 Grupo"/>
          <p:cNvGrpSpPr/>
          <p:nvPr userDrawn="1"/>
        </p:nvGrpSpPr>
        <p:grpSpPr>
          <a:xfrm>
            <a:off x="-15767" y="987"/>
            <a:ext cx="2970659" cy="1673242"/>
            <a:chOff x="3345911" y="-6824"/>
            <a:chExt cx="4970463" cy="2799644"/>
          </a:xfrm>
        </p:grpSpPr>
        <p:pic>
          <p:nvPicPr>
            <p:cNvPr id="24" name="Imagem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86" r="32867" b="71001"/>
            <a:stretch>
              <a:fillRect/>
            </a:stretch>
          </p:blipFill>
          <p:spPr bwMode="auto">
            <a:xfrm>
              <a:off x="4534949" y="5170"/>
              <a:ext cx="3241675" cy="149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Imagem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77" r="26961" b="59450"/>
            <a:stretch>
              <a:fillRect/>
            </a:stretch>
          </p:blipFill>
          <p:spPr bwMode="auto">
            <a:xfrm>
              <a:off x="3995199" y="5171"/>
              <a:ext cx="4321175" cy="208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Imagem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9" r="50591" b="45799"/>
            <a:stretch>
              <a:fillRect/>
            </a:stretch>
          </p:blipFill>
          <p:spPr bwMode="auto">
            <a:xfrm>
              <a:off x="3345911" y="5170"/>
              <a:ext cx="2809875" cy="278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Imagem 2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66670" y="-6824"/>
              <a:ext cx="2178231" cy="1055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879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6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.png"/><Relationship Id="rId5" Type="http://schemas.openxmlformats.org/officeDocument/2006/relationships/image" Target="../media/image24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6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7.gif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6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4.jpe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0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7.png"/><Relationship Id="rId4" Type="http://schemas.openxmlformats.org/officeDocument/2006/relationships/image" Target="../media/image17.jpe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0"/>
          <a:stretch/>
        </p:blipFill>
        <p:spPr>
          <a:xfrm>
            <a:off x="-4235" y="1"/>
            <a:ext cx="12196235" cy="685800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77"/>
            <a:ext cx="12192000" cy="6866478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5729" y="1005558"/>
            <a:ext cx="70543" cy="52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3620820" y="5243402"/>
            <a:ext cx="3272829" cy="1144293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4000" dirty="0">
                <a:solidFill>
                  <a:schemeClr val="bg1"/>
                </a:solidFill>
                <a:latin typeface="Century Gothic" pitchFamily="34" charset="0"/>
              </a:rPr>
              <a:t>INNOVATOR</a:t>
            </a:r>
            <a:br>
              <a:rPr lang="en-US" sz="40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Century Gothic" pitchFamily="34" charset="0"/>
              </a:rPr>
              <a:t>OF </a:t>
            </a:r>
            <a:r>
              <a:rPr lang="en-US" sz="4000" b="1" dirty="0">
                <a:solidFill>
                  <a:schemeClr val="bg1"/>
                </a:solidFill>
                <a:latin typeface="Century Gothic" pitchFamily="34" charset="0"/>
              </a:rPr>
              <a:t>RECORD</a:t>
            </a:r>
            <a:endParaRPr lang="pt-BR" sz="4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39" name="Imagem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6" r="32867" b="71001"/>
          <a:stretch>
            <a:fillRect/>
          </a:stretch>
        </p:blipFill>
        <p:spPr bwMode="auto">
          <a:xfrm>
            <a:off x="4827400" y="6204"/>
            <a:ext cx="432223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7" r="26961" b="59450"/>
          <a:stretch>
            <a:fillRect/>
          </a:stretch>
        </p:blipFill>
        <p:spPr bwMode="auto">
          <a:xfrm>
            <a:off x="4107733" y="6206"/>
            <a:ext cx="5761567" cy="250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9" r="50591" b="45799"/>
          <a:stretch>
            <a:fillRect/>
          </a:stretch>
        </p:blipFill>
        <p:spPr bwMode="auto">
          <a:xfrm>
            <a:off x="3242015" y="6204"/>
            <a:ext cx="3746500" cy="334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6360" y="6205"/>
            <a:ext cx="2904309" cy="125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asted-image.pdf"/>
          <p:cNvPicPr>
            <a:picLocks noChangeAspect="1"/>
          </p:cNvPicPr>
          <p:nvPr/>
        </p:nvPicPr>
        <p:blipFill rotWithShape="1">
          <a:blip r:embed="rId10">
            <a:extLst/>
          </a:blip>
          <a:srcRect r="45601"/>
          <a:stretch/>
        </p:blipFill>
        <p:spPr>
          <a:xfrm>
            <a:off x="0" y="6797882"/>
            <a:ext cx="12192000" cy="6011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11 CuadroTexto"/>
          <p:cNvSpPr txBox="1"/>
          <p:nvPr/>
        </p:nvSpPr>
        <p:spPr>
          <a:xfrm>
            <a:off x="7030431" y="5812555"/>
            <a:ext cx="1031831" cy="549258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pPr algn="r"/>
            <a:r>
              <a:rPr lang="en-US" sz="2800" b="1" dirty="0">
                <a:solidFill>
                  <a:srgbClr val="0070C0"/>
                </a:solidFill>
                <a:latin typeface="Century Gothic" pitchFamily="34" charset="0"/>
              </a:rPr>
              <a:t>2016</a:t>
            </a:r>
            <a:endParaRPr lang="pt-BR" sz="28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26712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04900" y="2095498"/>
            <a:ext cx="103251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Century Gothic" pitchFamily="34" charset="0"/>
              </a:rPr>
              <a:t>TECHNOLOGY </a:t>
            </a:r>
            <a:br>
              <a:rPr lang="en-US" sz="6600" b="1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6600" dirty="0">
                <a:solidFill>
                  <a:schemeClr val="bg1"/>
                </a:solidFill>
                <a:latin typeface="Century Gothic" pitchFamily="34" charset="0"/>
              </a:rPr>
              <a:t>IS </a:t>
            </a:r>
            <a:r>
              <a:rPr lang="en-US" sz="6600" dirty="0">
                <a:solidFill>
                  <a:srgbClr val="00B0F0"/>
                </a:solidFill>
                <a:latin typeface="Century Gothic" pitchFamily="34" charset="0"/>
              </a:rPr>
              <a:t>SHAPING THE FUTURE </a:t>
            </a:r>
            <a:br>
              <a:rPr lang="en-US" sz="6600" dirty="0">
                <a:solidFill>
                  <a:srgbClr val="00B0F0"/>
                </a:solidFill>
                <a:latin typeface="Century Gothic" pitchFamily="34" charset="0"/>
              </a:rPr>
            </a:br>
            <a:r>
              <a:rPr lang="en-US" sz="6600" dirty="0">
                <a:solidFill>
                  <a:srgbClr val="00B0F0"/>
                </a:solidFill>
                <a:latin typeface="Century Gothic" pitchFamily="34" charset="0"/>
              </a:rPr>
              <a:t>OF MARKETING</a:t>
            </a:r>
            <a:endParaRPr lang="pt-BR" sz="6600" dirty="0">
              <a:solidFill>
                <a:srgbClr val="00B0F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67711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.imgur.com/FpJ2GC9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5 Imagen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021" cy="6882846"/>
          </a:xfrm>
          <a:prstGeom prst="rect">
            <a:avLst/>
          </a:prstGeom>
        </p:spPr>
      </p:pic>
      <p:pic>
        <p:nvPicPr>
          <p:cNvPr id="3082" name="Picture 10" descr="http://2bd2y2367xnj3kpntjsifzmf.wpengine.netdna-cdn.com/wp-content/themes/adexchanger_2014/assets/img/images/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586" y="6190396"/>
            <a:ext cx="915183" cy="405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0" name="Rectangle 9"/>
          <p:cNvSpPr/>
          <p:nvPr/>
        </p:nvSpPr>
        <p:spPr>
          <a:xfrm>
            <a:off x="346903" y="1541017"/>
            <a:ext cx="85953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99FF"/>
                </a:solidFill>
                <a:latin typeface="Century Gothic" pitchFamily="34" charset="0"/>
              </a:rPr>
              <a:t>“mommy blogs compete with Condé Nast for ad dollars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7511" y="2194230"/>
            <a:ext cx="88122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 pitchFamily="34" charset="0"/>
              </a:rPr>
              <a:t>“Candy Crush app can make as much money as CNN (campaign).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2288" y="2859077"/>
            <a:ext cx="7026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99FF"/>
                </a:solidFill>
                <a:latin typeface="Century Gothic" pitchFamily="34" charset="0"/>
              </a:rPr>
              <a:t>“the ad tech sector is dense, complicated, and poorly understood</a:t>
            </a:r>
            <a:br>
              <a:rPr lang="en-US" sz="1600" dirty="0">
                <a:solidFill>
                  <a:srgbClr val="0099FF"/>
                </a:solidFill>
                <a:latin typeface="Century Gothic" pitchFamily="34" charset="0"/>
              </a:rPr>
            </a:br>
            <a:r>
              <a:rPr lang="en-US" sz="1600" dirty="0">
                <a:solidFill>
                  <a:srgbClr val="0099FF"/>
                </a:solidFill>
                <a:latin typeface="Century Gothic" pitchFamily="34" charset="0"/>
              </a:rPr>
              <a:t> (even by people who work in the industry)  </a:t>
            </a:r>
            <a:r>
              <a:rPr lang="en-US" sz="1600" dirty="0">
                <a:solidFill>
                  <a:schemeClr val="bg1"/>
                </a:solidFill>
                <a:latin typeface="Century Gothic" pitchFamily="34" charset="0"/>
              </a:rPr>
              <a:t>LUMA Partners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7511" y="3840839"/>
            <a:ext cx="103851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 pitchFamily="34" charset="0"/>
              </a:rPr>
              <a:t>Mobile Ad Spend to Top $100 Billion Worldwide in 2016, </a:t>
            </a:r>
          </a:p>
          <a:p>
            <a:r>
              <a:rPr lang="en-US" sz="1600" dirty="0">
                <a:solidFill>
                  <a:srgbClr val="0099FF"/>
                </a:solidFill>
                <a:latin typeface="Century Gothic" pitchFamily="34" charset="0"/>
              </a:rPr>
              <a:t>51% of Digital Market ($ 198 Billion)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039" y="6279360"/>
            <a:ext cx="1366691" cy="3164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40266" y="5051686"/>
            <a:ext cx="3104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Century Gothic" pitchFamily="34" charset="0"/>
            </a:endParaRPr>
          </a:p>
        </p:txBody>
      </p:sp>
      <p:grpSp>
        <p:nvGrpSpPr>
          <p:cNvPr id="19" name="4 Grupo"/>
          <p:cNvGrpSpPr/>
          <p:nvPr/>
        </p:nvGrpSpPr>
        <p:grpSpPr>
          <a:xfrm>
            <a:off x="-15767" y="987"/>
            <a:ext cx="2970659" cy="1673242"/>
            <a:chOff x="3345911" y="-6824"/>
            <a:chExt cx="4970463" cy="2799644"/>
          </a:xfrm>
        </p:grpSpPr>
        <p:pic>
          <p:nvPicPr>
            <p:cNvPr id="20" name="Imagem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86" r="32867" b="71001"/>
            <a:stretch>
              <a:fillRect/>
            </a:stretch>
          </p:blipFill>
          <p:spPr bwMode="auto">
            <a:xfrm>
              <a:off x="4534949" y="5170"/>
              <a:ext cx="3241675" cy="149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agem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77" r="26961" b="59450"/>
            <a:stretch>
              <a:fillRect/>
            </a:stretch>
          </p:blipFill>
          <p:spPr bwMode="auto">
            <a:xfrm>
              <a:off x="3995199" y="5171"/>
              <a:ext cx="4321175" cy="208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m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9" r="50591" b="45799"/>
            <a:stretch>
              <a:fillRect/>
            </a:stretch>
          </p:blipFill>
          <p:spPr bwMode="auto">
            <a:xfrm>
              <a:off x="3345911" y="5170"/>
              <a:ext cx="2809875" cy="278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m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66670" y="-6824"/>
              <a:ext cx="2178231" cy="1055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346903" y="696537"/>
            <a:ext cx="62728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pitchFamily="34" charset="0"/>
              </a:rPr>
              <a:t>The Wild West Of Digital Advertising</a:t>
            </a:r>
          </a:p>
        </p:txBody>
      </p:sp>
      <p:pic>
        <p:nvPicPr>
          <p:cNvPr id="24" name="pasted-image.pdf"/>
          <p:cNvPicPr>
            <a:picLocks noChangeAspect="1"/>
          </p:cNvPicPr>
          <p:nvPr/>
        </p:nvPicPr>
        <p:blipFill rotWithShape="1">
          <a:blip r:embed="rId11">
            <a:extLst/>
          </a:blip>
          <a:srcRect r="45601"/>
          <a:stretch/>
        </p:blipFill>
        <p:spPr>
          <a:xfrm>
            <a:off x="0" y="6797882"/>
            <a:ext cx="12192000" cy="601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3221010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foto.basov.com.ua/business001/business_1_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9" t="39682" r="13194" b="42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7 Imagen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23" y="1"/>
            <a:ext cx="12234045" cy="6876254"/>
          </a:xfrm>
          <a:prstGeom prst="rect">
            <a:avLst/>
          </a:prstGeom>
        </p:spPr>
      </p:pic>
      <p:grpSp>
        <p:nvGrpSpPr>
          <p:cNvPr id="21" name="4 Grupo"/>
          <p:cNvGrpSpPr/>
          <p:nvPr/>
        </p:nvGrpSpPr>
        <p:grpSpPr>
          <a:xfrm>
            <a:off x="-21022" y="1185"/>
            <a:ext cx="3960879" cy="2007890"/>
            <a:chOff x="3345911" y="-6824"/>
            <a:chExt cx="4970463" cy="2799644"/>
          </a:xfrm>
        </p:grpSpPr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86" r="32867" b="71001"/>
            <a:stretch>
              <a:fillRect/>
            </a:stretch>
          </p:blipFill>
          <p:spPr bwMode="auto">
            <a:xfrm>
              <a:off x="4534949" y="5170"/>
              <a:ext cx="3241675" cy="149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m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77" r="26961" b="59450"/>
            <a:stretch>
              <a:fillRect/>
            </a:stretch>
          </p:blipFill>
          <p:spPr bwMode="auto">
            <a:xfrm>
              <a:off x="3995199" y="5171"/>
              <a:ext cx="4321175" cy="208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m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9" r="50591" b="45799"/>
            <a:stretch>
              <a:fillRect/>
            </a:stretch>
          </p:blipFill>
          <p:spPr bwMode="auto">
            <a:xfrm>
              <a:off x="3345911" y="5170"/>
              <a:ext cx="2809875" cy="278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Imagem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66670" y="-6824"/>
              <a:ext cx="2178231" cy="1055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asted-image.pdf"/>
          <p:cNvPicPr>
            <a:picLocks noChangeAspect="1"/>
          </p:cNvPicPr>
          <p:nvPr/>
        </p:nvPicPr>
        <p:blipFill rotWithShape="1">
          <a:blip r:embed="rId9">
            <a:extLst/>
          </a:blip>
          <a:srcRect r="45601"/>
          <a:stretch/>
        </p:blipFill>
        <p:spPr>
          <a:xfrm>
            <a:off x="0" y="6797882"/>
            <a:ext cx="12192000" cy="60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5 Imagen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21" y="0"/>
            <a:ext cx="12213021" cy="6858000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5190598" y="727931"/>
            <a:ext cx="4928839" cy="5342021"/>
            <a:chOff x="3867070" y="815345"/>
            <a:chExt cx="4425594" cy="4796589"/>
          </a:xfrm>
        </p:grpSpPr>
        <p:pic>
          <p:nvPicPr>
            <p:cNvPr id="13" name="Picture 2" descr="Mobile Internet Ad Spending Worldwide, by Country, 2013-2018 (millions)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14" b="16744"/>
            <a:stretch/>
          </p:blipFill>
          <p:spPr bwMode="auto">
            <a:xfrm>
              <a:off x="3919620" y="815345"/>
              <a:ext cx="4346646" cy="4796589"/>
            </a:xfrm>
            <a:prstGeom prst="rect">
              <a:avLst/>
            </a:prstGeom>
            <a:noFill/>
            <a:ln w="76200">
              <a:solidFill>
                <a:srgbClr val="0D5797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"/>
            <p:cNvSpPr/>
            <p:nvPr/>
          </p:nvSpPr>
          <p:spPr>
            <a:xfrm>
              <a:off x="3867070" y="3344232"/>
              <a:ext cx="4425594" cy="164693"/>
            </a:xfrm>
            <a:prstGeom prst="rect">
              <a:avLst/>
            </a:prstGeom>
            <a:solidFill>
              <a:srgbClr val="FFFF00">
                <a:alpha val="3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3"/>
            <p:cNvSpPr/>
            <p:nvPr/>
          </p:nvSpPr>
          <p:spPr>
            <a:xfrm flipV="1">
              <a:off x="6583993" y="823106"/>
              <a:ext cx="489468" cy="164866"/>
            </a:xfrm>
            <a:prstGeom prst="rect">
              <a:avLst/>
            </a:prstGeom>
            <a:solidFill>
              <a:srgbClr val="FFFF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8"/>
            <p:cNvSpPr/>
            <p:nvPr/>
          </p:nvSpPr>
          <p:spPr>
            <a:xfrm flipV="1">
              <a:off x="7180395" y="823106"/>
              <a:ext cx="489468" cy="164866"/>
            </a:xfrm>
            <a:prstGeom prst="rect">
              <a:avLst/>
            </a:prstGeom>
            <a:solidFill>
              <a:srgbClr val="FFFF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riângulo isósceles 3"/>
          <p:cNvSpPr/>
          <p:nvPr/>
        </p:nvSpPr>
        <p:spPr>
          <a:xfrm rot="5400000">
            <a:off x="4774832" y="3496855"/>
            <a:ext cx="422693" cy="252434"/>
          </a:xfrm>
          <a:prstGeom prst="triangle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92280" y="2341062"/>
            <a:ext cx="394668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Mobile Internet Ad </a:t>
            </a:r>
            <a:r>
              <a:rPr lang="pt-BR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Spending</a:t>
            </a:r>
            <a:r>
              <a:rPr lang="pt-B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Worldwide</a:t>
            </a:r>
            <a:r>
              <a:rPr lang="pt-B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pt-BR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by</a:t>
            </a:r>
            <a:r>
              <a:rPr lang="pt-B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Country, </a:t>
            </a:r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2013-2018</a:t>
            </a:r>
            <a:r>
              <a:rPr lang="pt-B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($ </a:t>
            </a:r>
            <a:r>
              <a:rPr lang="pt-B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millions</a:t>
            </a:r>
            <a:r>
              <a:rPr lang="pt-B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118417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foto.basov.com.ua/business001/business_1_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9" t="39682" r="13194" b="42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7 Imagen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23" y="1"/>
            <a:ext cx="12234045" cy="6876254"/>
          </a:xfrm>
          <a:prstGeom prst="rect">
            <a:avLst/>
          </a:prstGeom>
        </p:spPr>
      </p:pic>
      <p:grpSp>
        <p:nvGrpSpPr>
          <p:cNvPr id="21" name="4 Grupo"/>
          <p:cNvGrpSpPr/>
          <p:nvPr/>
        </p:nvGrpSpPr>
        <p:grpSpPr>
          <a:xfrm>
            <a:off x="-21022" y="1185"/>
            <a:ext cx="3960879" cy="2007890"/>
            <a:chOff x="3345911" y="-6824"/>
            <a:chExt cx="4970463" cy="2799644"/>
          </a:xfrm>
        </p:grpSpPr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86" r="32867" b="71001"/>
            <a:stretch>
              <a:fillRect/>
            </a:stretch>
          </p:blipFill>
          <p:spPr bwMode="auto">
            <a:xfrm>
              <a:off x="4534949" y="5170"/>
              <a:ext cx="3241675" cy="149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m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77" r="26961" b="59450"/>
            <a:stretch>
              <a:fillRect/>
            </a:stretch>
          </p:blipFill>
          <p:spPr bwMode="auto">
            <a:xfrm>
              <a:off x="3995199" y="5171"/>
              <a:ext cx="4321175" cy="208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m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9" r="50591" b="45799"/>
            <a:stretch>
              <a:fillRect/>
            </a:stretch>
          </p:blipFill>
          <p:spPr bwMode="auto">
            <a:xfrm>
              <a:off x="3345911" y="5170"/>
              <a:ext cx="2809875" cy="278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Imagem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66670" y="-6824"/>
              <a:ext cx="2178231" cy="1055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asted-image.pdf"/>
          <p:cNvPicPr>
            <a:picLocks noChangeAspect="1"/>
          </p:cNvPicPr>
          <p:nvPr/>
        </p:nvPicPr>
        <p:blipFill rotWithShape="1">
          <a:blip r:embed="rId9">
            <a:extLst/>
          </a:blip>
          <a:srcRect r="45601"/>
          <a:stretch/>
        </p:blipFill>
        <p:spPr>
          <a:xfrm>
            <a:off x="0" y="6797882"/>
            <a:ext cx="12192000" cy="60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5 Imagen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21" y="0"/>
            <a:ext cx="12213021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44331" y="2406985"/>
            <a:ext cx="3747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5bn </a:t>
            </a:r>
            <a:r>
              <a:rPr lang="pt-BR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people</a:t>
            </a:r>
            <a:r>
              <a:rPr lang="pt-B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with</a:t>
            </a:r>
            <a:r>
              <a:rPr lang="pt-B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Smartphones </a:t>
            </a:r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(2020)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/>
          <a:srcRect l="28316" t="37727" r="39931" b="32222"/>
          <a:stretch/>
        </p:blipFill>
        <p:spPr>
          <a:xfrm>
            <a:off x="3863180" y="1277815"/>
            <a:ext cx="8116033" cy="43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9883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ir-s3-cdn-cf.behance.net/projects/404/616c7c31107565.Y3JvcCwxMTk3LDkzNywwLDQ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834" y="979591"/>
            <a:ext cx="2832721" cy="2215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99FF"/>
            </a:solidFill>
          </a:ln>
          <a:effectLst/>
          <a:ex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014" y="5051882"/>
            <a:ext cx="2962275" cy="1543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99FF"/>
            </a:solidFill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5014" y="2460205"/>
            <a:ext cx="2962275" cy="2381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99FF"/>
            </a:solidFill>
          </a:ln>
          <a:effectLst/>
        </p:spPr>
      </p:pic>
      <p:grpSp>
        <p:nvGrpSpPr>
          <p:cNvPr id="4" name="Grupo 3"/>
          <p:cNvGrpSpPr/>
          <p:nvPr/>
        </p:nvGrpSpPr>
        <p:grpSpPr>
          <a:xfrm>
            <a:off x="1149679" y="979591"/>
            <a:ext cx="2855495" cy="2215693"/>
            <a:chOff x="1149679" y="979591"/>
            <a:chExt cx="2855495" cy="2215693"/>
          </a:xfrm>
        </p:grpSpPr>
        <p:sp>
          <p:nvSpPr>
            <p:cNvPr id="2" name="Retângulo de cantos arredondados 1"/>
            <p:cNvSpPr/>
            <p:nvPr/>
          </p:nvSpPr>
          <p:spPr>
            <a:xfrm>
              <a:off x="1149679" y="979591"/>
              <a:ext cx="2855495" cy="221569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078" name="Picture 6" descr="http://www.amplifymm.com/wp-content/uploads/2012/11/traditional-media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" t="8957" r="40305"/>
            <a:stretch/>
          </p:blipFill>
          <p:spPr bwMode="auto">
            <a:xfrm>
              <a:off x="1382764" y="1074820"/>
              <a:ext cx="2389321" cy="967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http://www.amplifymm.com/wp-content/uploads/2012/11/traditional-media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93"/>
            <a:stretch/>
          </p:blipFill>
          <p:spPr bwMode="auto">
            <a:xfrm>
              <a:off x="1680020" y="1924678"/>
              <a:ext cx="1763681" cy="1165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367912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nps.gov/klgo/learn/historyculture/images/Dyea-Beach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5 Imagen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021" cy="6882846"/>
          </a:xfrm>
          <a:prstGeom prst="rect">
            <a:avLst/>
          </a:prstGeom>
        </p:spPr>
      </p:pic>
      <p:pic>
        <p:nvPicPr>
          <p:cNvPr id="4100" name="Picture 4" descr="http://www.the-best-childrens-books.org/image-files/olson--cagoldrus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569" y="497305"/>
            <a:ext cx="2614862" cy="331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sted-image.pdf"/>
          <p:cNvPicPr>
            <a:picLocks noChangeAspect="1"/>
          </p:cNvPicPr>
          <p:nvPr/>
        </p:nvPicPr>
        <p:blipFill rotWithShape="1">
          <a:blip r:embed="rId5">
            <a:extLst/>
          </a:blip>
          <a:srcRect r="45601"/>
          <a:stretch/>
        </p:blipFill>
        <p:spPr>
          <a:xfrm>
            <a:off x="0" y="6797882"/>
            <a:ext cx="12192000" cy="601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4 Grupo"/>
          <p:cNvGrpSpPr/>
          <p:nvPr/>
        </p:nvGrpSpPr>
        <p:grpSpPr>
          <a:xfrm>
            <a:off x="-21022" y="1185"/>
            <a:ext cx="3960879" cy="2007890"/>
            <a:chOff x="3345911" y="-6824"/>
            <a:chExt cx="4970463" cy="2799644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86" r="32867" b="71001"/>
            <a:stretch>
              <a:fillRect/>
            </a:stretch>
          </p:blipFill>
          <p:spPr bwMode="auto">
            <a:xfrm>
              <a:off x="4534949" y="5170"/>
              <a:ext cx="3241675" cy="149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77" r="26961" b="59450"/>
            <a:stretch>
              <a:fillRect/>
            </a:stretch>
          </p:blipFill>
          <p:spPr bwMode="auto">
            <a:xfrm>
              <a:off x="3995199" y="5171"/>
              <a:ext cx="4321175" cy="208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9" r="50591" b="45799"/>
            <a:stretch>
              <a:fillRect/>
            </a:stretch>
          </p:blipFill>
          <p:spPr bwMode="auto">
            <a:xfrm>
              <a:off x="3345911" y="5170"/>
              <a:ext cx="2809875" cy="278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66670" y="-6824"/>
              <a:ext cx="2178231" cy="1055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898987" y="962142"/>
            <a:ext cx="28685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Digital</a:t>
            </a:r>
            <a:endParaRPr lang="en-US" sz="6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066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967" y="3983526"/>
            <a:ext cx="1969169" cy="2250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99FF"/>
            </a:solidFill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516" y="3983527"/>
            <a:ext cx="2277979" cy="2267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99FF"/>
            </a:solidFill>
          </a:ln>
          <a:effectLst/>
        </p:spPr>
      </p:pic>
      <p:sp>
        <p:nvSpPr>
          <p:cNvPr id="2" name="CaixaDeTexto 1"/>
          <p:cNvSpPr txBox="1"/>
          <p:nvPr/>
        </p:nvSpPr>
        <p:spPr>
          <a:xfrm>
            <a:off x="927183" y="1299412"/>
            <a:ext cx="1031833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DURING THE GOLD RUSH, MOST WOULD-BE MINERS </a:t>
            </a:r>
            <a:r>
              <a:rPr lang="pt-BR" sz="3600" b="1" dirty="0">
                <a:solidFill>
                  <a:srgbClr val="0099FF"/>
                </a:solidFill>
                <a:latin typeface="Century Gothic" panose="020B0502020202020204" pitchFamily="34" charset="0"/>
              </a:rPr>
              <a:t>LOST MONEY</a:t>
            </a:r>
            <a:r>
              <a:rPr lang="pt-BR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, BUT PEOPLE WHO </a:t>
            </a:r>
            <a:r>
              <a:rPr lang="pt-BR" sz="3600" b="1" dirty="0">
                <a:solidFill>
                  <a:srgbClr val="0099FF"/>
                </a:solidFill>
                <a:latin typeface="Century Gothic" panose="020B0502020202020204" pitchFamily="34" charset="0"/>
              </a:rPr>
              <a:t>SOLD THEM PICKS, SHOVELS, TENTS AND BLUE-JEANS (LEVI STRAUSS) MADE A NICE PROFIT.</a:t>
            </a:r>
          </a:p>
          <a:p>
            <a:endParaRPr lang="pt-BR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pt-B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Peter Lynch</a:t>
            </a:r>
          </a:p>
        </p:txBody>
      </p:sp>
    </p:spTree>
    <p:extLst>
      <p:ext uri="{BB962C8B-B14F-4D97-AF65-F5344CB8AC3E}">
        <p14:creationId xmlns:p14="http://schemas.microsoft.com/office/powerpoint/2010/main" val="426940731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eppertt.com/wp-2013/wp-content/uploads/2014/10/brands-logos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5 Imagen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21" y="0"/>
            <a:ext cx="12213021" cy="6858000"/>
          </a:xfrm>
          <a:prstGeom prst="rect">
            <a:avLst/>
          </a:prstGeom>
        </p:spPr>
      </p:pic>
      <p:pic>
        <p:nvPicPr>
          <p:cNvPr id="6" name="pasted-image.pdf"/>
          <p:cNvPicPr>
            <a:picLocks noChangeAspect="1"/>
          </p:cNvPicPr>
          <p:nvPr/>
        </p:nvPicPr>
        <p:blipFill rotWithShape="1">
          <a:blip r:embed="rId4">
            <a:extLst/>
          </a:blip>
          <a:srcRect r="45601"/>
          <a:stretch/>
        </p:blipFill>
        <p:spPr>
          <a:xfrm>
            <a:off x="0" y="6797882"/>
            <a:ext cx="12192000" cy="601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6165515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6" b="51948"/>
          <a:stretch/>
        </p:blipFill>
        <p:spPr bwMode="auto">
          <a:xfrm>
            <a:off x="0" y="2193902"/>
            <a:ext cx="12192000" cy="174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/>
          </p:cNvSpPr>
          <p:nvPr/>
        </p:nvSpPr>
        <p:spPr bwMode="auto">
          <a:xfrm>
            <a:off x="4581529" y="4248243"/>
            <a:ext cx="3826247" cy="16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>
              <a:lnSpc>
                <a:spcPct val="110000"/>
              </a:lnSpc>
              <a:tabLst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</a:tabLst>
            </a:pPr>
            <a:r>
              <a:rPr lang="en-US" sz="2133" b="1" dirty="0">
                <a:solidFill>
                  <a:schemeClr val="bg1"/>
                </a:solidFill>
                <a:latin typeface="Century Gothic" pitchFamily="34" charset="0"/>
                <a:ea typeface="ＭＳ Ｐゴシック" charset="0"/>
                <a:cs typeface="Helvetica" charset="0"/>
                <a:sym typeface="Helvetica" charset="0"/>
              </a:rPr>
              <a:t>20% New ‘Best’ Practices</a:t>
            </a:r>
          </a:p>
          <a:p>
            <a:pPr algn="ctr">
              <a:lnSpc>
                <a:spcPct val="110000"/>
              </a:lnSpc>
              <a:tabLst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</a:tabLst>
            </a:pPr>
            <a:r>
              <a:rPr lang="en-US" sz="1600" dirty="0">
                <a:solidFill>
                  <a:schemeClr val="bg1"/>
                </a:solidFill>
                <a:latin typeface="Century Gothic" pitchFamily="34" charset="0"/>
                <a:ea typeface="ＭＳ Ｐゴシック" charset="0"/>
                <a:cs typeface="Helvetica" charset="0"/>
                <a:sym typeface="Helvetica" charset="0"/>
              </a:rPr>
              <a:t>New revenue &amp; growth</a:t>
            </a:r>
          </a:p>
          <a:p>
            <a:pPr algn="ctr">
              <a:lnSpc>
                <a:spcPct val="110000"/>
              </a:lnSpc>
              <a:tabLst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</a:tabLst>
            </a:pPr>
            <a:r>
              <a:rPr lang="en-US" sz="1600" dirty="0">
                <a:solidFill>
                  <a:schemeClr val="bg1"/>
                </a:solidFill>
                <a:latin typeface="Century Gothic" pitchFamily="34" charset="0"/>
                <a:ea typeface="ＭＳ Ｐゴシック" charset="0"/>
                <a:cs typeface="Helvetica" charset="0"/>
                <a:sym typeface="Helvetica" charset="0"/>
              </a:rPr>
              <a:t>Moderate durability and impact</a:t>
            </a:r>
          </a:p>
          <a:p>
            <a:pPr algn="ctr">
              <a:lnSpc>
                <a:spcPct val="110000"/>
              </a:lnSpc>
              <a:tabLst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</a:tabLst>
            </a:pPr>
            <a:r>
              <a:rPr lang="en-US" sz="1600" dirty="0">
                <a:solidFill>
                  <a:schemeClr val="bg1"/>
                </a:solidFill>
                <a:latin typeface="Century Gothic" pitchFamily="34" charset="0"/>
                <a:ea typeface="ＭＳ Ｐゴシック" charset="0"/>
                <a:cs typeface="Helvetica" charset="0"/>
                <a:sym typeface="Helvetica" charset="0"/>
              </a:rPr>
              <a:t>(new products, new techniques, etc.) </a:t>
            </a:r>
          </a:p>
        </p:txBody>
      </p:sp>
      <p:sp>
        <p:nvSpPr>
          <p:cNvPr id="29701" name="Rectangle 5"/>
          <p:cNvSpPr>
            <a:spLocks/>
          </p:cNvSpPr>
          <p:nvPr/>
        </p:nvSpPr>
        <p:spPr bwMode="auto">
          <a:xfrm>
            <a:off x="8714307" y="4248243"/>
            <a:ext cx="3219786" cy="148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>
              <a:lnSpc>
                <a:spcPct val="110000"/>
              </a:lnSpc>
              <a:tabLst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</a:tabLst>
            </a:pPr>
            <a:r>
              <a:rPr lang="en-US" sz="2133" b="1" dirty="0">
                <a:solidFill>
                  <a:schemeClr val="bg1"/>
                </a:solidFill>
                <a:latin typeface="Century Gothic" pitchFamily="34" charset="0"/>
                <a:ea typeface="ＭＳ Ｐゴシック" charset="0"/>
                <a:cs typeface="Helvetica" charset="0"/>
                <a:sym typeface="Helvetica" charset="0"/>
              </a:rPr>
              <a:t>10% Experimentation</a:t>
            </a:r>
          </a:p>
          <a:p>
            <a:pPr algn="ctr">
              <a:lnSpc>
                <a:spcPct val="110000"/>
              </a:lnSpc>
              <a:tabLst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</a:tabLst>
            </a:pPr>
            <a:r>
              <a:rPr lang="en-US" sz="1600" dirty="0">
                <a:solidFill>
                  <a:schemeClr val="bg1"/>
                </a:solidFill>
                <a:latin typeface="Century Gothic" pitchFamily="34" charset="0"/>
                <a:ea typeface="ＭＳ Ｐゴシック" charset="0"/>
                <a:cs typeface="Helvetica" charset="0"/>
                <a:sym typeface="Helvetica" charset="0"/>
              </a:rPr>
              <a:t>Game changing ideas.</a:t>
            </a:r>
          </a:p>
          <a:p>
            <a:pPr algn="ctr">
              <a:lnSpc>
                <a:spcPct val="110000"/>
              </a:lnSpc>
              <a:tabLst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</a:tabLst>
            </a:pPr>
            <a:r>
              <a:rPr lang="en-US" sz="1600" dirty="0">
                <a:solidFill>
                  <a:schemeClr val="bg1"/>
                </a:solidFill>
                <a:latin typeface="Century Gothic" pitchFamily="34" charset="0"/>
                <a:ea typeface="ＭＳ Ｐゴシック" charset="0"/>
                <a:cs typeface="Helvetica" charset="0"/>
                <a:sym typeface="Helvetica" charset="0"/>
              </a:rPr>
              <a:t>Risky but huge potential  Completely change the game Win big.  </a:t>
            </a:r>
          </a:p>
          <a:p>
            <a:pPr algn="ctr">
              <a:lnSpc>
                <a:spcPct val="110000"/>
              </a:lnSpc>
              <a:spcBef>
                <a:spcPts val="1951"/>
              </a:spcBef>
              <a:tabLst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</a:tabLst>
            </a:pPr>
            <a:endParaRPr lang="en-US" sz="1600" dirty="0">
              <a:solidFill>
                <a:schemeClr val="bg1"/>
              </a:solidFill>
              <a:latin typeface="Century Gothic" pitchFamily="34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368319" y="1553635"/>
            <a:ext cx="7718177" cy="481163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04507" y="1612032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itchFamily="34" charset="0"/>
                <a:cs typeface="Helvetica"/>
              </a:rPr>
              <a:t>Innovation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81582" y="65039"/>
            <a:ext cx="5055543" cy="1240553"/>
          </a:xfrm>
          <a:prstGeom prst="rect">
            <a:avLst/>
          </a:prstGeom>
        </p:spPr>
        <p:txBody>
          <a:bodyPr lIns="121915" tIns="60957" rIns="121915" bIns="60957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itchFamily="34" charset="0"/>
              </a:rPr>
              <a:t>Innovation Philosophy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2" name="Rectangle 3"/>
          <p:cNvSpPr>
            <a:spLocks/>
          </p:cNvSpPr>
          <p:nvPr/>
        </p:nvSpPr>
        <p:spPr bwMode="auto">
          <a:xfrm>
            <a:off x="277228" y="4248243"/>
            <a:ext cx="3505200" cy="16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457200">
              <a:lnSpc>
                <a:spcPct val="110000"/>
              </a:lnSpc>
              <a:spcBef>
                <a:spcPts val="1951"/>
              </a:spcBef>
              <a:tabLst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</a:tabLst>
            </a:pPr>
            <a:r>
              <a:rPr lang="en-US" sz="2133" b="1" dirty="0">
                <a:solidFill>
                  <a:prstClr val="white"/>
                </a:solidFill>
                <a:latin typeface="Century Gothic" pitchFamily="34" charset="0"/>
                <a:ea typeface="ＭＳ Ｐゴシック" charset="0"/>
                <a:cs typeface="Helvetica" charset="0"/>
                <a:sym typeface="Helvetica" charset="0"/>
              </a:rPr>
              <a:t>70% Optimizing Today</a:t>
            </a:r>
          </a:p>
          <a:p>
            <a:pPr algn="ctr" defTabSz="457200">
              <a:lnSpc>
                <a:spcPct val="110000"/>
              </a:lnSpc>
              <a:tabLst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</a:tabLst>
            </a:pPr>
            <a:r>
              <a:rPr lang="en-US" sz="1600" dirty="0">
                <a:solidFill>
                  <a:prstClr val="white"/>
                </a:solidFill>
                <a:latin typeface="Century Gothic" pitchFamily="34" charset="0"/>
                <a:ea typeface="ＭＳ Ｐゴシック" charset="0"/>
                <a:cs typeface="Helvetica" charset="0"/>
                <a:sym typeface="Helvetica" charset="0"/>
              </a:rPr>
              <a:t>Today</a:t>
            </a:r>
            <a:r>
              <a:rPr lang="ja-JP" altLang="en-US" sz="1600" dirty="0">
                <a:solidFill>
                  <a:prstClr val="white"/>
                </a:solidFill>
                <a:latin typeface="Century Gothic" pitchFamily="34" charset="0"/>
                <a:ea typeface="ＭＳ Ｐゴシック" charset="0"/>
                <a:cs typeface="Helvetica" charset="0"/>
                <a:sym typeface="Helvetica" charset="0"/>
              </a:rPr>
              <a:t>’</a:t>
            </a:r>
            <a:r>
              <a:rPr lang="en-US" sz="1600" dirty="0">
                <a:solidFill>
                  <a:prstClr val="white"/>
                </a:solidFill>
                <a:latin typeface="Century Gothic" pitchFamily="34" charset="0"/>
                <a:ea typeface="ＭＳ Ｐゴシック" charset="0"/>
                <a:cs typeface="Helvetica" charset="0"/>
                <a:sym typeface="Helvetica" charset="0"/>
              </a:rPr>
              <a:t>s revenue </a:t>
            </a:r>
          </a:p>
          <a:p>
            <a:pPr algn="ctr" defTabSz="457200">
              <a:lnSpc>
                <a:spcPct val="110000"/>
              </a:lnSpc>
              <a:tabLst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</a:tabLst>
            </a:pPr>
            <a:r>
              <a:rPr lang="en-US" sz="1600" dirty="0">
                <a:solidFill>
                  <a:prstClr val="white"/>
                </a:solidFill>
                <a:latin typeface="Century Gothic" pitchFamily="34" charset="0"/>
                <a:ea typeface="ＭＳ Ｐゴシック" charset="0"/>
                <a:cs typeface="Helvetica" charset="0"/>
                <a:sym typeface="Helvetica" charset="0"/>
              </a:rPr>
              <a:t>(pay the rent)</a:t>
            </a:r>
          </a:p>
          <a:p>
            <a:pPr algn="ctr" defTabSz="457200">
              <a:lnSpc>
                <a:spcPct val="110000"/>
              </a:lnSpc>
              <a:tabLst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</a:tabLst>
            </a:pPr>
            <a:r>
              <a:rPr lang="en-US" sz="1600" dirty="0">
                <a:solidFill>
                  <a:prstClr val="white"/>
                </a:solidFill>
                <a:latin typeface="Century Gothic" pitchFamily="34" charset="0"/>
                <a:ea typeface="ＭＳ Ｐゴシック" charset="0"/>
                <a:cs typeface="Helvetica" charset="0"/>
                <a:sym typeface="Helvetica" charset="0"/>
              </a:rPr>
              <a:t> Low-risk, high success probability Executed efficiently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760" y="2317743"/>
            <a:ext cx="5103294" cy="324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71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  <p:bldP spid="29701" grpId="0"/>
      <p:bldP spid="2" grpId="0" animBg="1"/>
      <p:bldP spid="3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 rot="5400000">
            <a:off x="5252201" y="1006779"/>
            <a:ext cx="1871536" cy="914400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Isosceles Triangle 6"/>
          <p:cNvSpPr/>
          <p:nvPr/>
        </p:nvSpPr>
        <p:spPr>
          <a:xfrm rot="5400000">
            <a:off x="5252201" y="3009347"/>
            <a:ext cx="1871536" cy="914400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>
            <a:off x="5252201" y="5011915"/>
            <a:ext cx="1871536" cy="914400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01691" y="1079258"/>
            <a:ext cx="43105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entury Gothic" pitchFamily="34" charset="0"/>
              </a:rPr>
              <a:t>Strategy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01690" y="3081826"/>
            <a:ext cx="52387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entury Gothic" pitchFamily="34" charset="0"/>
              </a:rPr>
              <a:t>Creativity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73938" y="5093765"/>
            <a:ext cx="62548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entury Gothic" pitchFamily="34" charset="0"/>
              </a:rPr>
              <a:t>Technology</a:t>
            </a:r>
          </a:p>
        </p:txBody>
      </p:sp>
      <p:sp>
        <p:nvSpPr>
          <p:cNvPr id="4" name="Oval 3"/>
          <p:cNvSpPr/>
          <p:nvPr/>
        </p:nvSpPr>
        <p:spPr>
          <a:xfrm>
            <a:off x="6862255" y="4771592"/>
            <a:ext cx="4094503" cy="1395046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2" descr="http://gallery.yopriceville.com/var/albums/Free-Clipart-Pictures/Money.PNG/Gold_PNG_Picture_Clipart.png?m=1399672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4" descr="http://gallery.yopriceville.com/var/albums/Free-Clipart-Pictures/Money.PNG/Gold_PNG_Picture_Clipart.png?m=139967280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945972"/>
            <a:ext cx="4982365" cy="317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80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/>
      <p:bldP spid="10" grpId="0"/>
      <p:bldP spid="11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96"/>
            <a:ext cx="12192000" cy="6866478"/>
          </a:xfrm>
          <a:prstGeom prst="rect">
            <a:avLst/>
          </a:prstGeom>
        </p:spPr>
      </p:pic>
      <p:sp>
        <p:nvSpPr>
          <p:cNvPr id="8" name="Rectangle 1"/>
          <p:cNvSpPr/>
          <p:nvPr/>
        </p:nvSpPr>
        <p:spPr>
          <a:xfrm>
            <a:off x="2889701" y="1395664"/>
            <a:ext cx="6059672" cy="1605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1800"/>
              </a:lnSpc>
            </a:pPr>
            <a:r>
              <a:rPr lang="en-US" sz="9600" dirty="0">
                <a:solidFill>
                  <a:schemeClr val="bg1"/>
                </a:solidFill>
                <a:latin typeface="Century Gothic" pitchFamily="34" charset="0"/>
              </a:rPr>
              <a:t>YOU </a:t>
            </a:r>
            <a:r>
              <a:rPr lang="en-US" sz="9600" b="1" dirty="0">
                <a:solidFill>
                  <a:schemeClr val="bg1"/>
                </a:solidFill>
                <a:latin typeface="Century Gothic" pitchFamily="34" charset="0"/>
              </a:rPr>
              <a:t>STILL</a:t>
            </a:r>
            <a:r>
              <a:rPr lang="en-US" sz="96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endParaRPr lang="en-US" sz="13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9" name="pasted-image.pdf"/>
          <p:cNvPicPr>
            <a:picLocks noChangeAspect="1"/>
          </p:cNvPicPr>
          <p:nvPr/>
        </p:nvPicPr>
        <p:blipFill rotWithShape="1">
          <a:blip r:embed="rId3">
            <a:extLst/>
          </a:blip>
          <a:srcRect r="45601"/>
          <a:stretch/>
        </p:blipFill>
        <p:spPr>
          <a:xfrm>
            <a:off x="0" y="6797882"/>
            <a:ext cx="12192000" cy="6011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 1"/>
          <p:cNvSpPr/>
          <p:nvPr/>
        </p:nvSpPr>
        <p:spPr>
          <a:xfrm>
            <a:off x="1352421" y="2592259"/>
            <a:ext cx="9134231" cy="3118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1800"/>
              </a:lnSpc>
            </a:pPr>
            <a:r>
              <a:rPr lang="en-US" sz="9600" dirty="0">
                <a:solidFill>
                  <a:schemeClr val="bg1"/>
                </a:solidFill>
                <a:latin typeface="Century Gothic" pitchFamily="34" charset="0"/>
              </a:rPr>
              <a:t> HAVE TIME </a:t>
            </a:r>
            <a:br>
              <a:rPr lang="en-US" sz="96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9600" dirty="0">
                <a:solidFill>
                  <a:schemeClr val="bg1"/>
                </a:solidFill>
                <a:latin typeface="Century Gothic" pitchFamily="34" charset="0"/>
              </a:rPr>
              <a:t>  TO</a:t>
            </a:r>
            <a:r>
              <a:rPr lang="en-US" sz="13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13800" b="1" dirty="0">
                <a:solidFill>
                  <a:srgbClr val="00B0F0"/>
                </a:solidFill>
                <a:latin typeface="Century Gothic" pitchFamily="34" charset="0"/>
              </a:rPr>
              <a:t>LEAVE</a:t>
            </a:r>
            <a:r>
              <a:rPr lang="en-US" sz="13800" dirty="0">
                <a:solidFill>
                  <a:schemeClr val="bg1"/>
                </a:solidFill>
                <a:latin typeface="Century Gothic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74658261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chiefmartec.com/post_images/marketing_technology_landsca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50" y="28823"/>
            <a:ext cx="8651631" cy="681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85533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chiefmartec.com/post_images/marketing_technology_landscape_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409" y="1"/>
            <a:ext cx="8643751" cy="686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45765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cdn.chiefmartec.com/wp-content/uploads/2014/01/marketing_technology_jan20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798" y="10053"/>
            <a:ext cx="9130596" cy="684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16149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://cdn.chiefmartec.com/wp-content/uploads/2015/01/marketing_technology_jan20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84" y="9550"/>
            <a:ext cx="11052600" cy="683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69710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sted-image.pdf"/>
          <p:cNvPicPr>
            <a:picLocks noChangeAspect="1"/>
          </p:cNvPicPr>
          <p:nvPr/>
        </p:nvPicPr>
        <p:blipFill rotWithShape="1">
          <a:blip r:embed="rId3">
            <a:extLst/>
          </a:blip>
          <a:srcRect r="45601"/>
          <a:stretch/>
        </p:blipFill>
        <p:spPr>
          <a:xfrm>
            <a:off x="0" y="6797882"/>
            <a:ext cx="12192000" cy="60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http://cdn.chiefmartec.com/wp-content/uploads/2016/03/marketing_technology_landscape_2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94"/>
            <a:ext cx="12192000" cy="695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78489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6238" y="1865549"/>
            <a:ext cx="10265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entury Gothic" pitchFamily="34" charset="0"/>
              </a:rPr>
              <a:t>2015:</a:t>
            </a:r>
            <a:r>
              <a:rPr lang="en-US" sz="36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Century Gothic" pitchFamily="34" charset="0"/>
              </a:rPr>
              <a:t>1,876 companies, 43 categories</a:t>
            </a:r>
            <a:endParaRPr lang="en-US" sz="36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6238" y="1219218"/>
            <a:ext cx="8842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entury Gothic" pitchFamily="34" charset="0"/>
              </a:rPr>
              <a:t>2014:</a:t>
            </a:r>
            <a:r>
              <a:rPr lang="en-US" sz="3600" b="1" dirty="0">
                <a:solidFill>
                  <a:srgbClr val="333333"/>
                </a:solidFill>
                <a:latin typeface="Century Gothic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Century Gothic" pitchFamily="34" charset="0"/>
              </a:rPr>
              <a:t>947 ad tech companies (U.S)</a:t>
            </a:r>
          </a:p>
        </p:txBody>
      </p:sp>
      <p:sp>
        <p:nvSpPr>
          <p:cNvPr id="7" name="Rectangle 6"/>
          <p:cNvSpPr/>
          <p:nvPr/>
        </p:nvSpPr>
        <p:spPr>
          <a:xfrm>
            <a:off x="1236240" y="3839776"/>
            <a:ext cx="102654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pitchFamily="34" charset="0"/>
              </a:rPr>
              <a:t>New categories keep emerging sometimes rebellious offshoots from previous categories</a:t>
            </a:r>
            <a:endParaRPr lang="en-US" sz="2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36238" y="5115021"/>
            <a:ext cx="9829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entury Gothic" pitchFamily="34" charset="0"/>
              </a:rPr>
              <a:t>“Influencer Marketing” separate from “Social Media Marketing”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36241" y="2692412"/>
            <a:ext cx="10509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More than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4000</a:t>
            </a:r>
            <a:r>
              <a:rPr lang="en-US" sz="2400" dirty="0">
                <a:latin typeface="Century Gothic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marketing technology companies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worldwide</a:t>
            </a:r>
          </a:p>
        </p:txBody>
      </p:sp>
      <p:sp>
        <p:nvSpPr>
          <p:cNvPr id="9" name="Rectangle 8"/>
          <p:cNvSpPr/>
          <p:nvPr/>
        </p:nvSpPr>
        <p:spPr>
          <a:xfrm>
            <a:off x="9209746" y="6374260"/>
            <a:ext cx="2967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http://chiefmartec.com/</a:t>
            </a:r>
          </a:p>
        </p:txBody>
      </p:sp>
    </p:spTree>
    <p:extLst>
      <p:ext uri="{BB962C8B-B14F-4D97-AF65-F5344CB8AC3E}">
        <p14:creationId xmlns:p14="http://schemas.microsoft.com/office/powerpoint/2010/main" val="3133969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asted-image.pdf"/>
          <p:cNvPicPr>
            <a:picLocks noChangeAspect="1"/>
          </p:cNvPicPr>
          <p:nvPr/>
        </p:nvPicPr>
        <p:blipFill rotWithShape="1">
          <a:blip r:embed="rId3">
            <a:extLst/>
          </a:blip>
          <a:srcRect r="45601"/>
          <a:stretch/>
        </p:blipFill>
        <p:spPr>
          <a:xfrm>
            <a:off x="0" y="6797882"/>
            <a:ext cx="12192000" cy="6011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4"/>
          <p:cNvSpPr/>
          <p:nvPr/>
        </p:nvSpPr>
        <p:spPr>
          <a:xfrm>
            <a:off x="871620" y="3784190"/>
            <a:ext cx="108123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Century Gothic" pitchFamily="34" charset="0"/>
              </a:rPr>
              <a:t>2015</a:t>
            </a:r>
            <a:r>
              <a:rPr lang="en-US" sz="2800" dirty="0">
                <a:latin typeface="Century Gothic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Century Gothic" pitchFamily="34" charset="0"/>
              </a:rPr>
              <a:t>worldwide spend for marketing software: </a:t>
            </a:r>
            <a:br>
              <a:rPr lang="en-US" sz="28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3600" dirty="0">
                <a:solidFill>
                  <a:srgbClr val="00B0F0"/>
                </a:solidFill>
                <a:latin typeface="Century Gothic" pitchFamily="34" charset="0"/>
              </a:rPr>
              <a:t>$22.6 billion</a:t>
            </a:r>
            <a:r>
              <a:rPr lang="en-US" sz="3600" dirty="0">
                <a:solidFill>
                  <a:srgbClr val="002060"/>
                </a:solidFill>
                <a:latin typeface="Century Gothic" pitchFamily="34" charset="0"/>
              </a:rPr>
              <a:t> </a:t>
            </a:r>
          </a:p>
          <a:p>
            <a:endParaRPr lang="en-US" sz="2800" dirty="0">
              <a:latin typeface="Century Gothic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Century Gothic" pitchFamily="34" charset="0"/>
              </a:rPr>
              <a:t>By 2018: </a:t>
            </a:r>
            <a:r>
              <a:rPr lang="en-US" sz="2800" dirty="0">
                <a:solidFill>
                  <a:srgbClr val="00B0F0"/>
                </a:solidFill>
                <a:latin typeface="Century Gothic" pitchFamily="34" charset="0"/>
              </a:rPr>
              <a:t>$32.3 billion</a:t>
            </a:r>
            <a:r>
              <a:rPr lang="en-US" sz="2800" dirty="0">
                <a:solidFill>
                  <a:schemeClr val="bg1"/>
                </a:solidFill>
                <a:latin typeface="Century Gothic" pitchFamily="34" charset="0"/>
              </a:rPr>
              <a:t>.</a:t>
            </a:r>
            <a:r>
              <a:rPr lang="en-US" sz="2800" dirty="0">
                <a:latin typeface="Century Gothic" pitchFamily="34" charset="0"/>
              </a:rPr>
              <a:t> </a:t>
            </a: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6130" y="5973433"/>
            <a:ext cx="1214796" cy="323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99FF"/>
            </a:solidFill>
          </a:ln>
          <a:effectLst/>
        </p:spPr>
      </p:pic>
      <p:sp>
        <p:nvSpPr>
          <p:cNvPr id="6" name="Rectangle 5"/>
          <p:cNvSpPr/>
          <p:nvPr/>
        </p:nvSpPr>
        <p:spPr>
          <a:xfrm>
            <a:off x="871620" y="1160059"/>
            <a:ext cx="102654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entury Gothic" pitchFamily="34" charset="0"/>
              </a:rPr>
              <a:t>The average global marketer uses </a:t>
            </a:r>
            <a:r>
              <a:rPr lang="en-US" sz="3200" dirty="0">
                <a:solidFill>
                  <a:srgbClr val="0070C0"/>
                </a:solidFill>
                <a:latin typeface="Century Gothic" pitchFamily="34" charset="0"/>
              </a:rPr>
              <a:t>26 different tech suppliers </a:t>
            </a:r>
            <a:r>
              <a:rPr lang="en-US" sz="3200" dirty="0">
                <a:solidFill>
                  <a:schemeClr val="bg1"/>
                </a:solidFill>
                <a:latin typeface="Century Gothic" pitchFamily="34" charset="0"/>
              </a:rPr>
              <a:t>for its digital media. </a:t>
            </a:r>
          </a:p>
        </p:txBody>
      </p:sp>
      <p:sp>
        <p:nvSpPr>
          <p:cNvPr id="7" name="Rectangle 6"/>
          <p:cNvSpPr/>
          <p:nvPr/>
        </p:nvSpPr>
        <p:spPr>
          <a:xfrm>
            <a:off x="871620" y="2632964"/>
            <a:ext cx="85844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pitchFamily="34" charset="0"/>
              </a:rPr>
              <a:t>The problem is the audience is shifting so rapidly</a:t>
            </a:r>
          </a:p>
        </p:txBody>
      </p:sp>
    </p:spTree>
    <p:extLst>
      <p:ext uri="{BB962C8B-B14F-4D97-AF65-F5344CB8AC3E}">
        <p14:creationId xmlns:p14="http://schemas.microsoft.com/office/powerpoint/2010/main" val="17083897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.telegraph.co.uk/multimedia/archive/03150/doctor-lies-1_3150204b.jpg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8"/>
          <a:stretch/>
        </p:blipFill>
        <p:spPr bwMode="auto">
          <a:xfrm>
            <a:off x="-232" y="-3242"/>
            <a:ext cx="12192232" cy="686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asted-image.pdf"/>
          <p:cNvPicPr>
            <a:picLocks noChangeAspect="1"/>
          </p:cNvPicPr>
          <p:nvPr/>
        </p:nvPicPr>
        <p:blipFill rotWithShape="1">
          <a:blip r:embed="rId4">
            <a:extLst/>
          </a:blip>
          <a:srcRect r="45601"/>
          <a:stretch/>
        </p:blipFill>
        <p:spPr>
          <a:xfrm>
            <a:off x="0" y="6797882"/>
            <a:ext cx="12192000" cy="6011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10"/>
          <p:cNvSpPr/>
          <p:nvPr/>
        </p:nvSpPr>
        <p:spPr>
          <a:xfrm>
            <a:off x="5741155" y="1702056"/>
            <a:ext cx="609792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en-US" sz="5400" dirty="0">
                <a:solidFill>
                  <a:schemeClr val="bg1"/>
                </a:solidFill>
                <a:latin typeface="Century Gothic" pitchFamily="34" charset="0"/>
              </a:rPr>
              <a:t>TALK TO YOUR DOCTOR BEFORE CONSIDERING </a:t>
            </a:r>
            <a:r>
              <a:rPr lang="en-US" sz="5400" b="1" dirty="0">
                <a:solidFill>
                  <a:srgbClr val="0099FF"/>
                </a:solidFill>
                <a:latin typeface="Century Gothic" pitchFamily="34" charset="0"/>
              </a:rPr>
              <a:t>MARKETING TECHNOLOGY </a:t>
            </a:r>
            <a:r>
              <a:rPr lang="en-US" sz="5400" dirty="0">
                <a:solidFill>
                  <a:schemeClr val="bg1"/>
                </a:solidFill>
                <a:latin typeface="Century Gothic" pitchFamily="34" charset="0"/>
              </a:rPr>
              <a:t>…</a:t>
            </a:r>
          </a:p>
        </p:txBody>
      </p:sp>
      <p:grpSp>
        <p:nvGrpSpPr>
          <p:cNvPr id="8" name="4 Grupo"/>
          <p:cNvGrpSpPr/>
          <p:nvPr/>
        </p:nvGrpSpPr>
        <p:grpSpPr>
          <a:xfrm>
            <a:off x="-21022" y="1185"/>
            <a:ext cx="3960879" cy="2007890"/>
            <a:chOff x="3345911" y="-6824"/>
            <a:chExt cx="4970463" cy="2799644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86" r="32867" b="71001"/>
            <a:stretch>
              <a:fillRect/>
            </a:stretch>
          </p:blipFill>
          <p:spPr bwMode="auto">
            <a:xfrm>
              <a:off x="4534949" y="5170"/>
              <a:ext cx="3241675" cy="149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77" r="26961" b="59450"/>
            <a:stretch>
              <a:fillRect/>
            </a:stretch>
          </p:blipFill>
          <p:spPr bwMode="auto">
            <a:xfrm>
              <a:off x="3995199" y="5171"/>
              <a:ext cx="4321175" cy="208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9" r="50591" b="45799"/>
            <a:stretch>
              <a:fillRect/>
            </a:stretch>
          </p:blipFill>
          <p:spPr bwMode="auto">
            <a:xfrm>
              <a:off x="3345911" y="5170"/>
              <a:ext cx="2809875" cy="278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66670" y="-6824"/>
              <a:ext cx="2178231" cy="1055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1401997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5240" y="2778474"/>
            <a:ext cx="104192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itchFamily="34" charset="0"/>
              </a:rPr>
              <a:t>Marketers engage with startups to:</a:t>
            </a:r>
          </a:p>
          <a:p>
            <a:endParaRPr lang="en-US" sz="2400" dirty="0">
              <a:solidFill>
                <a:schemeClr val="bg1"/>
              </a:solidFill>
              <a:latin typeface="Century Gothic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rgbClr val="0099FF"/>
                </a:solidFill>
                <a:latin typeface="Century Gothic" pitchFamily="34" charset="0"/>
              </a:rPr>
              <a:t>leverage new technology, </a:t>
            </a:r>
            <a:br>
              <a:rPr lang="en-US" sz="2400" dirty="0">
                <a:solidFill>
                  <a:srgbClr val="0099FF"/>
                </a:solidFill>
                <a:latin typeface="Century Gothic" pitchFamily="34" charset="0"/>
              </a:rPr>
            </a:br>
            <a:endParaRPr lang="en-US" sz="2400" dirty="0">
              <a:solidFill>
                <a:srgbClr val="0099FF"/>
              </a:solidFill>
              <a:latin typeface="Century Gothic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stay ahead of trends, </a:t>
            </a:r>
            <a:br>
              <a:rPr lang="en-US" sz="2400" dirty="0">
                <a:solidFill>
                  <a:schemeClr val="bg1"/>
                </a:solidFill>
                <a:latin typeface="Century Gothic" pitchFamily="34" charset="0"/>
              </a:rPr>
            </a:br>
            <a:endParaRPr lang="en-US" sz="2400" dirty="0">
              <a:solidFill>
                <a:schemeClr val="bg1"/>
              </a:solidFill>
              <a:latin typeface="Century Gothic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rgbClr val="0099FF"/>
                </a:solidFill>
                <a:latin typeface="Century Gothic" pitchFamily="34" charset="0"/>
              </a:rPr>
              <a:t>drive innovation, </a:t>
            </a:r>
            <a:br>
              <a:rPr lang="en-US" sz="2400" dirty="0">
                <a:solidFill>
                  <a:srgbClr val="0099FF"/>
                </a:solidFill>
                <a:latin typeface="Century Gothic" pitchFamily="34" charset="0"/>
              </a:rPr>
            </a:br>
            <a:endParaRPr lang="en-US" sz="2400" dirty="0">
              <a:solidFill>
                <a:srgbClr val="0099FF"/>
              </a:solidFill>
              <a:latin typeface="Century Gothic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gain competitive advantage at a reasonable cost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11047" y="1967038"/>
            <a:ext cx="8850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99FF"/>
                </a:solidFill>
                <a:latin typeface="Century Gothic" pitchFamily="34" charset="0"/>
              </a:rPr>
              <a:t>Social Media, Content development, Mobile advertising…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42377" y="854546"/>
            <a:ext cx="80189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dirty="0">
                <a:solidFill>
                  <a:schemeClr val="bg1"/>
                </a:solidFill>
                <a:latin typeface="Century Gothic" pitchFamily="34" charset="0"/>
              </a:rPr>
              <a:t>MORE THAN A THIRD OF </a:t>
            </a:r>
            <a:r>
              <a:rPr lang="en-US" sz="2800" b="1" dirty="0">
                <a:solidFill>
                  <a:schemeClr val="bg1"/>
                </a:solidFill>
                <a:latin typeface="Century Gothic" pitchFamily="34" charset="0"/>
              </a:rPr>
              <a:t>BRANDS</a:t>
            </a:r>
            <a:r>
              <a:rPr lang="en-US" sz="2800" dirty="0">
                <a:solidFill>
                  <a:schemeClr val="bg1"/>
                </a:solidFill>
                <a:latin typeface="Century Gothic" pitchFamily="34" charset="0"/>
              </a:rPr>
              <a:t> WORK WITH </a:t>
            </a:r>
            <a:r>
              <a:rPr lang="en-US" sz="2800" b="1" dirty="0">
                <a:solidFill>
                  <a:schemeClr val="bg1"/>
                </a:solidFill>
                <a:latin typeface="Century Gothic" pitchFamily="34" charset="0"/>
              </a:rPr>
              <a:t>STARTUPS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76931" y="1587656"/>
            <a:ext cx="13917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Century Gothic" pitchFamily="34" charset="0"/>
              </a:rPr>
              <a:t>(February 2, 2016)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2666" y="767513"/>
            <a:ext cx="1751987" cy="10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972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/>
          <p:nvPr/>
        </p:nvSpPr>
        <p:spPr>
          <a:xfrm>
            <a:off x="561473" y="5232455"/>
            <a:ext cx="96774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Respondents indicated they are </a:t>
            </a:r>
            <a:r>
              <a:rPr lang="en-US" sz="2400" dirty="0">
                <a:solidFill>
                  <a:srgbClr val="0099FF"/>
                </a:solidFill>
                <a:latin typeface="Century Gothic" pitchFamily="34" charset="0"/>
              </a:rPr>
              <a:t>not buying technology </a:t>
            </a:r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—</a:t>
            </a:r>
            <a:r>
              <a:rPr lang="en-US" sz="2400" dirty="0">
                <a:solidFill>
                  <a:srgbClr val="565656"/>
                </a:solidFill>
                <a:latin typeface="Century Gothic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rather, they’re </a:t>
            </a:r>
            <a:r>
              <a:rPr lang="en-US" sz="2400" dirty="0">
                <a:solidFill>
                  <a:srgbClr val="0099FF"/>
                </a:solidFill>
                <a:latin typeface="Century Gothic" pitchFamily="34" charset="0"/>
              </a:rPr>
              <a:t>buying solutions to business problems</a:t>
            </a:r>
            <a:r>
              <a:rPr lang="en-US" sz="2400" dirty="0">
                <a:solidFill>
                  <a:srgbClr val="565656"/>
                </a:solidFill>
                <a:latin typeface="Century Gothic" pitchFamily="34" charset="0"/>
              </a:rPr>
              <a:t>.</a:t>
            </a:r>
          </a:p>
        </p:txBody>
      </p:sp>
      <p:sp>
        <p:nvSpPr>
          <p:cNvPr id="9" name="Rectangle 11"/>
          <p:cNvSpPr/>
          <p:nvPr/>
        </p:nvSpPr>
        <p:spPr>
          <a:xfrm>
            <a:off x="561472" y="2239278"/>
            <a:ext cx="9329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dirty="0">
                <a:solidFill>
                  <a:srgbClr val="0099FF"/>
                </a:solidFill>
                <a:latin typeface="Century Gothic" pitchFamily="34" charset="0"/>
              </a:rPr>
              <a:t>88% </a:t>
            </a:r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of Companies that engage startups do so within </a:t>
            </a:r>
            <a:r>
              <a:rPr lang="en-US" sz="2400" dirty="0">
                <a:solidFill>
                  <a:srgbClr val="0099FF"/>
                </a:solidFill>
                <a:latin typeface="Century Gothic" pitchFamily="34" charset="0"/>
              </a:rPr>
              <a:t>existing</a:t>
            </a:r>
            <a:r>
              <a:rPr lang="en-US" sz="2400" dirty="0">
                <a:solidFill>
                  <a:srgbClr val="565656"/>
                </a:solidFill>
                <a:latin typeface="Century Gothic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marketing</a:t>
            </a:r>
            <a:r>
              <a:rPr lang="en-US" sz="2400" dirty="0">
                <a:solidFill>
                  <a:srgbClr val="565656"/>
                </a:solidFill>
                <a:latin typeface="Century Gothic" pitchFamily="34" charset="0"/>
              </a:rPr>
              <a:t> </a:t>
            </a:r>
            <a:r>
              <a:rPr lang="en-US" sz="2400" dirty="0">
                <a:solidFill>
                  <a:srgbClr val="0099FF"/>
                </a:solidFill>
                <a:latin typeface="Century Gothic" pitchFamily="34" charset="0"/>
              </a:rPr>
              <a:t>budgets.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9545" y="4089013"/>
            <a:ext cx="9649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Biggest barrier to engagement is the startup’s inability to articulately describe its </a:t>
            </a:r>
            <a:r>
              <a:rPr lang="en-US" sz="2400" dirty="0">
                <a:solidFill>
                  <a:srgbClr val="0099FF"/>
                </a:solidFill>
                <a:latin typeface="Century Gothic" pitchFamily="34" charset="0"/>
              </a:rPr>
              <a:t>offering</a:t>
            </a:r>
            <a:r>
              <a:rPr lang="en-US" sz="2400" dirty="0">
                <a:solidFill>
                  <a:srgbClr val="565656"/>
                </a:solidFill>
                <a:latin typeface="Century Gothic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in a </a:t>
            </a:r>
            <a:r>
              <a:rPr lang="en-US" sz="2400" dirty="0">
                <a:solidFill>
                  <a:srgbClr val="0099FF"/>
                </a:solidFill>
                <a:latin typeface="Century Gothic" pitchFamily="34" charset="0"/>
              </a:rPr>
              <a:t>meaningful</a:t>
            </a:r>
            <a:r>
              <a:rPr lang="en-US" sz="2400" dirty="0">
                <a:solidFill>
                  <a:srgbClr val="565656"/>
                </a:solidFill>
                <a:latin typeface="Century Gothic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and</a:t>
            </a:r>
            <a:r>
              <a:rPr lang="en-US" sz="2400" dirty="0">
                <a:solidFill>
                  <a:srgbClr val="565656"/>
                </a:solidFill>
                <a:latin typeface="Century Gothic" pitchFamily="34" charset="0"/>
              </a:rPr>
              <a:t> </a:t>
            </a:r>
            <a:r>
              <a:rPr lang="en-US" sz="2400" dirty="0">
                <a:solidFill>
                  <a:srgbClr val="0099FF"/>
                </a:solidFill>
                <a:latin typeface="Century Gothic" pitchFamily="34" charset="0"/>
              </a:rPr>
              <a:t>relevant</a:t>
            </a:r>
            <a:r>
              <a:rPr lang="en-US" sz="2400" dirty="0">
                <a:solidFill>
                  <a:srgbClr val="565656"/>
                </a:solidFill>
                <a:latin typeface="Century Gothic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manner.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001" y="4089013"/>
            <a:ext cx="1683999" cy="1071823"/>
          </a:xfrm>
          <a:prstGeom prst="rect">
            <a:avLst/>
          </a:prstGeom>
        </p:spPr>
      </p:pic>
      <p:sp>
        <p:nvSpPr>
          <p:cNvPr id="15" name="Isosceles Triangle 15"/>
          <p:cNvSpPr/>
          <p:nvPr/>
        </p:nvSpPr>
        <p:spPr>
          <a:xfrm rot="5400000">
            <a:off x="8667749" y="4512295"/>
            <a:ext cx="3142252" cy="460283"/>
          </a:xfrm>
          <a:prstGeom prst="triangle">
            <a:avLst>
              <a:gd name="adj" fmla="val 50334"/>
            </a:avLst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"/>
          <p:cNvSpPr/>
          <p:nvPr/>
        </p:nvSpPr>
        <p:spPr>
          <a:xfrm>
            <a:off x="457713" y="3171313"/>
            <a:ext cx="9551020" cy="3142251"/>
          </a:xfrm>
          <a:prstGeom prst="rect">
            <a:avLst/>
          </a:prstGeom>
          <a:noFill/>
          <a:ln w="28575">
            <a:solidFill>
              <a:srgbClr val="0099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3"/>
          <p:cNvSpPr/>
          <p:nvPr/>
        </p:nvSpPr>
        <p:spPr>
          <a:xfrm>
            <a:off x="561473" y="3314903"/>
            <a:ext cx="92566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99FF"/>
                </a:solidFill>
                <a:latin typeface="Century Gothic" pitchFamily="34" charset="0"/>
              </a:rPr>
              <a:t>53% </a:t>
            </a:r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work with their </a:t>
            </a:r>
            <a:r>
              <a:rPr lang="en-US" sz="2400" dirty="0">
                <a:solidFill>
                  <a:srgbClr val="0099FF"/>
                </a:solidFill>
                <a:latin typeface="Century Gothic" pitchFamily="34" charset="0"/>
              </a:rPr>
              <a:t>agencies</a:t>
            </a:r>
            <a:r>
              <a:rPr lang="en-US" sz="2400" dirty="0">
                <a:solidFill>
                  <a:srgbClr val="565656"/>
                </a:solidFill>
                <a:latin typeface="Century Gothic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to</a:t>
            </a:r>
            <a:r>
              <a:rPr lang="en-US" sz="2400" dirty="0">
                <a:solidFill>
                  <a:srgbClr val="565656"/>
                </a:solidFill>
                <a:latin typeface="Century Gothic" pitchFamily="34" charset="0"/>
              </a:rPr>
              <a:t> </a:t>
            </a:r>
            <a:r>
              <a:rPr lang="en-US" sz="2400" dirty="0">
                <a:solidFill>
                  <a:srgbClr val="0099FF"/>
                </a:solidFill>
                <a:latin typeface="Century Gothic" pitchFamily="34" charset="0"/>
              </a:rPr>
              <a:t>help</a:t>
            </a:r>
            <a:r>
              <a:rPr lang="en-US" sz="2400" dirty="0">
                <a:solidFill>
                  <a:srgbClr val="565656"/>
                </a:solidFill>
                <a:latin typeface="Century Gothic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them partner with startups.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42377" y="854546"/>
            <a:ext cx="80189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dirty="0">
                <a:solidFill>
                  <a:schemeClr val="bg1"/>
                </a:solidFill>
                <a:latin typeface="Century Gothic" pitchFamily="34" charset="0"/>
              </a:rPr>
              <a:t>MORE THAN A THIRD OF </a:t>
            </a:r>
            <a:r>
              <a:rPr lang="en-US" sz="2800" b="1" dirty="0">
                <a:solidFill>
                  <a:schemeClr val="bg1"/>
                </a:solidFill>
                <a:latin typeface="Century Gothic" pitchFamily="34" charset="0"/>
              </a:rPr>
              <a:t>BRANDS</a:t>
            </a:r>
            <a:r>
              <a:rPr lang="en-US" sz="2800" dirty="0">
                <a:solidFill>
                  <a:schemeClr val="bg1"/>
                </a:solidFill>
                <a:latin typeface="Century Gothic" pitchFamily="34" charset="0"/>
              </a:rPr>
              <a:t> WORK WITH </a:t>
            </a:r>
            <a:r>
              <a:rPr lang="en-US" sz="2800" b="1" dirty="0">
                <a:solidFill>
                  <a:schemeClr val="bg1"/>
                </a:solidFill>
                <a:latin typeface="Century Gothic" pitchFamily="34" charset="0"/>
              </a:rPr>
              <a:t>STARTUPS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76931" y="1587656"/>
            <a:ext cx="13917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Century Gothic" pitchFamily="34" charset="0"/>
              </a:rPr>
              <a:t>(February 2, 2016)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2666" y="767513"/>
            <a:ext cx="1751987" cy="10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731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 animBg="1"/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4 Grupo"/>
          <p:cNvGrpSpPr/>
          <p:nvPr/>
        </p:nvGrpSpPr>
        <p:grpSpPr>
          <a:xfrm>
            <a:off x="-15767" y="987"/>
            <a:ext cx="2970659" cy="1673242"/>
            <a:chOff x="3345911" y="-6824"/>
            <a:chExt cx="4970463" cy="2799644"/>
          </a:xfrm>
        </p:grpSpPr>
        <p:pic>
          <p:nvPicPr>
            <p:cNvPr id="30" name="Imagem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86" r="32867" b="71001"/>
            <a:stretch>
              <a:fillRect/>
            </a:stretch>
          </p:blipFill>
          <p:spPr bwMode="auto">
            <a:xfrm>
              <a:off x="4534949" y="5170"/>
              <a:ext cx="3241675" cy="149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Imagem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77" r="26961" b="59450"/>
            <a:stretch>
              <a:fillRect/>
            </a:stretch>
          </p:blipFill>
          <p:spPr bwMode="auto">
            <a:xfrm>
              <a:off x="3995199" y="5171"/>
              <a:ext cx="4321175" cy="208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Imagem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9" r="50591" b="45799"/>
            <a:stretch>
              <a:fillRect/>
            </a:stretch>
          </p:blipFill>
          <p:spPr bwMode="auto">
            <a:xfrm>
              <a:off x="3345911" y="5170"/>
              <a:ext cx="2809875" cy="278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Imagem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66670" y="-6824"/>
              <a:ext cx="2178231" cy="1055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asted-image.pdf"/>
          <p:cNvPicPr>
            <a:picLocks noChangeAspect="1"/>
          </p:cNvPicPr>
          <p:nvPr/>
        </p:nvPicPr>
        <p:blipFill rotWithShape="1">
          <a:blip r:embed="rId7">
            <a:extLst/>
          </a:blip>
          <a:srcRect r="45601"/>
          <a:stretch/>
        </p:blipFill>
        <p:spPr>
          <a:xfrm>
            <a:off x="0" y="6797882"/>
            <a:ext cx="12192000" cy="6011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Rectangle 3"/>
          <p:cNvSpPr/>
          <p:nvPr/>
        </p:nvSpPr>
        <p:spPr>
          <a:xfrm>
            <a:off x="1744541" y="3299527"/>
            <a:ext cx="92821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“Our traditional target is the </a:t>
            </a:r>
            <a:r>
              <a:rPr lang="en-US" b="1" dirty="0">
                <a:solidFill>
                  <a:srgbClr val="00B0F0"/>
                </a:solidFill>
                <a:latin typeface="Century Gothic" pitchFamily="34" charset="0"/>
              </a:rPr>
              <a:t>CMO</a:t>
            </a:r>
            <a:r>
              <a:rPr lang="en-US" dirty="0">
                <a:solidFill>
                  <a:srgbClr val="545454"/>
                </a:solidFill>
                <a:latin typeface="Century Gothic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– now it’s </a:t>
            </a:r>
            <a:r>
              <a:rPr lang="en-US" b="1" dirty="0">
                <a:solidFill>
                  <a:srgbClr val="00B0F0"/>
                </a:solidFill>
                <a:latin typeface="Century Gothic" pitchFamily="34" charset="0"/>
              </a:rPr>
              <a:t>moving</a:t>
            </a:r>
            <a:r>
              <a:rPr lang="en-US" dirty="0">
                <a:solidFill>
                  <a:srgbClr val="00B0F0"/>
                </a:solidFill>
                <a:latin typeface="Century Gothic" pitchFamily="34" charset="0"/>
              </a:rPr>
              <a:t> </a:t>
            </a:r>
            <a:r>
              <a:rPr lang="en-US" b="1" dirty="0">
                <a:solidFill>
                  <a:srgbClr val="00B0F0"/>
                </a:solidFill>
                <a:latin typeface="Century Gothic" pitchFamily="34" charset="0"/>
              </a:rPr>
              <a:t>toward the CIO</a:t>
            </a:r>
            <a:r>
              <a:rPr lang="en-US" b="1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…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22" name="Rectangle 4"/>
          <p:cNvSpPr/>
          <p:nvPr/>
        </p:nvSpPr>
        <p:spPr>
          <a:xfrm>
            <a:off x="8449653" y="5876766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Sir Martin Sorrell </a:t>
            </a:r>
          </a:p>
        </p:txBody>
      </p:sp>
      <p:sp>
        <p:nvSpPr>
          <p:cNvPr id="23" name="Rectangle 5"/>
          <p:cNvSpPr/>
          <p:nvPr/>
        </p:nvSpPr>
        <p:spPr>
          <a:xfrm>
            <a:off x="1820878" y="3959407"/>
            <a:ext cx="9424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“clients want better</a:t>
            </a:r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b="1" dirty="0">
                <a:solidFill>
                  <a:srgbClr val="00B0F0"/>
                </a:solidFill>
                <a:latin typeface="Century Gothic" pitchFamily="34" charset="0"/>
              </a:rPr>
              <a:t>coordination</a:t>
            </a:r>
            <a:r>
              <a:rPr lang="en-US" b="1" dirty="0">
                <a:solidFill>
                  <a:srgbClr val="545454"/>
                </a:solidFill>
                <a:latin typeface="Century Gothic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between</a:t>
            </a:r>
            <a:r>
              <a:rPr lang="en-US" dirty="0">
                <a:solidFill>
                  <a:srgbClr val="545454"/>
                </a:solidFill>
                <a:latin typeface="Century Gothic" pitchFamily="34" charset="0"/>
              </a:rPr>
              <a:t> </a:t>
            </a:r>
            <a:r>
              <a:rPr lang="en-US" b="1" dirty="0">
                <a:solidFill>
                  <a:srgbClr val="00B0F0"/>
                </a:solidFill>
                <a:latin typeface="Century Gothic" pitchFamily="34" charset="0"/>
              </a:rPr>
              <a:t>IT</a:t>
            </a:r>
            <a:r>
              <a:rPr lang="en-US" b="1" dirty="0">
                <a:solidFill>
                  <a:srgbClr val="545454"/>
                </a:solidFill>
                <a:latin typeface="Century Gothic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and</a:t>
            </a:r>
            <a:r>
              <a:rPr lang="en-US" dirty="0">
                <a:solidFill>
                  <a:srgbClr val="545454"/>
                </a:solidFill>
                <a:latin typeface="Century Gothic" pitchFamily="34" charset="0"/>
              </a:rPr>
              <a:t> </a:t>
            </a:r>
            <a:r>
              <a:rPr lang="en-US" b="1" dirty="0">
                <a:solidFill>
                  <a:srgbClr val="00B0F0"/>
                </a:solidFill>
                <a:latin typeface="Century Gothic" pitchFamily="34" charset="0"/>
              </a:rPr>
              <a:t>marketing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… </a:t>
            </a:r>
            <a:br>
              <a:rPr lang="en-US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between their </a:t>
            </a:r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Chief Information Officers 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and </a:t>
            </a:r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Chief Marketing Officers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.</a:t>
            </a:r>
          </a:p>
        </p:txBody>
      </p:sp>
      <p:sp>
        <p:nvSpPr>
          <p:cNvPr id="25" name="Rectangle 6"/>
          <p:cNvSpPr/>
          <p:nvPr/>
        </p:nvSpPr>
        <p:spPr>
          <a:xfrm>
            <a:off x="1831511" y="4896286"/>
            <a:ext cx="80424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“the move into i</a:t>
            </a:r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nformation technology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 will require a </a:t>
            </a:r>
            <a:r>
              <a:rPr lang="en-US" b="1" dirty="0">
                <a:solidFill>
                  <a:srgbClr val="00B0F0"/>
                </a:solidFill>
                <a:latin typeface="Century Gothic" pitchFamily="34" charset="0"/>
              </a:rPr>
              <a:t>rethink of strategy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, to </a:t>
            </a:r>
            <a:r>
              <a:rPr lang="en-US" b="1" dirty="0">
                <a:solidFill>
                  <a:srgbClr val="0099FF"/>
                </a:solidFill>
                <a:latin typeface="Century Gothic" pitchFamily="34" charset="0"/>
              </a:rPr>
              <a:t>build those capabilities 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into our </a:t>
            </a:r>
            <a:r>
              <a:rPr lang="en-US" b="1" dirty="0">
                <a:solidFill>
                  <a:srgbClr val="0099FF"/>
                </a:solidFill>
                <a:latin typeface="Century Gothic" pitchFamily="34" charset="0"/>
              </a:rPr>
              <a:t>present offering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”</a:t>
            </a:r>
          </a:p>
        </p:txBody>
      </p:sp>
      <p:sp>
        <p:nvSpPr>
          <p:cNvPr id="26" name="Rectangle 9"/>
          <p:cNvSpPr/>
          <p:nvPr/>
        </p:nvSpPr>
        <p:spPr>
          <a:xfrm>
            <a:off x="1744541" y="1745421"/>
            <a:ext cx="68301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200" b="1" dirty="0">
                <a:solidFill>
                  <a:srgbClr val="00B0F0"/>
                </a:solidFill>
                <a:latin typeface="Century Gothic" pitchFamily="34" charset="0"/>
                <a:cs typeface="Times New Roman" panose="02020603050405020304" pitchFamily="18" charset="0"/>
              </a:rPr>
              <a:t>Agencies</a:t>
            </a:r>
            <a:r>
              <a:rPr lang="en-US" sz="3200" dirty="0">
                <a:solidFill>
                  <a:srgbClr val="111111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Century Gothic" pitchFamily="34" charset="0"/>
                <a:cs typeface="Times New Roman" panose="02020603050405020304" pitchFamily="18" charset="0"/>
              </a:rPr>
              <a:t>Shift Into </a:t>
            </a:r>
            <a:r>
              <a:rPr lang="en-US" sz="3200" b="1" dirty="0">
                <a:solidFill>
                  <a:srgbClr val="00B0F0"/>
                </a:solidFill>
                <a:latin typeface="Century Gothic" pitchFamily="34" charset="0"/>
                <a:cs typeface="Times New Roman" panose="02020603050405020304" pitchFamily="18" charset="0"/>
              </a:rPr>
              <a:t>Consulting</a:t>
            </a:r>
            <a:r>
              <a:rPr lang="en-US" sz="3200" dirty="0">
                <a:solidFill>
                  <a:srgbClr val="00B0F0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Century Gothic" pitchFamily="34" charset="0"/>
                <a:cs typeface="Times New Roman" panose="02020603050405020304" pitchFamily="18" charset="0"/>
              </a:rPr>
              <a:t>Role - and Gain New Business</a:t>
            </a:r>
          </a:p>
        </p:txBody>
      </p:sp>
      <p:pic>
        <p:nvPicPr>
          <p:cNvPr id="27" name="Picture 11"/>
          <p:cNvPicPr>
            <a:picLocks noChangeAspect="1"/>
          </p:cNvPicPr>
          <p:nvPr/>
        </p:nvPicPr>
        <p:blipFill rotWithShape="1">
          <a:blip r:embed="rId8"/>
          <a:srcRect l="10192" t="37029" r="8757" b="32808"/>
          <a:stretch/>
        </p:blipFill>
        <p:spPr>
          <a:xfrm>
            <a:off x="9262707" y="2001753"/>
            <a:ext cx="2308302" cy="482665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8" name="Rectangle 8"/>
          <p:cNvSpPr/>
          <p:nvPr/>
        </p:nvSpPr>
        <p:spPr>
          <a:xfrm>
            <a:off x="1744541" y="933919"/>
            <a:ext cx="64660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kern="0" dirty="0">
                <a:solidFill>
                  <a:schemeClr val="bg1"/>
                </a:solidFill>
                <a:latin typeface="Century Gothic" pitchFamily="34" charset="0"/>
              </a:rPr>
              <a:t>An industry being disrupted.</a:t>
            </a:r>
          </a:p>
        </p:txBody>
      </p:sp>
    </p:spTree>
    <p:extLst>
      <p:ext uri="{BB962C8B-B14F-4D97-AF65-F5344CB8AC3E}">
        <p14:creationId xmlns:p14="http://schemas.microsoft.com/office/powerpoint/2010/main" val="1808164926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eacefulharmony.co.uk/wellbeing-counselling/wp-content/uploads/2013/11/bigstock-Man-Fustrated-and-ashamed-with-27249041-cop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8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/>
          <p:cNvSpPr/>
          <p:nvPr/>
        </p:nvSpPr>
        <p:spPr>
          <a:xfrm>
            <a:off x="5915522" y="1580620"/>
            <a:ext cx="589146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1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Century Gothic" pitchFamily="34" charset="0"/>
              </a:rPr>
              <a:t>BRANDS AND AGENCIES HAVE </a:t>
            </a:r>
            <a:br>
              <a:rPr lang="en-US" sz="48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4800" dirty="0">
                <a:solidFill>
                  <a:schemeClr val="bg1"/>
                </a:solidFill>
                <a:latin typeface="Century Gothic" pitchFamily="34" charset="0"/>
              </a:rPr>
              <a:t>A VERY HARD TIME KEEPING UP.</a:t>
            </a:r>
          </a:p>
          <a:p>
            <a:pPr>
              <a:lnSpc>
                <a:spcPts val="5100"/>
              </a:lnSpc>
              <a:spcAft>
                <a:spcPts val="600"/>
              </a:spcAft>
            </a:pPr>
            <a:r>
              <a:rPr lang="en-US" sz="5400" b="1" dirty="0">
                <a:solidFill>
                  <a:srgbClr val="0099FF"/>
                </a:solidFill>
                <a:latin typeface="Century Gothic" pitchFamily="34" charset="0"/>
              </a:rPr>
              <a:t>IT’S A FULL </a:t>
            </a:r>
            <a:br>
              <a:rPr lang="en-US" sz="5400" b="1" dirty="0">
                <a:solidFill>
                  <a:srgbClr val="0099FF"/>
                </a:solidFill>
                <a:latin typeface="Century Gothic" pitchFamily="34" charset="0"/>
              </a:rPr>
            </a:br>
            <a:r>
              <a:rPr lang="en-US" sz="5400" b="1" dirty="0">
                <a:solidFill>
                  <a:srgbClr val="0099FF"/>
                </a:solidFill>
                <a:latin typeface="Century Gothic" pitchFamily="34" charset="0"/>
              </a:rPr>
              <a:t>TIME JOB!</a:t>
            </a:r>
          </a:p>
        </p:txBody>
      </p:sp>
      <p:grpSp>
        <p:nvGrpSpPr>
          <p:cNvPr id="7" name="4 Grupo"/>
          <p:cNvGrpSpPr/>
          <p:nvPr/>
        </p:nvGrpSpPr>
        <p:grpSpPr>
          <a:xfrm>
            <a:off x="-21022" y="1185"/>
            <a:ext cx="3960879" cy="2007890"/>
            <a:chOff x="3345911" y="-6824"/>
            <a:chExt cx="4970463" cy="2799644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86" r="32867" b="71001"/>
            <a:stretch>
              <a:fillRect/>
            </a:stretch>
          </p:blipFill>
          <p:spPr bwMode="auto">
            <a:xfrm>
              <a:off x="4534949" y="5170"/>
              <a:ext cx="3241675" cy="149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77" r="26961" b="59450"/>
            <a:stretch>
              <a:fillRect/>
            </a:stretch>
          </p:blipFill>
          <p:spPr bwMode="auto">
            <a:xfrm>
              <a:off x="3995199" y="5171"/>
              <a:ext cx="4321175" cy="208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9" r="50591" b="45799"/>
            <a:stretch>
              <a:fillRect/>
            </a:stretch>
          </p:blipFill>
          <p:spPr bwMode="auto">
            <a:xfrm>
              <a:off x="3345911" y="5170"/>
              <a:ext cx="2809875" cy="278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66670" y="-6824"/>
              <a:ext cx="2178231" cy="1055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asted-image.pdf"/>
          <p:cNvPicPr>
            <a:picLocks noChangeAspect="1"/>
          </p:cNvPicPr>
          <p:nvPr/>
        </p:nvPicPr>
        <p:blipFill rotWithShape="1">
          <a:blip r:embed="rId9">
            <a:extLst/>
          </a:blip>
          <a:srcRect r="45601"/>
          <a:stretch/>
        </p:blipFill>
        <p:spPr>
          <a:xfrm>
            <a:off x="0" y="6797882"/>
            <a:ext cx="12192000" cy="601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5587488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3181" y="4288010"/>
            <a:ext cx="11570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Century Gothic" pitchFamily="34" charset="0"/>
              </a:rPr>
              <a:t>OR TO KNOW WHEN TO STRAY FROM THE APPROACHES THEY HAVE MASTERY OF.</a:t>
            </a:r>
          </a:p>
        </p:txBody>
      </p:sp>
      <p:sp>
        <p:nvSpPr>
          <p:cNvPr id="3" name="Rectangle 1"/>
          <p:cNvSpPr/>
          <p:nvPr/>
        </p:nvSpPr>
        <p:spPr>
          <a:xfrm>
            <a:off x="453181" y="1086121"/>
            <a:ext cx="11570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latin typeface="Century Gothic" pitchFamily="34" charset="0"/>
              </a:rPr>
              <a:t>THEIR JOB IS TYPICALLY TO MANAGE </a:t>
            </a:r>
            <a:br>
              <a:rPr lang="en-US" sz="36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Century Gothic" pitchFamily="34" charset="0"/>
              </a:rPr>
              <a:t>THE CURRENT BUSINESS WITH PROVEN TECHNIQUES.</a:t>
            </a:r>
          </a:p>
        </p:txBody>
      </p:sp>
      <p:sp>
        <p:nvSpPr>
          <p:cNvPr id="4" name="Rectangle 1"/>
          <p:cNvSpPr/>
          <p:nvPr/>
        </p:nvSpPr>
        <p:spPr>
          <a:xfrm>
            <a:off x="453181" y="2610122"/>
            <a:ext cx="1157037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solidFill>
                  <a:srgbClr val="0099FF"/>
                </a:solidFill>
                <a:latin typeface="Century Gothic" pitchFamily="34" charset="0"/>
              </a:rPr>
              <a:t>THEY DON’T HAVE TIME TO KEEP </a:t>
            </a:r>
            <a:br>
              <a:rPr lang="en-US" sz="4000" b="1" dirty="0">
                <a:solidFill>
                  <a:srgbClr val="0099FF"/>
                </a:solidFill>
                <a:latin typeface="Century Gothic" pitchFamily="34" charset="0"/>
              </a:rPr>
            </a:br>
            <a:r>
              <a:rPr lang="en-US" sz="4000" b="1" dirty="0">
                <a:solidFill>
                  <a:srgbClr val="0099FF"/>
                </a:solidFill>
                <a:latin typeface="Century Gothic" pitchFamily="34" charset="0"/>
              </a:rPr>
              <a:t>UP WITH THE CHANGES.</a:t>
            </a:r>
          </a:p>
          <a:p>
            <a:pPr>
              <a:spcAft>
                <a:spcPts val="600"/>
              </a:spcAft>
            </a:pPr>
            <a:endParaRPr lang="en-US" sz="4000" b="1" dirty="0">
              <a:solidFill>
                <a:srgbClr val="0099FF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505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3454" y="2750164"/>
            <a:ext cx="4994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entury Gothic" pitchFamily="34" charset="0"/>
              </a:rPr>
              <a:t>Holding Cos.</a:t>
            </a:r>
          </a:p>
        </p:txBody>
      </p:sp>
      <p:sp>
        <p:nvSpPr>
          <p:cNvPr id="5" name="Rectangle 4"/>
          <p:cNvSpPr/>
          <p:nvPr/>
        </p:nvSpPr>
        <p:spPr>
          <a:xfrm>
            <a:off x="1303455" y="1985889"/>
            <a:ext cx="5345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entury Gothic" pitchFamily="34" charset="0"/>
              </a:rPr>
              <a:t>Consulting Cos.</a:t>
            </a:r>
          </a:p>
        </p:txBody>
      </p:sp>
      <p:sp>
        <p:nvSpPr>
          <p:cNvPr id="6" name="Rectangle 5"/>
          <p:cNvSpPr/>
          <p:nvPr/>
        </p:nvSpPr>
        <p:spPr>
          <a:xfrm>
            <a:off x="1289179" y="3432929"/>
            <a:ext cx="24026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entury Gothic" pitchFamily="34" charset="0"/>
              </a:rPr>
              <a:t>Clients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1313924" y="4197204"/>
            <a:ext cx="4718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entury Gothic" pitchFamily="34" charset="0"/>
              </a:rPr>
              <a:t>Strategy</a:t>
            </a:r>
          </a:p>
        </p:txBody>
      </p:sp>
      <p:sp>
        <p:nvSpPr>
          <p:cNvPr id="8" name="Rectangle 7"/>
          <p:cNvSpPr/>
          <p:nvPr/>
        </p:nvSpPr>
        <p:spPr>
          <a:xfrm>
            <a:off x="1289179" y="5644244"/>
            <a:ext cx="3440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entury Gothic" pitchFamily="34" charset="0"/>
              </a:rPr>
              <a:t>Creative</a:t>
            </a:r>
          </a:p>
        </p:txBody>
      </p:sp>
      <p:sp>
        <p:nvSpPr>
          <p:cNvPr id="9" name="Rectangle 8"/>
          <p:cNvSpPr/>
          <p:nvPr/>
        </p:nvSpPr>
        <p:spPr>
          <a:xfrm>
            <a:off x="1289179" y="4961479"/>
            <a:ext cx="49467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entury Gothic" pitchFamily="34" charset="0"/>
              </a:rPr>
              <a:t>Ad Technology </a:t>
            </a:r>
          </a:p>
        </p:txBody>
      </p:sp>
      <p:sp>
        <p:nvSpPr>
          <p:cNvPr id="2" name="Retângulo 1"/>
          <p:cNvSpPr/>
          <p:nvPr/>
        </p:nvSpPr>
        <p:spPr>
          <a:xfrm>
            <a:off x="941696" y="1651378"/>
            <a:ext cx="4531056" cy="4749421"/>
          </a:xfrm>
          <a:prstGeom prst="rect">
            <a:avLst/>
          </a:prstGeom>
          <a:noFill/>
          <a:ln>
            <a:solidFill>
              <a:srgbClr val="42C0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746913" y="849454"/>
            <a:ext cx="1765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err="1">
                <a:solidFill>
                  <a:srgbClr val="42C0FB"/>
                </a:solidFill>
                <a:latin typeface="Century Gothic" panose="020B0502020202020204" pitchFamily="34" charset="0"/>
              </a:rPr>
              <a:t>Agency</a:t>
            </a:r>
            <a:endParaRPr lang="pt-BR" sz="3200" dirty="0">
              <a:solidFill>
                <a:srgbClr val="42C0F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8"/>
          <a:stretch/>
        </p:blipFill>
        <p:spPr>
          <a:xfrm>
            <a:off x="6131582" y="3768324"/>
            <a:ext cx="4620348" cy="1716375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941695" y="1651378"/>
            <a:ext cx="10454185" cy="4749421"/>
          </a:xfrm>
          <a:prstGeom prst="rect">
            <a:avLst/>
          </a:prstGeom>
          <a:noFill/>
          <a:ln>
            <a:solidFill>
              <a:srgbClr val="42C0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59655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44584 -0.26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92" y="-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ep.yimg.com/ca/I/yhst-8927086896656_2271_22862657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9" y="1203158"/>
            <a:ext cx="6663750" cy="4897857"/>
          </a:xfrm>
          <a:prstGeom prst="rect">
            <a:avLst/>
          </a:prstGeom>
          <a:noFill/>
          <a:ln>
            <a:solidFill>
              <a:srgbClr val="0099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sted-image.pdf"/>
          <p:cNvPicPr>
            <a:picLocks noChangeAspect="1"/>
          </p:cNvPicPr>
          <p:nvPr/>
        </p:nvPicPr>
        <p:blipFill rotWithShape="1">
          <a:blip r:embed="rId4">
            <a:extLst/>
          </a:blip>
          <a:srcRect r="45601"/>
          <a:stretch/>
        </p:blipFill>
        <p:spPr>
          <a:xfrm>
            <a:off x="0" y="6797882"/>
            <a:ext cx="12192000" cy="6011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ângulo 1"/>
          <p:cNvSpPr/>
          <p:nvPr/>
        </p:nvSpPr>
        <p:spPr>
          <a:xfrm>
            <a:off x="0" y="0"/>
            <a:ext cx="12192000" cy="6797882"/>
          </a:xfrm>
          <a:prstGeom prst="rect">
            <a:avLst/>
          </a:prstGeom>
          <a:solidFill>
            <a:srgbClr val="40404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ctangle 4"/>
          <p:cNvSpPr/>
          <p:nvPr/>
        </p:nvSpPr>
        <p:spPr>
          <a:xfrm>
            <a:off x="7481898" y="2682590"/>
            <a:ext cx="52157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entury Gothic" pitchFamily="34" charset="0"/>
              </a:rPr>
              <a:t>Right (</a:t>
            </a:r>
            <a:r>
              <a:rPr lang="en-US" sz="4000" b="1" dirty="0" err="1">
                <a:solidFill>
                  <a:schemeClr val="bg1"/>
                </a:solidFill>
                <a:latin typeface="Century Gothic" pitchFamily="34" charset="0"/>
              </a:rPr>
              <a:t>Adtech</a:t>
            </a:r>
            <a:r>
              <a:rPr lang="en-US" sz="4000" b="1" dirty="0">
                <a:solidFill>
                  <a:schemeClr val="bg1"/>
                </a:solidFill>
                <a:latin typeface="Century Gothic" pitchFamily="34" charset="0"/>
              </a:rPr>
              <a:t>) </a:t>
            </a:r>
            <a:br>
              <a:rPr lang="en-US" sz="40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Century Gothic" pitchFamily="34" charset="0"/>
              </a:rPr>
              <a:t>tools for the </a:t>
            </a:r>
            <a:br>
              <a:rPr lang="en-US" sz="40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Century Gothic" pitchFamily="34" charset="0"/>
              </a:rPr>
              <a:t>right job</a:t>
            </a:r>
          </a:p>
        </p:txBody>
      </p:sp>
      <p:grpSp>
        <p:nvGrpSpPr>
          <p:cNvPr id="9" name="4 Grupo"/>
          <p:cNvGrpSpPr/>
          <p:nvPr/>
        </p:nvGrpSpPr>
        <p:grpSpPr>
          <a:xfrm>
            <a:off x="-15767" y="987"/>
            <a:ext cx="2970659" cy="1673242"/>
            <a:chOff x="3345911" y="-6824"/>
            <a:chExt cx="4970463" cy="2799644"/>
          </a:xfrm>
        </p:grpSpPr>
        <p:pic>
          <p:nvPicPr>
            <p:cNvPr id="10" name="Imagem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86" r="32867" b="71001"/>
            <a:stretch>
              <a:fillRect/>
            </a:stretch>
          </p:blipFill>
          <p:spPr bwMode="auto">
            <a:xfrm>
              <a:off x="4534949" y="5170"/>
              <a:ext cx="3241675" cy="149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m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77" r="26961" b="59450"/>
            <a:stretch>
              <a:fillRect/>
            </a:stretch>
          </p:blipFill>
          <p:spPr bwMode="auto">
            <a:xfrm>
              <a:off x="3995199" y="5171"/>
              <a:ext cx="4321175" cy="208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m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9" r="50591" b="45799"/>
            <a:stretch>
              <a:fillRect/>
            </a:stretch>
          </p:blipFill>
          <p:spPr bwMode="auto">
            <a:xfrm>
              <a:off x="3345911" y="5170"/>
              <a:ext cx="2809875" cy="278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m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66670" y="-6824"/>
              <a:ext cx="2178231" cy="1055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7742411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usinessnewsdaily.com/images/i/000/009/336/original/business-idea.png?interpolation=lanczos-none&amp;fit=inside%7C700:500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0" y="0"/>
            <a:ext cx="12192000" cy="6797882"/>
          </a:xfrm>
          <a:prstGeom prst="rect">
            <a:avLst/>
          </a:prstGeom>
          <a:solidFill>
            <a:srgbClr val="40404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ctangle 6"/>
          <p:cNvSpPr/>
          <p:nvPr/>
        </p:nvSpPr>
        <p:spPr>
          <a:xfrm>
            <a:off x="2741939" y="1797783"/>
            <a:ext cx="37983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dirty="0">
                <a:solidFill>
                  <a:schemeClr val="bg1"/>
                </a:solidFill>
                <a:latin typeface="Century Gothic" pitchFamily="34" charset="0"/>
              </a:rPr>
              <a:t>NEW </a:t>
            </a:r>
            <a:r>
              <a:rPr lang="en-US" sz="6000" b="1" dirty="0">
                <a:solidFill>
                  <a:srgbClr val="0099FF"/>
                </a:solidFill>
                <a:latin typeface="Century Gothic" pitchFamily="34" charset="0"/>
              </a:rPr>
              <a:t>BUSINESS</a:t>
            </a:r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3">
            <a:extLst/>
          </a:blip>
          <a:srcRect r="45601"/>
          <a:stretch/>
        </p:blipFill>
        <p:spPr>
          <a:xfrm>
            <a:off x="0" y="6797882"/>
            <a:ext cx="12192000" cy="601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4 Grupo"/>
          <p:cNvGrpSpPr/>
          <p:nvPr/>
        </p:nvGrpSpPr>
        <p:grpSpPr>
          <a:xfrm>
            <a:off x="-21022" y="1185"/>
            <a:ext cx="3960879" cy="2007890"/>
            <a:chOff x="3345911" y="-6824"/>
            <a:chExt cx="4970463" cy="2799644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86" r="32867" b="71001"/>
            <a:stretch>
              <a:fillRect/>
            </a:stretch>
          </p:blipFill>
          <p:spPr bwMode="auto">
            <a:xfrm>
              <a:off x="4534949" y="5170"/>
              <a:ext cx="3241675" cy="149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77" r="26961" b="59450"/>
            <a:stretch>
              <a:fillRect/>
            </a:stretch>
          </p:blipFill>
          <p:spPr bwMode="auto">
            <a:xfrm>
              <a:off x="3995199" y="5171"/>
              <a:ext cx="4321175" cy="208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9" r="50591" b="45799"/>
            <a:stretch>
              <a:fillRect/>
            </a:stretch>
          </p:blipFill>
          <p:spPr bwMode="auto">
            <a:xfrm>
              <a:off x="3345911" y="5170"/>
              <a:ext cx="2809875" cy="278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66670" y="-6824"/>
              <a:ext cx="2178231" cy="1055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1022933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1990" y="1826089"/>
            <a:ext cx="109180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4572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entury Gothic" pitchFamily="34" charset="0"/>
                <a:ea typeface="Gill Sans"/>
                <a:cs typeface="Gill Sans"/>
                <a:sym typeface="Helvetica Light"/>
              </a:rPr>
              <a:t>Conducts deep </a:t>
            </a:r>
            <a:r>
              <a:rPr lang="en-US" sz="2400" dirty="0">
                <a:solidFill>
                  <a:srgbClr val="0099FF"/>
                </a:solidFill>
                <a:latin typeface="Century Gothic" pitchFamily="34" charset="0"/>
                <a:ea typeface="Gill Sans"/>
                <a:cs typeface="Gill Sans"/>
                <a:sym typeface="Helvetica Light"/>
              </a:rPr>
              <a:t>market</a:t>
            </a:r>
            <a:r>
              <a:rPr lang="en-US" sz="2400" dirty="0">
                <a:solidFill>
                  <a:srgbClr val="000000"/>
                </a:solidFill>
                <a:latin typeface="Century Gothic" pitchFamily="34" charset="0"/>
                <a:ea typeface="Gill Sans"/>
                <a:cs typeface="Gill Sans"/>
                <a:sym typeface="Helvetica Light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entury Gothic" pitchFamily="34" charset="0"/>
                <a:ea typeface="Gill Sans"/>
                <a:cs typeface="Gill Sans"/>
                <a:sym typeface="Helvetica Light"/>
              </a:rPr>
              <a:t>and </a:t>
            </a:r>
            <a:r>
              <a:rPr lang="en-US" sz="2400" dirty="0">
                <a:solidFill>
                  <a:srgbClr val="0099FF"/>
                </a:solidFill>
                <a:latin typeface="Century Gothic" pitchFamily="34" charset="0"/>
                <a:ea typeface="Gill Sans"/>
                <a:cs typeface="Gill Sans"/>
                <a:sym typeface="Helvetica Light"/>
              </a:rPr>
              <a:t>industry analysis.</a:t>
            </a:r>
            <a:br>
              <a:rPr lang="en-US" sz="2400" dirty="0">
                <a:solidFill>
                  <a:srgbClr val="0099FF"/>
                </a:solidFill>
                <a:latin typeface="Century Gothic" pitchFamily="34" charset="0"/>
                <a:ea typeface="Gill Sans"/>
                <a:cs typeface="Gill Sans"/>
                <a:sym typeface="Helvetica Light"/>
              </a:rPr>
            </a:br>
            <a:endParaRPr lang="en-US" sz="2400" dirty="0">
              <a:solidFill>
                <a:srgbClr val="0099FF"/>
              </a:solidFill>
              <a:latin typeface="Century Gothic" pitchFamily="34" charset="0"/>
              <a:ea typeface="Gill Sans"/>
              <a:cs typeface="Gill Sans"/>
              <a:sym typeface="Helvetica Light"/>
            </a:endParaRPr>
          </a:p>
          <a:p>
            <a:pPr marL="457200" indent="-457200" defTabSz="4572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99FF"/>
                </a:solidFill>
                <a:latin typeface="Century Gothic" pitchFamily="34" charset="0"/>
                <a:ea typeface="Gill Sans"/>
                <a:cs typeface="Gill Sans"/>
                <a:sym typeface="Helvetica Light"/>
              </a:rPr>
              <a:t>Identifies</a:t>
            </a:r>
            <a:r>
              <a:rPr lang="en-US" sz="2400" dirty="0">
                <a:solidFill>
                  <a:srgbClr val="000000"/>
                </a:solidFill>
                <a:latin typeface="Century Gothic" pitchFamily="34" charset="0"/>
                <a:ea typeface="Gill Sans"/>
                <a:cs typeface="Gill Sans"/>
                <a:sym typeface="Helvetica Light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entury Gothic" pitchFamily="34" charset="0"/>
                <a:ea typeface="Gill Sans"/>
                <a:cs typeface="Gill Sans"/>
                <a:sym typeface="Helvetica Light"/>
              </a:rPr>
              <a:t>major</a:t>
            </a:r>
            <a:r>
              <a:rPr lang="en-US" sz="2400" dirty="0">
                <a:solidFill>
                  <a:srgbClr val="000000"/>
                </a:solidFill>
                <a:latin typeface="Century Gothic" pitchFamily="34" charset="0"/>
                <a:ea typeface="Gill Sans"/>
                <a:cs typeface="Gill Sans"/>
                <a:sym typeface="Helvetica Light"/>
              </a:rPr>
              <a:t> </a:t>
            </a:r>
            <a:r>
              <a:rPr lang="en-US" sz="2400" dirty="0">
                <a:solidFill>
                  <a:srgbClr val="0099FF"/>
                </a:solidFill>
                <a:latin typeface="Century Gothic" pitchFamily="34" charset="0"/>
                <a:ea typeface="Gill Sans"/>
                <a:cs typeface="Gill Sans"/>
                <a:sym typeface="Helvetica Light"/>
              </a:rPr>
              <a:t>challenges</a:t>
            </a:r>
            <a:r>
              <a:rPr lang="en-US" sz="2400" dirty="0">
                <a:solidFill>
                  <a:srgbClr val="000000"/>
                </a:solidFill>
                <a:latin typeface="Century Gothic" pitchFamily="34" charset="0"/>
                <a:ea typeface="Gill Sans"/>
                <a:cs typeface="Gill Sans"/>
                <a:sym typeface="Helvetica Light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entury Gothic" pitchFamily="34" charset="0"/>
                <a:ea typeface="Gill Sans"/>
                <a:cs typeface="Gill Sans"/>
                <a:sym typeface="Helvetica Light"/>
              </a:rPr>
              <a:t>and </a:t>
            </a:r>
            <a:r>
              <a:rPr lang="en-US" sz="2400" dirty="0">
                <a:solidFill>
                  <a:srgbClr val="0099FF"/>
                </a:solidFill>
                <a:latin typeface="Century Gothic" pitchFamily="34" charset="0"/>
                <a:ea typeface="Gill Sans"/>
                <a:cs typeface="Gill Sans"/>
                <a:sym typeface="Helvetica Light"/>
              </a:rPr>
              <a:t>pain points </a:t>
            </a:r>
            <a:r>
              <a:rPr lang="en-US" sz="2400" dirty="0">
                <a:solidFill>
                  <a:schemeClr val="bg1"/>
                </a:solidFill>
                <a:latin typeface="Century Gothic" pitchFamily="34" charset="0"/>
                <a:ea typeface="Gill Sans"/>
                <a:cs typeface="Gill Sans"/>
                <a:sym typeface="Helvetica Light"/>
              </a:rPr>
              <a:t>of Brands and Agencies.</a:t>
            </a:r>
            <a:br>
              <a:rPr lang="en-US" sz="2400" dirty="0">
                <a:solidFill>
                  <a:schemeClr val="bg1"/>
                </a:solidFill>
                <a:latin typeface="Century Gothic" pitchFamily="34" charset="0"/>
                <a:ea typeface="Gill Sans"/>
                <a:cs typeface="Gill Sans"/>
                <a:sym typeface="Helvetica Light"/>
              </a:rPr>
            </a:br>
            <a:endParaRPr lang="en-US" sz="2400" dirty="0">
              <a:solidFill>
                <a:schemeClr val="bg1"/>
              </a:solidFill>
              <a:latin typeface="Century Gothic" pitchFamily="34" charset="0"/>
              <a:ea typeface="Gill Sans"/>
              <a:cs typeface="Gill Sans"/>
              <a:sym typeface="Helvetica Light"/>
            </a:endParaRPr>
          </a:p>
          <a:p>
            <a:pPr marL="457200" indent="-457200" defTabSz="4572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entury Gothic" pitchFamily="34" charset="0"/>
                <a:ea typeface="Gill Sans"/>
                <a:cs typeface="Gill Sans"/>
                <a:sym typeface="Helvetica Light"/>
              </a:rPr>
              <a:t>Independently </a:t>
            </a:r>
            <a:r>
              <a:rPr lang="en-US" sz="2400" dirty="0">
                <a:solidFill>
                  <a:srgbClr val="0099FF"/>
                </a:solidFill>
                <a:latin typeface="Century Gothic" pitchFamily="34" charset="0"/>
                <a:ea typeface="Gill Sans"/>
                <a:cs typeface="Gill Sans"/>
                <a:sym typeface="Helvetica Light"/>
              </a:rPr>
              <a:t>screens global market </a:t>
            </a:r>
            <a:r>
              <a:rPr lang="en-US" sz="2400" dirty="0">
                <a:solidFill>
                  <a:schemeClr val="bg1"/>
                </a:solidFill>
                <a:latin typeface="Century Gothic" pitchFamily="34" charset="0"/>
                <a:ea typeface="Gill Sans"/>
                <a:cs typeface="Gill Sans"/>
                <a:sym typeface="Helvetica Light"/>
              </a:rPr>
              <a:t>trends in Digital Advertising &amp; Marketing. </a:t>
            </a:r>
            <a:br>
              <a:rPr lang="en-US" sz="2400" dirty="0">
                <a:solidFill>
                  <a:schemeClr val="bg1"/>
                </a:solidFill>
                <a:latin typeface="Century Gothic" pitchFamily="34" charset="0"/>
                <a:ea typeface="Gill Sans"/>
                <a:cs typeface="Gill Sans"/>
                <a:sym typeface="Helvetica Light"/>
              </a:rPr>
            </a:br>
            <a:endParaRPr lang="en-US" sz="2400" dirty="0">
              <a:solidFill>
                <a:schemeClr val="bg1"/>
              </a:solidFill>
              <a:latin typeface="Century Gothic" pitchFamily="34" charset="0"/>
              <a:ea typeface="Gill Sans"/>
              <a:cs typeface="Gill Sans"/>
              <a:sym typeface="Helvetica Light"/>
            </a:endParaRPr>
          </a:p>
          <a:p>
            <a:pPr marL="457200" indent="-457200" defTabSz="4572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entury Gothic" pitchFamily="34" charset="0"/>
                <a:ea typeface="Gill Sans"/>
                <a:cs typeface="Gill Sans"/>
                <a:sym typeface="Helvetica Light"/>
              </a:rPr>
              <a:t>Detects new </a:t>
            </a:r>
            <a:r>
              <a:rPr lang="en-US" sz="2400" dirty="0">
                <a:solidFill>
                  <a:srgbClr val="0099FF"/>
                </a:solidFill>
                <a:latin typeface="Century Gothic" pitchFamily="34" charset="0"/>
                <a:ea typeface="Gill Sans"/>
                <a:cs typeface="Gill Sans"/>
                <a:sym typeface="Helvetica Light"/>
              </a:rPr>
              <a:t>innovative shifts </a:t>
            </a:r>
            <a:r>
              <a:rPr lang="en-US" sz="2400" dirty="0">
                <a:solidFill>
                  <a:schemeClr val="bg1"/>
                </a:solidFill>
                <a:latin typeface="Century Gothic" pitchFamily="34" charset="0"/>
                <a:ea typeface="Gill Sans"/>
                <a:cs typeface="Gill Sans"/>
                <a:sym typeface="Helvetica Light"/>
              </a:rPr>
              <a:t>and</a:t>
            </a:r>
            <a:r>
              <a:rPr lang="en-US" sz="2400" dirty="0">
                <a:solidFill>
                  <a:srgbClr val="000000"/>
                </a:solidFill>
                <a:latin typeface="Century Gothic" pitchFamily="34" charset="0"/>
                <a:ea typeface="Gill Sans"/>
                <a:cs typeface="Gill Sans"/>
                <a:sym typeface="Helvetica Light"/>
              </a:rPr>
              <a:t> </a:t>
            </a:r>
            <a:r>
              <a:rPr lang="en-US" sz="2400" dirty="0">
                <a:solidFill>
                  <a:srgbClr val="0099FF"/>
                </a:solidFill>
                <a:latin typeface="Century Gothic" pitchFamily="34" charset="0"/>
                <a:ea typeface="Gill Sans"/>
                <a:cs typeface="Gill Sans"/>
                <a:sym typeface="Helvetica Light"/>
              </a:rPr>
              <a:t>technological advances.</a:t>
            </a:r>
            <a:endParaRPr lang="en-US" sz="2400" dirty="0">
              <a:solidFill>
                <a:srgbClr val="000000"/>
              </a:solidFill>
              <a:latin typeface="Century Gothic" pitchFamily="34" charset="0"/>
              <a:ea typeface="Gill Sans"/>
              <a:cs typeface="Gill Sans"/>
              <a:sym typeface="Helvetica Light"/>
            </a:endParaRPr>
          </a:p>
        </p:txBody>
      </p:sp>
      <p:pic>
        <p:nvPicPr>
          <p:cNvPr id="3074" name="Picture 2" descr="Image result for market rad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16" y="738167"/>
            <a:ext cx="867632" cy="867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99FF"/>
            </a:solidFill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500541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391409" y="939739"/>
            <a:ext cx="104708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4572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entury Gothic" pitchFamily="34" charset="0"/>
                <a:ea typeface="Gill Sans"/>
                <a:cs typeface="Gill Sans"/>
              </a:rPr>
              <a:t>Selects and curates the </a:t>
            </a:r>
            <a:r>
              <a:rPr lang="en-US" sz="2400" dirty="0">
                <a:solidFill>
                  <a:srgbClr val="0099FF"/>
                </a:solidFill>
                <a:latin typeface="Century Gothic" pitchFamily="34" charset="0"/>
                <a:ea typeface="Gill Sans"/>
                <a:cs typeface="Gill Sans"/>
              </a:rPr>
              <a:t>best</a:t>
            </a:r>
            <a:r>
              <a:rPr lang="en-US" sz="2400" dirty="0">
                <a:solidFill>
                  <a:srgbClr val="000000"/>
                </a:solidFill>
                <a:latin typeface="Century Gothic" pitchFamily="34" charset="0"/>
                <a:ea typeface="Gill Sans"/>
                <a:cs typeface="Gill Sans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entury Gothic" pitchFamily="34" charset="0"/>
                <a:ea typeface="Gill Sans"/>
                <a:cs typeface="Gill Sans"/>
              </a:rPr>
              <a:t>innovative, state of the art</a:t>
            </a:r>
            <a:r>
              <a:rPr lang="en-US" sz="2400" dirty="0">
                <a:solidFill>
                  <a:srgbClr val="000000"/>
                </a:solidFill>
                <a:latin typeface="Century Gothic" pitchFamily="34" charset="0"/>
                <a:ea typeface="Gill Sans"/>
                <a:cs typeface="Gill Sans"/>
              </a:rPr>
              <a:t> </a:t>
            </a:r>
            <a:r>
              <a:rPr lang="en-US" sz="2400" dirty="0" err="1">
                <a:solidFill>
                  <a:srgbClr val="0099FF"/>
                </a:solidFill>
                <a:latin typeface="Century Gothic" pitchFamily="34" charset="0"/>
                <a:ea typeface="Gill Sans"/>
                <a:cs typeface="Gill Sans"/>
              </a:rPr>
              <a:t>AdTech</a:t>
            </a:r>
            <a:r>
              <a:rPr lang="en-US" sz="2400" dirty="0">
                <a:solidFill>
                  <a:srgbClr val="000000"/>
                </a:solidFill>
                <a:latin typeface="Century Gothic" pitchFamily="34" charset="0"/>
                <a:ea typeface="Gill Sans"/>
                <a:cs typeface="Gill Sans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entury Gothic" pitchFamily="34" charset="0"/>
                <a:ea typeface="Gill Sans"/>
                <a:cs typeface="Gill Sans"/>
              </a:rPr>
              <a:t>companies.</a:t>
            </a:r>
            <a:br>
              <a:rPr lang="en-US" sz="2400" dirty="0">
                <a:solidFill>
                  <a:schemeClr val="bg1"/>
                </a:solidFill>
                <a:latin typeface="Century Gothic" pitchFamily="34" charset="0"/>
                <a:ea typeface="Gill Sans"/>
                <a:cs typeface="Gill Sans"/>
              </a:rPr>
            </a:br>
            <a:endParaRPr lang="en-US" sz="2400" dirty="0">
              <a:solidFill>
                <a:schemeClr val="bg1"/>
              </a:solidFill>
              <a:latin typeface="Century Gothic" pitchFamily="34" charset="0"/>
              <a:ea typeface="Gill Sans"/>
              <a:cs typeface="Gill Sans"/>
            </a:endParaRPr>
          </a:p>
          <a:p>
            <a:pPr marL="457200" indent="-457200" defTabSz="4572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entury Gothic" pitchFamily="34" charset="0"/>
                <a:ea typeface="Gill Sans"/>
                <a:cs typeface="Gill Sans"/>
              </a:rPr>
              <a:t>Conceives, designs and engineers. the </a:t>
            </a:r>
            <a:r>
              <a:rPr lang="en-US" sz="2400" dirty="0">
                <a:solidFill>
                  <a:srgbClr val="0099FF"/>
                </a:solidFill>
                <a:latin typeface="Century Gothic" pitchFamily="34" charset="0"/>
                <a:ea typeface="Gill Sans"/>
                <a:cs typeface="Gill Sans"/>
              </a:rPr>
              <a:t>combination</a:t>
            </a:r>
            <a:r>
              <a:rPr lang="en-US" sz="2400" dirty="0">
                <a:solidFill>
                  <a:srgbClr val="000000"/>
                </a:solidFill>
                <a:latin typeface="Century Gothic" pitchFamily="34" charset="0"/>
                <a:ea typeface="Gill Sans"/>
                <a:cs typeface="Gill Sans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entury Gothic" pitchFamily="34" charset="0"/>
                <a:ea typeface="Gill Sans"/>
                <a:cs typeface="Gill Sans"/>
              </a:rPr>
              <a:t>of </a:t>
            </a:r>
            <a:r>
              <a:rPr lang="en-US" sz="2400" dirty="0">
                <a:solidFill>
                  <a:srgbClr val="0099FF"/>
                </a:solidFill>
                <a:latin typeface="Century Gothic" pitchFamily="34" charset="0"/>
                <a:ea typeface="Gill Sans"/>
                <a:cs typeface="Gill Sans"/>
              </a:rPr>
              <a:t>technologies</a:t>
            </a:r>
            <a:r>
              <a:rPr lang="en-US" sz="2400" dirty="0">
                <a:solidFill>
                  <a:srgbClr val="000000"/>
                </a:solidFill>
                <a:latin typeface="Century Gothic" pitchFamily="34" charset="0"/>
                <a:ea typeface="Gill Sans"/>
                <a:cs typeface="Gill Sans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entury Gothic" pitchFamily="34" charset="0"/>
                <a:ea typeface="Gill Sans"/>
                <a:cs typeface="Gill Sans"/>
              </a:rPr>
              <a:t>according to identified</a:t>
            </a:r>
            <a:r>
              <a:rPr lang="en-US" sz="2400" dirty="0">
                <a:solidFill>
                  <a:srgbClr val="000000"/>
                </a:solidFill>
                <a:latin typeface="Century Gothic" pitchFamily="34" charset="0"/>
                <a:ea typeface="Gill Sans"/>
                <a:cs typeface="Gill Sans"/>
              </a:rPr>
              <a:t> </a:t>
            </a:r>
            <a:r>
              <a:rPr lang="en-US" sz="2400" dirty="0">
                <a:solidFill>
                  <a:srgbClr val="0099FF"/>
                </a:solidFill>
                <a:latin typeface="Century Gothic" pitchFamily="34" charset="0"/>
                <a:ea typeface="Gill Sans"/>
                <a:cs typeface="Gill Sans"/>
              </a:rPr>
              <a:t>pain points.</a:t>
            </a:r>
            <a:br>
              <a:rPr lang="en-US" sz="2400" dirty="0">
                <a:solidFill>
                  <a:srgbClr val="0099FF"/>
                </a:solidFill>
                <a:latin typeface="Century Gothic" pitchFamily="34" charset="0"/>
                <a:ea typeface="Gill Sans"/>
                <a:cs typeface="Gill Sans"/>
              </a:rPr>
            </a:br>
            <a:endParaRPr lang="en-US" sz="2400" dirty="0">
              <a:solidFill>
                <a:srgbClr val="0099FF"/>
              </a:solidFill>
              <a:latin typeface="Century Gothic" pitchFamily="34" charset="0"/>
              <a:ea typeface="Gill Sans"/>
              <a:cs typeface="Gill Sans"/>
            </a:endParaRPr>
          </a:p>
          <a:p>
            <a:pPr marL="457200" indent="-457200" defTabSz="4572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Century Gothic" pitchFamily="34" charset="0"/>
                <a:ea typeface="Gill Sans"/>
                <a:cs typeface="Gill Sans"/>
              </a:rPr>
              <a:t>Bundles technologies , producing comprehensive, </a:t>
            </a:r>
            <a:r>
              <a:rPr lang="en-US" sz="2400" dirty="0">
                <a:solidFill>
                  <a:srgbClr val="0099FF"/>
                </a:solidFill>
                <a:latin typeface="Century Gothic" pitchFamily="34" charset="0"/>
                <a:ea typeface="Gill Sans"/>
                <a:cs typeface="Gill Sans"/>
              </a:rPr>
              <a:t>result focused</a:t>
            </a:r>
            <a:r>
              <a:rPr lang="en-US" sz="2400" dirty="0">
                <a:solidFill>
                  <a:schemeClr val="bg1"/>
                </a:solidFill>
                <a:latin typeface="Century Gothic" pitchFamily="34" charset="0"/>
                <a:ea typeface="Gill Sans"/>
                <a:cs typeface="Gill Sans"/>
              </a:rPr>
              <a:t>,</a:t>
            </a:r>
            <a:r>
              <a:rPr lang="en-US" sz="2400" dirty="0">
                <a:solidFill>
                  <a:srgbClr val="000000"/>
                </a:solidFill>
                <a:latin typeface="Century Gothic" pitchFamily="34" charset="0"/>
                <a:ea typeface="Gill Sans"/>
                <a:cs typeface="Gill Sans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entury Gothic" pitchFamily="34" charset="0"/>
                <a:ea typeface="Gill Sans"/>
                <a:cs typeface="Gill Sans"/>
              </a:rPr>
              <a:t>problem solving, technology</a:t>
            </a:r>
            <a:r>
              <a:rPr lang="en-US" sz="2400" dirty="0">
                <a:solidFill>
                  <a:srgbClr val="000000"/>
                </a:solidFill>
                <a:latin typeface="Century Gothic" pitchFamily="34" charset="0"/>
                <a:ea typeface="Gill Sans"/>
                <a:cs typeface="Gill Sans"/>
              </a:rPr>
              <a:t> </a:t>
            </a:r>
            <a:r>
              <a:rPr lang="en-US" sz="2400" dirty="0">
                <a:solidFill>
                  <a:srgbClr val="0099FF"/>
                </a:solidFill>
                <a:latin typeface="Century Gothic" pitchFamily="34" charset="0"/>
                <a:ea typeface="Gill Sans"/>
                <a:cs typeface="Gill Sans"/>
              </a:rPr>
              <a:t>solutions</a:t>
            </a:r>
            <a:r>
              <a:rPr lang="en-US" sz="2400" dirty="0">
                <a:solidFill>
                  <a:schemeClr val="bg1"/>
                </a:solidFill>
                <a:latin typeface="Century Gothic" pitchFamily="34" charset="0"/>
                <a:ea typeface="Gill Sans"/>
                <a:cs typeface="Gill Sans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564" r="26302" b="34487"/>
          <a:stretch/>
        </p:blipFill>
        <p:spPr>
          <a:xfrm>
            <a:off x="10249319" y="5291198"/>
            <a:ext cx="1603577" cy="1291399"/>
          </a:xfrm>
          <a:prstGeom prst="rect">
            <a:avLst/>
          </a:prstGeom>
          <a:ln>
            <a:solidFill>
              <a:srgbClr val="0099FF"/>
            </a:solidFill>
          </a:ln>
        </p:spPr>
      </p:pic>
    </p:spTree>
    <p:extLst>
      <p:ext uri="{BB962C8B-B14F-4D97-AF65-F5344CB8AC3E}">
        <p14:creationId xmlns:p14="http://schemas.microsoft.com/office/powerpoint/2010/main" val="2421792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://cdn.chiefmartec.com/wp-content/uploads/2015/01/marketing_technology_jan201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" t="8780" r="2405" b="3548"/>
          <a:stretch/>
        </p:blipFill>
        <p:spPr bwMode="auto">
          <a:xfrm>
            <a:off x="126330" y="2126526"/>
            <a:ext cx="3440424" cy="2360291"/>
          </a:xfrm>
          <a:prstGeom prst="rect">
            <a:avLst/>
          </a:prstGeom>
          <a:noFill/>
          <a:ln>
            <a:solidFill>
              <a:srgbClr val="0099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794" y="2652171"/>
            <a:ext cx="1542772" cy="1542772"/>
          </a:xfrm>
          <a:prstGeom prst="rect">
            <a:avLst/>
          </a:prstGeom>
          <a:ln>
            <a:noFill/>
          </a:ln>
        </p:spPr>
      </p:pic>
      <p:pic>
        <p:nvPicPr>
          <p:cNvPr id="3074" name="Picture 2" descr="http://kompozer-tutorial.com/BootGifts/Arrows/arrow-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947" y="3096573"/>
            <a:ext cx="653967" cy="65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4771" y="2567926"/>
            <a:ext cx="1743094" cy="141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kompozer-tutorial.com/BootGifts/Arrows/arrow-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538" y="3064068"/>
            <a:ext cx="653967" cy="65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Bra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071" y="2441323"/>
            <a:ext cx="2557904" cy="1730698"/>
          </a:xfrm>
          <a:prstGeom prst="rect">
            <a:avLst/>
          </a:prstGeom>
          <a:noFill/>
          <a:ln>
            <a:solidFill>
              <a:srgbClr val="0099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kompozer-tutorial.com/BootGifts/Arrows/arrow-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131" y="3064068"/>
            <a:ext cx="653967" cy="65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upo 23"/>
          <p:cNvGrpSpPr/>
          <p:nvPr/>
        </p:nvGrpSpPr>
        <p:grpSpPr>
          <a:xfrm>
            <a:off x="1219144" y="1400287"/>
            <a:ext cx="9954867" cy="290848"/>
            <a:chOff x="1219144" y="1400287"/>
            <a:chExt cx="9954867" cy="290848"/>
          </a:xfrm>
        </p:grpSpPr>
        <p:sp>
          <p:nvSpPr>
            <p:cNvPr id="20" name="Seta para a esquerda 19"/>
            <p:cNvSpPr/>
            <p:nvPr/>
          </p:nvSpPr>
          <p:spPr>
            <a:xfrm>
              <a:off x="1324158" y="1476226"/>
              <a:ext cx="9849853" cy="145759"/>
            </a:xfrm>
            <a:prstGeom prst="leftArrow">
              <a:avLst/>
            </a:prstGeom>
            <a:solidFill>
              <a:srgbClr val="0A51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Triângulo isósceles 20"/>
            <p:cNvSpPr/>
            <p:nvPr/>
          </p:nvSpPr>
          <p:spPr>
            <a:xfrm rot="16200000">
              <a:off x="1178734" y="1440697"/>
              <a:ext cx="290848" cy="210027"/>
            </a:xfrm>
            <a:prstGeom prst="triangle">
              <a:avLst/>
            </a:prstGeom>
            <a:solidFill>
              <a:srgbClr val="0A51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1324158" y="4857493"/>
            <a:ext cx="9895480" cy="290848"/>
            <a:chOff x="1324158" y="4857493"/>
            <a:chExt cx="9895480" cy="290848"/>
          </a:xfrm>
        </p:grpSpPr>
        <p:sp>
          <p:nvSpPr>
            <p:cNvPr id="30" name="Seta para a esquerda 29"/>
            <p:cNvSpPr/>
            <p:nvPr/>
          </p:nvSpPr>
          <p:spPr>
            <a:xfrm flipH="1">
              <a:off x="1324158" y="4930037"/>
              <a:ext cx="9849853" cy="145759"/>
            </a:xfrm>
            <a:prstGeom prst="leftArrow">
              <a:avLst/>
            </a:prstGeom>
            <a:solidFill>
              <a:srgbClr val="0A51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Triângulo isósceles 31"/>
            <p:cNvSpPr/>
            <p:nvPr/>
          </p:nvSpPr>
          <p:spPr>
            <a:xfrm rot="5400000" flipH="1">
              <a:off x="10969201" y="4897903"/>
              <a:ext cx="290848" cy="210027"/>
            </a:xfrm>
            <a:prstGeom prst="triangle">
              <a:avLst/>
            </a:prstGeom>
            <a:solidFill>
              <a:srgbClr val="0A51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374427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22566" r="68181" b="51948"/>
          <a:stretch/>
        </p:blipFill>
        <p:spPr bwMode="auto">
          <a:xfrm>
            <a:off x="8559593" y="2368300"/>
            <a:ext cx="2985790" cy="148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3703122" y="2187017"/>
            <a:ext cx="3742441" cy="2550427"/>
            <a:chOff x="3703122" y="2187017"/>
            <a:chExt cx="3742441" cy="2550427"/>
          </a:xfrm>
        </p:grpSpPr>
        <p:sp>
          <p:nvSpPr>
            <p:cNvPr id="12" name="TextBox 11"/>
            <p:cNvSpPr txBox="1"/>
            <p:nvPr/>
          </p:nvSpPr>
          <p:spPr>
            <a:xfrm>
              <a:off x="3851967" y="2923621"/>
              <a:ext cx="31501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-150" dirty="0">
                  <a:solidFill>
                    <a:schemeClr val="bg1"/>
                  </a:solidFill>
                  <a:latin typeface="Century Gothic" pitchFamily="34" charset="0"/>
                </a:rPr>
                <a:t>AGENCY </a:t>
              </a:r>
              <a:br>
                <a:rPr lang="en-US" sz="3200" b="1" spc="-150" dirty="0">
                  <a:solidFill>
                    <a:schemeClr val="bg1"/>
                  </a:solidFill>
                  <a:latin typeface="Century Gothic" pitchFamily="34" charset="0"/>
                </a:rPr>
              </a:br>
              <a:r>
                <a:rPr lang="en-US" sz="3200" b="1" spc="-150" dirty="0">
                  <a:solidFill>
                    <a:schemeClr val="bg1"/>
                  </a:solidFill>
                  <a:latin typeface="Century Gothic" pitchFamily="34" charset="0"/>
                </a:rPr>
                <a:t>OF RECORD</a:t>
              </a:r>
            </a:p>
          </p:txBody>
        </p:sp>
        <p:sp>
          <p:nvSpPr>
            <p:cNvPr id="4" name="Right Arrow 3"/>
            <p:cNvSpPr/>
            <p:nvPr/>
          </p:nvSpPr>
          <p:spPr>
            <a:xfrm>
              <a:off x="3703122" y="2187017"/>
              <a:ext cx="3742441" cy="2550427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376" y="2740658"/>
            <a:ext cx="1879913" cy="152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481341" y="1702104"/>
            <a:ext cx="3416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itchFamily="34" charset="0"/>
              </a:rPr>
              <a:t>The Traditional Way	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968147" y="1440140"/>
            <a:ext cx="3999656" cy="4340856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3"/>
          <p:cNvSpPr>
            <a:spLocks/>
          </p:cNvSpPr>
          <p:nvPr/>
        </p:nvSpPr>
        <p:spPr bwMode="auto">
          <a:xfrm>
            <a:off x="8215375" y="4061723"/>
            <a:ext cx="3505200" cy="16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457200">
              <a:lnSpc>
                <a:spcPct val="110000"/>
              </a:lnSpc>
              <a:spcBef>
                <a:spcPts val="1951"/>
              </a:spcBef>
              <a:tabLst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</a:tabLst>
            </a:pPr>
            <a:r>
              <a:rPr lang="en-US" sz="2133" b="1" dirty="0">
                <a:solidFill>
                  <a:prstClr val="white"/>
                </a:solidFill>
                <a:latin typeface="Century Gothic" pitchFamily="34" charset="0"/>
                <a:ea typeface="ＭＳ Ｐゴシック" charset="0"/>
                <a:cs typeface="Helvetica" charset="0"/>
                <a:sym typeface="Helvetica" charset="0"/>
              </a:rPr>
              <a:t>70% Optimizing Today</a:t>
            </a:r>
          </a:p>
          <a:p>
            <a:pPr algn="ctr" defTabSz="457200">
              <a:lnSpc>
                <a:spcPct val="110000"/>
              </a:lnSpc>
              <a:tabLst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</a:tabLst>
            </a:pPr>
            <a:r>
              <a:rPr lang="en-US" sz="1600" dirty="0">
                <a:solidFill>
                  <a:prstClr val="white"/>
                </a:solidFill>
                <a:latin typeface="Century Gothic" pitchFamily="34" charset="0"/>
                <a:ea typeface="ＭＳ Ｐゴシック" charset="0"/>
                <a:cs typeface="Helvetica" charset="0"/>
                <a:sym typeface="Helvetica" charset="0"/>
              </a:rPr>
              <a:t>Today</a:t>
            </a:r>
            <a:r>
              <a:rPr lang="ja-JP" altLang="en-US" sz="1600" dirty="0">
                <a:solidFill>
                  <a:prstClr val="white"/>
                </a:solidFill>
                <a:latin typeface="Century Gothic" pitchFamily="34" charset="0"/>
                <a:ea typeface="ＭＳ Ｐゴシック" charset="0"/>
                <a:cs typeface="Helvetica" charset="0"/>
                <a:sym typeface="Helvetica" charset="0"/>
              </a:rPr>
              <a:t>’</a:t>
            </a:r>
            <a:r>
              <a:rPr lang="en-US" sz="1600" dirty="0">
                <a:solidFill>
                  <a:prstClr val="white"/>
                </a:solidFill>
                <a:latin typeface="Century Gothic" pitchFamily="34" charset="0"/>
                <a:ea typeface="ＭＳ Ｐゴシック" charset="0"/>
                <a:cs typeface="Helvetica" charset="0"/>
                <a:sym typeface="Helvetica" charset="0"/>
              </a:rPr>
              <a:t>s revenue </a:t>
            </a:r>
          </a:p>
          <a:p>
            <a:pPr algn="ctr" defTabSz="457200">
              <a:lnSpc>
                <a:spcPct val="110000"/>
              </a:lnSpc>
              <a:tabLst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</a:tabLst>
            </a:pPr>
            <a:r>
              <a:rPr lang="en-US" sz="1600" dirty="0">
                <a:solidFill>
                  <a:prstClr val="white"/>
                </a:solidFill>
                <a:latin typeface="Century Gothic" pitchFamily="34" charset="0"/>
                <a:ea typeface="ＭＳ Ｐゴシック" charset="0"/>
                <a:cs typeface="Helvetica" charset="0"/>
                <a:sym typeface="Helvetica" charset="0"/>
              </a:rPr>
              <a:t>(pay the rent)</a:t>
            </a:r>
          </a:p>
          <a:p>
            <a:pPr algn="ctr" defTabSz="457200">
              <a:lnSpc>
                <a:spcPct val="110000"/>
              </a:lnSpc>
              <a:tabLst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</a:tabLst>
            </a:pPr>
            <a:r>
              <a:rPr lang="en-US" sz="1600" dirty="0">
                <a:solidFill>
                  <a:prstClr val="white"/>
                </a:solidFill>
                <a:latin typeface="Century Gothic" pitchFamily="34" charset="0"/>
                <a:ea typeface="ＭＳ Ｐゴシック" charset="0"/>
                <a:cs typeface="Helvetica" charset="0"/>
                <a:sym typeface="Helvetica" charset="0"/>
              </a:rPr>
              <a:t> Low-risk, high success probability Executed efficiently</a:t>
            </a:r>
          </a:p>
        </p:txBody>
      </p:sp>
    </p:spTree>
    <p:extLst>
      <p:ext uri="{BB962C8B-B14F-4D97-AF65-F5344CB8AC3E}">
        <p14:creationId xmlns:p14="http://schemas.microsoft.com/office/powerpoint/2010/main" val="2068519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9" t="22566" r="965" b="51948"/>
          <a:stretch/>
        </p:blipFill>
        <p:spPr bwMode="auto">
          <a:xfrm>
            <a:off x="6836654" y="2489449"/>
            <a:ext cx="5242636" cy="118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/>
          </p:cNvSpPr>
          <p:nvPr/>
        </p:nvSpPr>
        <p:spPr bwMode="auto">
          <a:xfrm>
            <a:off x="7023980" y="4137610"/>
            <a:ext cx="2433992" cy="30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>
              <a:lnSpc>
                <a:spcPct val="110000"/>
              </a:lnSpc>
              <a:tabLst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</a:tabLst>
            </a:pPr>
            <a:r>
              <a:rPr lang="en-US" sz="2000" b="1" dirty="0">
                <a:solidFill>
                  <a:schemeClr val="bg1"/>
                </a:solidFill>
                <a:latin typeface="Century Gothic" pitchFamily="34" charset="0"/>
                <a:ea typeface="ＭＳ Ｐゴシック" charset="0"/>
                <a:cs typeface="Helvetica" charset="0"/>
                <a:sym typeface="Helvetica" charset="0"/>
              </a:rPr>
              <a:t>20% New ‘Best’ Practices</a:t>
            </a:r>
          </a:p>
        </p:txBody>
      </p:sp>
      <p:sp>
        <p:nvSpPr>
          <p:cNvPr id="29701" name="Rectangle 5"/>
          <p:cNvSpPr>
            <a:spLocks/>
          </p:cNvSpPr>
          <p:nvPr/>
        </p:nvSpPr>
        <p:spPr bwMode="auto">
          <a:xfrm>
            <a:off x="9799140" y="4137610"/>
            <a:ext cx="2080853" cy="45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>
              <a:lnSpc>
                <a:spcPct val="110000"/>
              </a:lnSpc>
              <a:tabLst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  <a:tab pos="2400240" algn="l"/>
                <a:tab pos="2666933" algn="l"/>
                <a:tab pos="2933627" algn="l"/>
                <a:tab pos="3200320" algn="l"/>
                <a:tab pos="266693" algn="l"/>
                <a:tab pos="533387" algn="l"/>
                <a:tab pos="800080" algn="l"/>
                <a:tab pos="1066773" algn="l"/>
                <a:tab pos="1333467" algn="l"/>
                <a:tab pos="1600160" algn="l"/>
                <a:tab pos="1866853" algn="l"/>
                <a:tab pos="2133547" algn="l"/>
              </a:tabLst>
            </a:pPr>
            <a:r>
              <a:rPr lang="en-US" sz="2000" b="1" dirty="0">
                <a:solidFill>
                  <a:schemeClr val="bg1"/>
                </a:solidFill>
                <a:latin typeface="Century Gothic" pitchFamily="34" charset="0"/>
                <a:ea typeface="ＭＳ Ｐゴシック" charset="0"/>
                <a:cs typeface="Helvetica" charset="0"/>
                <a:sym typeface="Helvetica" charset="0"/>
              </a:rPr>
              <a:t>10% Experimentation</a:t>
            </a:r>
            <a:endParaRPr lang="en-US" sz="1400" dirty="0">
              <a:solidFill>
                <a:schemeClr val="bg1"/>
              </a:solidFill>
              <a:latin typeface="Century Gothic" pitchFamily="34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836654" y="1849181"/>
            <a:ext cx="5242636" cy="3414290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77437" y="1907579"/>
            <a:ext cx="3202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entury Gothic" pitchFamily="34" charset="0"/>
                <a:cs typeface="Helvetica"/>
              </a:rPr>
              <a:t>Innovation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376" y="2740658"/>
            <a:ext cx="1879913" cy="152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9564" r="26302" b="34487"/>
          <a:stretch/>
        </p:blipFill>
        <p:spPr>
          <a:xfrm>
            <a:off x="546377" y="1849181"/>
            <a:ext cx="881280" cy="709716"/>
          </a:xfrm>
          <a:prstGeom prst="rect">
            <a:avLst/>
          </a:prstGeom>
          <a:ln>
            <a:solidFill>
              <a:srgbClr val="0099FF"/>
            </a:solidFill>
          </a:ln>
        </p:spPr>
      </p:pic>
      <p:grpSp>
        <p:nvGrpSpPr>
          <p:cNvPr id="14" name="Grupo 13"/>
          <p:cNvGrpSpPr/>
          <p:nvPr/>
        </p:nvGrpSpPr>
        <p:grpSpPr>
          <a:xfrm>
            <a:off x="2760251" y="2187017"/>
            <a:ext cx="3742441" cy="2550427"/>
            <a:chOff x="3703122" y="2187017"/>
            <a:chExt cx="3742441" cy="2550427"/>
          </a:xfrm>
        </p:grpSpPr>
        <p:sp>
          <p:nvSpPr>
            <p:cNvPr id="15" name="TextBox 11"/>
            <p:cNvSpPr txBox="1"/>
            <p:nvPr/>
          </p:nvSpPr>
          <p:spPr>
            <a:xfrm>
              <a:off x="3851967" y="2923621"/>
              <a:ext cx="31501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-150" dirty="0">
                  <a:solidFill>
                    <a:srgbClr val="0099FF"/>
                  </a:solidFill>
                  <a:latin typeface="Century Gothic" pitchFamily="34" charset="0"/>
                </a:rPr>
                <a:t>INOVATOR</a:t>
              </a:r>
              <a:br>
                <a:rPr lang="en-US" sz="3200" b="1" spc="-150" dirty="0"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rPr>
              </a:br>
              <a:r>
                <a:rPr lang="en-US" sz="3200" b="1" spc="-150" dirty="0">
                  <a:solidFill>
                    <a:srgbClr val="0099FF"/>
                  </a:solidFill>
                  <a:latin typeface="Century Gothic" pitchFamily="34" charset="0"/>
                </a:rPr>
                <a:t>OF RECORD</a:t>
              </a:r>
            </a:p>
          </p:txBody>
        </p:sp>
        <p:sp>
          <p:nvSpPr>
            <p:cNvPr id="16" name="Right Arrow 3"/>
            <p:cNvSpPr/>
            <p:nvPr/>
          </p:nvSpPr>
          <p:spPr>
            <a:xfrm>
              <a:off x="3703122" y="2187017"/>
              <a:ext cx="3742441" cy="2550427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03015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  <p:bldP spid="29701" grpId="0"/>
      <p:bldP spid="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4 Grupo"/>
          <p:cNvGrpSpPr/>
          <p:nvPr/>
        </p:nvGrpSpPr>
        <p:grpSpPr>
          <a:xfrm>
            <a:off x="-15767" y="987"/>
            <a:ext cx="2970659" cy="1673242"/>
            <a:chOff x="3345911" y="-6824"/>
            <a:chExt cx="4970463" cy="2799644"/>
          </a:xfrm>
        </p:grpSpPr>
        <p:pic>
          <p:nvPicPr>
            <p:cNvPr id="30" name="Imagem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86" r="32867" b="71001"/>
            <a:stretch>
              <a:fillRect/>
            </a:stretch>
          </p:blipFill>
          <p:spPr bwMode="auto">
            <a:xfrm>
              <a:off x="4534949" y="5170"/>
              <a:ext cx="3241675" cy="149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Imagem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77" r="26961" b="59450"/>
            <a:stretch>
              <a:fillRect/>
            </a:stretch>
          </p:blipFill>
          <p:spPr bwMode="auto">
            <a:xfrm>
              <a:off x="3995199" y="5171"/>
              <a:ext cx="4321175" cy="208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Imagem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9" r="50591" b="45799"/>
            <a:stretch>
              <a:fillRect/>
            </a:stretch>
          </p:blipFill>
          <p:spPr bwMode="auto">
            <a:xfrm>
              <a:off x="3345911" y="5170"/>
              <a:ext cx="2809875" cy="278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Imagem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66670" y="-6824"/>
              <a:ext cx="2178231" cy="1055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asted-image.pdf"/>
          <p:cNvPicPr>
            <a:picLocks noChangeAspect="1"/>
          </p:cNvPicPr>
          <p:nvPr/>
        </p:nvPicPr>
        <p:blipFill rotWithShape="1">
          <a:blip r:embed="rId7">
            <a:extLst/>
          </a:blip>
          <a:srcRect r="45601"/>
          <a:stretch/>
        </p:blipFill>
        <p:spPr>
          <a:xfrm>
            <a:off x="0" y="6797882"/>
            <a:ext cx="12192000" cy="6011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Rectangle 3"/>
          <p:cNvSpPr/>
          <p:nvPr/>
        </p:nvSpPr>
        <p:spPr>
          <a:xfrm>
            <a:off x="1744541" y="3492712"/>
            <a:ext cx="92821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 pitchFamily="34" charset="0"/>
              </a:rPr>
              <a:t>"We must invent </a:t>
            </a:r>
            <a:r>
              <a:rPr lang="en-US" sz="2000" dirty="0">
                <a:solidFill>
                  <a:srgbClr val="0099FF"/>
                </a:solidFill>
                <a:latin typeface="Century Gothic" pitchFamily="34" charset="0"/>
              </a:rPr>
              <a:t>new strategies </a:t>
            </a:r>
            <a:r>
              <a:rPr lang="en-US" sz="2000" dirty="0">
                <a:solidFill>
                  <a:schemeClr val="bg1"/>
                </a:solidFill>
                <a:latin typeface="Century Gothic" pitchFamily="34" charset="0"/>
              </a:rPr>
              <a:t>and new ways of doing business." </a:t>
            </a:r>
            <a:endParaRPr lang="en-US" sz="2000" dirty="0">
              <a:latin typeface="Century Gothic" pitchFamily="34" charset="0"/>
            </a:endParaRPr>
          </a:p>
        </p:txBody>
      </p:sp>
      <p:sp>
        <p:nvSpPr>
          <p:cNvPr id="22" name="Rectangle 4"/>
          <p:cNvSpPr/>
          <p:nvPr/>
        </p:nvSpPr>
        <p:spPr>
          <a:xfrm>
            <a:off x="6569336" y="5555781"/>
            <a:ext cx="51620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2000" dirty="0">
                <a:solidFill>
                  <a:schemeClr val="bg1"/>
                </a:solidFill>
              </a:rPr>
              <a:t>March 2016 4A's Transformation Conference</a:t>
            </a:r>
          </a:p>
          <a:p>
            <a:pPr fontAlgn="base"/>
            <a:r>
              <a:rPr lang="en-US" sz="2000" dirty="0" err="1">
                <a:solidFill>
                  <a:srgbClr val="0099FF"/>
                </a:solidFill>
              </a:rPr>
              <a:t>Publicis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Groupe</a:t>
            </a:r>
            <a:r>
              <a:rPr lang="en-US" sz="2000" dirty="0">
                <a:solidFill>
                  <a:schemeClr val="bg1"/>
                </a:solidFill>
              </a:rPr>
              <a:t> CEO &amp; Chairman, </a:t>
            </a:r>
            <a:r>
              <a:rPr lang="en-US" sz="2000" dirty="0">
                <a:solidFill>
                  <a:srgbClr val="0099FF"/>
                </a:solidFill>
              </a:rPr>
              <a:t>Maurice </a:t>
            </a:r>
            <a:r>
              <a:rPr lang="en-US" sz="2000" dirty="0" err="1">
                <a:solidFill>
                  <a:srgbClr val="0099FF"/>
                </a:solidFill>
              </a:rPr>
              <a:t>Lévy</a:t>
            </a:r>
            <a:r>
              <a:rPr lang="en-US" sz="2000" dirty="0">
                <a:solidFill>
                  <a:srgbClr val="0099FF"/>
                </a:solidFill>
              </a:rPr>
              <a:t> </a:t>
            </a:r>
          </a:p>
        </p:txBody>
      </p:sp>
      <p:sp>
        <p:nvSpPr>
          <p:cNvPr id="23" name="Rectangle 5"/>
          <p:cNvSpPr/>
          <p:nvPr/>
        </p:nvSpPr>
        <p:spPr>
          <a:xfrm>
            <a:off x="1820879" y="4307140"/>
            <a:ext cx="85959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 pitchFamily="34" charset="0"/>
              </a:rPr>
              <a:t>“…the company will no longer be called a holding company, but a </a:t>
            </a:r>
            <a:r>
              <a:rPr lang="en-US" sz="2000" dirty="0">
                <a:solidFill>
                  <a:srgbClr val="0099FF"/>
                </a:solidFill>
                <a:latin typeface="Century Gothic" pitchFamily="34" charset="0"/>
              </a:rPr>
              <a:t>Connecting Company</a:t>
            </a:r>
            <a:r>
              <a:rPr lang="en-US" sz="2000" dirty="0">
                <a:solidFill>
                  <a:schemeClr val="bg1"/>
                </a:solidFill>
                <a:latin typeface="Century Gothic" pitchFamily="34" charset="0"/>
              </a:rPr>
              <a:t>, because the holding company model, is dead and gone. </a:t>
            </a:r>
          </a:p>
        </p:txBody>
      </p:sp>
      <p:sp>
        <p:nvSpPr>
          <p:cNvPr id="26" name="Rectangle 9"/>
          <p:cNvSpPr/>
          <p:nvPr/>
        </p:nvSpPr>
        <p:spPr>
          <a:xfrm>
            <a:off x="1744541" y="1835574"/>
            <a:ext cx="86723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  <a:cs typeface="Times New Roman" panose="02020603050405020304" pitchFamily="18" charset="0"/>
              </a:rPr>
              <a:t>"I am convinced that existing ways of </a:t>
            </a:r>
            <a:r>
              <a:rPr lang="en-US" sz="2800" b="1" dirty="0">
                <a:solidFill>
                  <a:srgbClr val="00B0F0"/>
                </a:solidFill>
                <a:latin typeface="Century Gothic" pitchFamily="34" charset="0"/>
                <a:cs typeface="Times New Roman" panose="02020603050405020304" pitchFamily="18" charset="0"/>
              </a:rPr>
              <a:t>agencies 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  <a:cs typeface="Times New Roman" panose="02020603050405020304" pitchFamily="18" charset="0"/>
              </a:rPr>
              <a:t>and</a:t>
            </a:r>
            <a:r>
              <a:rPr lang="en-US" sz="2800" b="1" dirty="0">
                <a:solidFill>
                  <a:srgbClr val="00B0F0"/>
                </a:solidFill>
                <a:latin typeface="Century Gothic" pitchFamily="34" charset="0"/>
                <a:cs typeface="Times New Roman" panose="02020603050405020304" pitchFamily="18" charset="0"/>
              </a:rPr>
              <a:t> holding companies 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  <a:cs typeface="Times New Roman" panose="02020603050405020304" pitchFamily="18" charset="0"/>
              </a:rPr>
              <a:t>have to come to an </a:t>
            </a:r>
            <a:r>
              <a:rPr lang="en-US" sz="2800" b="1" dirty="0">
                <a:solidFill>
                  <a:srgbClr val="00B0F0"/>
                </a:solidFill>
                <a:latin typeface="Century Gothic" pitchFamily="34" charset="0"/>
                <a:cs typeface="Times New Roman" panose="02020603050405020304" pitchFamily="18" charset="0"/>
              </a:rPr>
              <a:t>end," </a:t>
            </a:r>
            <a:endParaRPr lang="en-US" sz="2800" dirty="0">
              <a:solidFill>
                <a:schemeClr val="bg1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8"/>
          <p:cNvSpPr/>
          <p:nvPr/>
        </p:nvSpPr>
        <p:spPr>
          <a:xfrm>
            <a:off x="1744541" y="933919"/>
            <a:ext cx="64660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kern="0" dirty="0">
                <a:solidFill>
                  <a:schemeClr val="bg1"/>
                </a:solidFill>
                <a:latin typeface="Century Gothic" pitchFamily="34" charset="0"/>
              </a:rPr>
              <a:t>An industry being disrupted.</a:t>
            </a:r>
          </a:p>
        </p:txBody>
      </p:sp>
    </p:spTree>
    <p:extLst>
      <p:ext uri="{BB962C8B-B14F-4D97-AF65-F5344CB8AC3E}">
        <p14:creationId xmlns:p14="http://schemas.microsoft.com/office/powerpoint/2010/main" val="3863130620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3" r="17269" b="47350"/>
          <a:stretch/>
        </p:blipFill>
        <p:spPr>
          <a:xfrm>
            <a:off x="0" y="180"/>
            <a:ext cx="12192000" cy="6857821"/>
          </a:xfrm>
          <a:prstGeom prst="rect">
            <a:avLst/>
          </a:prstGeom>
        </p:spPr>
      </p:pic>
      <p:pic>
        <p:nvPicPr>
          <p:cNvPr id="8" name="pasted-image.pdf"/>
          <p:cNvPicPr>
            <a:picLocks noChangeAspect="1"/>
          </p:cNvPicPr>
          <p:nvPr/>
        </p:nvPicPr>
        <p:blipFill rotWithShape="1">
          <a:blip r:embed="rId3">
            <a:extLst/>
          </a:blip>
          <a:srcRect r="45601"/>
          <a:stretch/>
        </p:blipFill>
        <p:spPr>
          <a:xfrm>
            <a:off x="0" y="6797882"/>
            <a:ext cx="12192000" cy="6011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2"/>
          <p:cNvSpPr txBox="1"/>
          <p:nvPr/>
        </p:nvSpPr>
        <p:spPr>
          <a:xfrm>
            <a:off x="950336" y="3111640"/>
            <a:ext cx="8077852" cy="2669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6700"/>
              </a:lnSpc>
            </a:pPr>
            <a:r>
              <a:rPr lang="en-US" sz="6000" b="1" dirty="0">
                <a:solidFill>
                  <a:schemeClr val="bg1"/>
                </a:solidFill>
                <a:latin typeface="Century Gothic" pitchFamily="34" charset="0"/>
              </a:rPr>
              <a:t>Cases</a:t>
            </a:r>
          </a:p>
          <a:p>
            <a:pPr>
              <a:lnSpc>
                <a:spcPts val="6700"/>
              </a:lnSpc>
            </a:pPr>
            <a:r>
              <a:rPr lang="en-US" sz="6000" dirty="0">
                <a:solidFill>
                  <a:schemeClr val="bg1"/>
                </a:solidFill>
                <a:latin typeface="Century Gothic" pitchFamily="34" charset="0"/>
              </a:rPr>
              <a:t>Agency (and Brand) </a:t>
            </a:r>
            <a:br>
              <a:rPr lang="en-US" sz="60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6000" dirty="0">
                <a:solidFill>
                  <a:schemeClr val="bg1"/>
                </a:solidFill>
                <a:latin typeface="Century Gothic" pitchFamily="34" charset="0"/>
              </a:rPr>
              <a:t>Pain Points</a:t>
            </a:r>
          </a:p>
        </p:txBody>
      </p:sp>
      <p:grpSp>
        <p:nvGrpSpPr>
          <p:cNvPr id="6" name="4 Grupo"/>
          <p:cNvGrpSpPr/>
          <p:nvPr/>
        </p:nvGrpSpPr>
        <p:grpSpPr>
          <a:xfrm>
            <a:off x="-21022" y="1185"/>
            <a:ext cx="3960879" cy="2007890"/>
            <a:chOff x="3345911" y="-6824"/>
            <a:chExt cx="4970463" cy="2799644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86" r="32867" b="71001"/>
            <a:stretch>
              <a:fillRect/>
            </a:stretch>
          </p:blipFill>
          <p:spPr bwMode="auto">
            <a:xfrm>
              <a:off x="4534949" y="5170"/>
              <a:ext cx="3241675" cy="149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77" r="26961" b="59450"/>
            <a:stretch>
              <a:fillRect/>
            </a:stretch>
          </p:blipFill>
          <p:spPr bwMode="auto">
            <a:xfrm>
              <a:off x="3995199" y="5171"/>
              <a:ext cx="4321175" cy="208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9" r="50591" b="45799"/>
            <a:stretch>
              <a:fillRect/>
            </a:stretch>
          </p:blipFill>
          <p:spPr bwMode="auto">
            <a:xfrm>
              <a:off x="3345911" y="5170"/>
              <a:ext cx="2809875" cy="278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66670" y="-6824"/>
              <a:ext cx="2178231" cy="1055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3705503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asted-image.pdf"/>
          <p:cNvPicPr>
            <a:picLocks noChangeAspect="1"/>
          </p:cNvPicPr>
          <p:nvPr/>
        </p:nvPicPr>
        <p:blipFill rotWithShape="1">
          <a:blip r:embed="rId3">
            <a:extLst/>
          </a:blip>
          <a:srcRect r="45601"/>
          <a:stretch/>
        </p:blipFill>
        <p:spPr>
          <a:xfrm>
            <a:off x="0" y="6797882"/>
            <a:ext cx="12192000" cy="6011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2"/>
          <p:cNvSpPr txBox="1"/>
          <p:nvPr/>
        </p:nvSpPr>
        <p:spPr>
          <a:xfrm>
            <a:off x="5100115" y="963934"/>
            <a:ext cx="6083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99FF"/>
                </a:solidFill>
                <a:latin typeface="Century Gothic" pitchFamily="34" charset="0"/>
              </a:rPr>
              <a:t>1- Cosmetic &amp; Perfume Retailer: </a:t>
            </a:r>
            <a:br>
              <a:rPr lang="en-US" sz="2000" b="1" dirty="0">
                <a:solidFill>
                  <a:srgbClr val="0099FF"/>
                </a:solidFill>
                <a:latin typeface="Century Gothic" pitchFamily="34" charset="0"/>
              </a:rPr>
            </a:br>
            <a:br>
              <a:rPr lang="en-US" sz="2000" dirty="0">
                <a:solidFill>
                  <a:srgbClr val="0099FF"/>
                </a:solidFill>
                <a:latin typeface="Century Gothic" pitchFamily="34" charset="0"/>
              </a:rPr>
            </a:br>
            <a:r>
              <a:rPr lang="en-US" sz="2000" dirty="0">
                <a:solidFill>
                  <a:srgbClr val="0099FF"/>
                </a:solidFill>
                <a:latin typeface="Century Gothic" pitchFamily="34" charset="0"/>
              </a:rPr>
              <a:t>How to drastically increase online sales </a:t>
            </a:r>
            <a:br>
              <a:rPr lang="en-US" sz="2000" dirty="0">
                <a:solidFill>
                  <a:srgbClr val="0099FF"/>
                </a:solidFill>
                <a:latin typeface="Century Gothic" pitchFamily="34" charset="0"/>
              </a:rPr>
            </a:br>
            <a:r>
              <a:rPr lang="en-US" sz="2000" dirty="0">
                <a:solidFill>
                  <a:srgbClr val="0099FF"/>
                </a:solidFill>
                <a:latin typeface="Century Gothic" pitchFamily="34" charset="0"/>
              </a:rPr>
              <a:t>(and measure it).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3" y="3070746"/>
            <a:ext cx="3787254" cy="3787254"/>
          </a:xfrm>
          <a:prstGeom prst="rect">
            <a:avLst/>
          </a:prstGeom>
        </p:spPr>
      </p:pic>
      <p:pic>
        <p:nvPicPr>
          <p:cNvPr id="18" name="pasted-image.pdf"/>
          <p:cNvPicPr>
            <a:picLocks noChangeAspect="1"/>
          </p:cNvPicPr>
          <p:nvPr/>
        </p:nvPicPr>
        <p:blipFill rotWithShape="1">
          <a:blip r:embed="rId3">
            <a:extLst/>
          </a:blip>
          <a:srcRect r="45601"/>
          <a:stretch/>
        </p:blipFill>
        <p:spPr>
          <a:xfrm>
            <a:off x="0" y="6797882"/>
            <a:ext cx="12192000" cy="6011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5088083" y="2845387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- Programmatic Media using Agile Audience Targeting method</a:t>
            </a:r>
            <a:br>
              <a:rPr lang="en-US" dirty="0">
                <a:solidFill>
                  <a:schemeClr val="bg1"/>
                </a:solidFill>
                <a:latin typeface="Century Gothic" pitchFamily="34" charset="0"/>
              </a:rPr>
            </a:br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- Dynamic Creative Programmatic: </a:t>
            </a:r>
            <a:br>
              <a:rPr lang="en-US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the right creative for the right consumers.</a:t>
            </a:r>
            <a:br>
              <a:rPr lang="en-US" dirty="0">
                <a:solidFill>
                  <a:schemeClr val="bg1"/>
                </a:solidFill>
                <a:latin typeface="Century Gothic" pitchFamily="34" charset="0"/>
              </a:rPr>
            </a:br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- </a:t>
            </a:r>
            <a:r>
              <a:rPr lang="en-US" b="1" dirty="0" err="1">
                <a:solidFill>
                  <a:schemeClr val="bg1"/>
                </a:solidFill>
                <a:latin typeface="Century Gothic" pitchFamily="34" charset="0"/>
              </a:rPr>
              <a:t>Insta</a:t>
            </a:r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–Commerce: </a:t>
            </a:r>
            <a:br>
              <a:rPr lang="en-US" b="1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dirty="0" err="1">
                <a:solidFill>
                  <a:schemeClr val="bg1"/>
                </a:solidFill>
                <a:latin typeface="Century Gothic" pitchFamily="34" charset="0"/>
              </a:rPr>
              <a:t>Shoppable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 Ads improving customer experience and </a:t>
            </a:r>
            <a:br>
              <a:rPr lang="en-US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reducing bounce rates.</a:t>
            </a:r>
          </a:p>
        </p:txBody>
      </p:sp>
    </p:spTree>
    <p:extLst>
      <p:ext uri="{BB962C8B-B14F-4D97-AF65-F5344CB8AC3E}">
        <p14:creationId xmlns:p14="http://schemas.microsoft.com/office/powerpoint/2010/main" val="971214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"/>
          <p:cNvSpPr txBox="1"/>
          <p:nvPr/>
        </p:nvSpPr>
        <p:spPr>
          <a:xfrm>
            <a:off x="4696077" y="650670"/>
            <a:ext cx="73031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99FF"/>
                </a:solidFill>
                <a:latin typeface="Century Gothic" pitchFamily="34" charset="0"/>
              </a:rPr>
              <a:t>2- Young fashion Brand: </a:t>
            </a:r>
            <a:br>
              <a:rPr lang="en-US" sz="2000" b="1" dirty="0">
                <a:solidFill>
                  <a:srgbClr val="0099FF"/>
                </a:solidFill>
                <a:latin typeface="Century Gothic" pitchFamily="34" charset="0"/>
              </a:rPr>
            </a:br>
            <a:r>
              <a:rPr lang="en-US" dirty="0">
                <a:solidFill>
                  <a:srgbClr val="0099FF"/>
                </a:solidFill>
                <a:latin typeface="Century Gothic" pitchFamily="34" charset="0"/>
              </a:rPr>
              <a:t>How to target teenagers (video campaign)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9" y="2677640"/>
            <a:ext cx="3442265" cy="4180360"/>
          </a:xfrm>
          <a:prstGeom prst="rect">
            <a:avLst/>
          </a:prstGeom>
        </p:spPr>
      </p:pic>
      <p:pic>
        <p:nvPicPr>
          <p:cNvPr id="47" name="pasted-image.pdf"/>
          <p:cNvPicPr>
            <a:picLocks noChangeAspect="1"/>
          </p:cNvPicPr>
          <p:nvPr/>
        </p:nvPicPr>
        <p:blipFill rotWithShape="1">
          <a:blip r:embed="rId3">
            <a:extLst/>
          </a:blip>
          <a:srcRect r="45601"/>
          <a:stretch/>
        </p:blipFill>
        <p:spPr>
          <a:xfrm>
            <a:off x="0" y="6797882"/>
            <a:ext cx="12192000" cy="6011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4680501" y="1735435"/>
            <a:ext cx="731874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-Video Content Crowdsourcing: 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it's crowd-culture!</a:t>
            </a:r>
            <a:br>
              <a:rPr lang="en-US" dirty="0">
                <a:solidFill>
                  <a:schemeClr val="bg1"/>
                </a:solidFill>
                <a:latin typeface="Century Gothic" pitchFamily="34" charset="0"/>
              </a:rPr>
            </a:br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-Programmatic Media (video) using Agile Audience Targeting method</a:t>
            </a:r>
            <a:br>
              <a:rPr lang="en-US" b="1" dirty="0">
                <a:solidFill>
                  <a:schemeClr val="bg1"/>
                </a:solidFill>
                <a:latin typeface="Century Gothic" pitchFamily="34" charset="0"/>
              </a:rPr>
            </a:br>
            <a:endParaRPr lang="en-US" b="1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-Dynamic Personalized Video: 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super customized messages</a:t>
            </a:r>
            <a:br>
              <a:rPr lang="en-US" dirty="0">
                <a:solidFill>
                  <a:schemeClr val="bg1"/>
                </a:solidFill>
                <a:latin typeface="Century Gothic" pitchFamily="34" charset="0"/>
              </a:rPr>
            </a:br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-In-app video advertising: 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reaching customers in video games</a:t>
            </a:r>
          </a:p>
          <a:p>
            <a:br>
              <a:rPr lang="en-US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Century Gothic" pitchFamily="34" charset="0"/>
              </a:rPr>
              <a:t>+</a:t>
            </a:r>
            <a:br>
              <a:rPr lang="en-US" sz="3200" b="1" dirty="0">
                <a:solidFill>
                  <a:schemeClr val="bg1"/>
                </a:solidFill>
                <a:latin typeface="Century Gothic" pitchFamily="34" charset="0"/>
              </a:rPr>
            </a:br>
            <a:br>
              <a:rPr lang="en-US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- Social Media Loyalty: 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rewarding customers for social behavior </a:t>
            </a:r>
            <a:br>
              <a:rPr lang="en-US" dirty="0">
                <a:solidFill>
                  <a:schemeClr val="bg1"/>
                </a:solidFill>
                <a:latin typeface="Century Gothic" pitchFamily="34" charset="0"/>
              </a:rPr>
            </a:br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- Influencer Marketplace: 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finding the right influencers using math, not guessing.</a:t>
            </a:r>
          </a:p>
        </p:txBody>
      </p:sp>
    </p:spTree>
    <p:extLst>
      <p:ext uri="{BB962C8B-B14F-4D97-AF65-F5344CB8AC3E}">
        <p14:creationId xmlns:p14="http://schemas.microsoft.com/office/powerpoint/2010/main" val="3865892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/>
          <p:nvPr/>
        </p:nvSpPr>
        <p:spPr>
          <a:xfrm>
            <a:off x="5350866" y="1346707"/>
            <a:ext cx="6307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99FF"/>
                </a:solidFill>
                <a:latin typeface="Century Gothic" pitchFamily="34" charset="0"/>
              </a:rPr>
              <a:t>3- How to increase Publisher’s revenues?</a:t>
            </a:r>
            <a:endParaRPr lang="en-US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71" y="3739486"/>
            <a:ext cx="3684164" cy="3593627"/>
          </a:xfrm>
          <a:prstGeom prst="rect">
            <a:avLst/>
          </a:prstGeom>
        </p:spPr>
      </p:pic>
      <p:pic>
        <p:nvPicPr>
          <p:cNvPr id="15" name="pasted-image.pdf"/>
          <p:cNvPicPr>
            <a:picLocks noChangeAspect="1"/>
          </p:cNvPicPr>
          <p:nvPr/>
        </p:nvPicPr>
        <p:blipFill rotWithShape="1">
          <a:blip r:embed="rId3">
            <a:extLst/>
          </a:blip>
          <a:srcRect r="45601"/>
          <a:stretch/>
        </p:blipFill>
        <p:spPr>
          <a:xfrm>
            <a:off x="0" y="6797882"/>
            <a:ext cx="12192000" cy="60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89" y="2634018"/>
            <a:ext cx="1295979" cy="16786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50866" y="258532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- Anti-fraud: </a:t>
            </a:r>
            <a:br>
              <a:rPr lang="en-US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Cleaning inventory from bots, increasing CPM</a:t>
            </a:r>
            <a:br>
              <a:rPr lang="en-US" dirty="0">
                <a:solidFill>
                  <a:schemeClr val="bg1"/>
                </a:solidFill>
                <a:latin typeface="Century Gothic" pitchFamily="34" charset="0"/>
              </a:rPr>
            </a:br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- Audience Extension: </a:t>
            </a:r>
            <a:br>
              <a:rPr lang="en-US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giving a broader reach to their own audience</a:t>
            </a:r>
            <a:br>
              <a:rPr lang="en-US" dirty="0">
                <a:solidFill>
                  <a:schemeClr val="bg1"/>
                </a:solidFill>
                <a:latin typeface="Century Gothic" pitchFamily="34" charset="0"/>
              </a:rPr>
            </a:br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- Text to Video: </a:t>
            </a:r>
            <a:br>
              <a:rPr lang="en-US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innovation for cheap content creation</a:t>
            </a:r>
          </a:p>
        </p:txBody>
      </p:sp>
    </p:spTree>
    <p:extLst>
      <p:ext uri="{BB962C8B-B14F-4D97-AF65-F5344CB8AC3E}">
        <p14:creationId xmlns:p14="http://schemas.microsoft.com/office/powerpoint/2010/main" val="34456327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0"/>
          <a:stretch/>
        </p:blipFill>
        <p:spPr>
          <a:xfrm>
            <a:off x="-4235" y="1"/>
            <a:ext cx="12196235" cy="685800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77"/>
            <a:ext cx="12192000" cy="6866478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5729" y="1005558"/>
            <a:ext cx="70543" cy="52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4770172" y="5243402"/>
            <a:ext cx="2123477" cy="631332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4000" dirty="0">
                <a:solidFill>
                  <a:schemeClr val="bg1"/>
                </a:solidFill>
                <a:latin typeface="Century Gothic" pitchFamily="34" charset="0"/>
              </a:rPr>
              <a:t>THANKS</a:t>
            </a:r>
            <a:endParaRPr lang="pt-BR" sz="4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39" name="Imagem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6" r="32867" b="71001"/>
          <a:stretch>
            <a:fillRect/>
          </a:stretch>
        </p:blipFill>
        <p:spPr bwMode="auto">
          <a:xfrm>
            <a:off x="4827400" y="6204"/>
            <a:ext cx="432223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7" r="26961" b="59450"/>
          <a:stretch>
            <a:fillRect/>
          </a:stretch>
        </p:blipFill>
        <p:spPr bwMode="auto">
          <a:xfrm>
            <a:off x="4107733" y="6206"/>
            <a:ext cx="5761567" cy="250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9" r="50591" b="45799"/>
          <a:stretch>
            <a:fillRect/>
          </a:stretch>
        </p:blipFill>
        <p:spPr bwMode="auto">
          <a:xfrm>
            <a:off x="3242015" y="6204"/>
            <a:ext cx="3746500" cy="334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6360" y="6205"/>
            <a:ext cx="2904309" cy="125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asted-image.pdf"/>
          <p:cNvPicPr>
            <a:picLocks noChangeAspect="1"/>
          </p:cNvPicPr>
          <p:nvPr/>
        </p:nvPicPr>
        <p:blipFill rotWithShape="1">
          <a:blip r:embed="rId10">
            <a:extLst/>
          </a:blip>
          <a:srcRect r="45601"/>
          <a:stretch/>
        </p:blipFill>
        <p:spPr>
          <a:xfrm>
            <a:off x="0" y="6797882"/>
            <a:ext cx="12192000" cy="6011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11 CuadroTexto"/>
          <p:cNvSpPr txBox="1"/>
          <p:nvPr/>
        </p:nvSpPr>
        <p:spPr>
          <a:xfrm>
            <a:off x="7476520" y="5874734"/>
            <a:ext cx="2392780" cy="395370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pPr algn="r"/>
            <a:r>
              <a:rPr lang="en-US" b="1" dirty="0">
                <a:solidFill>
                  <a:srgbClr val="0070C0"/>
                </a:solidFill>
                <a:latin typeface="Century Gothic" pitchFamily="34" charset="0"/>
              </a:rPr>
              <a:t>DEMIAN WALDMAN</a:t>
            </a:r>
          </a:p>
        </p:txBody>
      </p:sp>
    </p:spTree>
    <p:extLst>
      <p:ext uri="{BB962C8B-B14F-4D97-AF65-F5344CB8AC3E}">
        <p14:creationId xmlns:p14="http://schemas.microsoft.com/office/powerpoint/2010/main" val="426970745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4 Grupo"/>
          <p:cNvGrpSpPr/>
          <p:nvPr/>
        </p:nvGrpSpPr>
        <p:grpSpPr>
          <a:xfrm>
            <a:off x="-15767" y="987"/>
            <a:ext cx="2970659" cy="1673242"/>
            <a:chOff x="3345911" y="-6824"/>
            <a:chExt cx="4970463" cy="2799644"/>
          </a:xfrm>
        </p:grpSpPr>
        <p:pic>
          <p:nvPicPr>
            <p:cNvPr id="31" name="Imagem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86" r="32867" b="71001"/>
            <a:stretch>
              <a:fillRect/>
            </a:stretch>
          </p:blipFill>
          <p:spPr bwMode="auto">
            <a:xfrm>
              <a:off x="4534949" y="5170"/>
              <a:ext cx="3241675" cy="149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Imagem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77" r="26961" b="59450"/>
            <a:stretch>
              <a:fillRect/>
            </a:stretch>
          </p:blipFill>
          <p:spPr bwMode="auto">
            <a:xfrm>
              <a:off x="3995199" y="5171"/>
              <a:ext cx="4321175" cy="208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Imagem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9" r="50591" b="45799"/>
            <a:stretch>
              <a:fillRect/>
            </a:stretch>
          </p:blipFill>
          <p:spPr bwMode="auto">
            <a:xfrm>
              <a:off x="3345911" y="5170"/>
              <a:ext cx="2809875" cy="278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Imagem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66670" y="-6824"/>
              <a:ext cx="2178231" cy="1055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asted-image.pdf"/>
          <p:cNvPicPr>
            <a:picLocks noChangeAspect="1"/>
          </p:cNvPicPr>
          <p:nvPr/>
        </p:nvPicPr>
        <p:blipFill rotWithShape="1">
          <a:blip r:embed="rId7">
            <a:extLst/>
          </a:blip>
          <a:srcRect r="45601"/>
          <a:stretch/>
        </p:blipFill>
        <p:spPr>
          <a:xfrm>
            <a:off x="0" y="6797882"/>
            <a:ext cx="12192000" cy="60118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Rectangle 8"/>
          <p:cNvSpPr/>
          <p:nvPr/>
        </p:nvSpPr>
        <p:spPr>
          <a:xfrm>
            <a:off x="1744541" y="943967"/>
            <a:ext cx="64660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kern="0" dirty="0">
                <a:solidFill>
                  <a:schemeClr val="bg1"/>
                </a:solidFill>
                <a:latin typeface="Century Gothic" pitchFamily="34" charset="0"/>
              </a:rPr>
              <a:t>An industry being disrupted.</a:t>
            </a:r>
          </a:p>
        </p:txBody>
      </p:sp>
      <p:sp>
        <p:nvSpPr>
          <p:cNvPr id="16" name="Rectangle 3"/>
          <p:cNvSpPr/>
          <p:nvPr/>
        </p:nvSpPr>
        <p:spPr>
          <a:xfrm>
            <a:off x="1744541" y="3309051"/>
            <a:ext cx="83138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Consulting cos. are building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itchFamily="34" charset="0"/>
              </a:rPr>
              <a:t>in-house digital practices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itchFamily="34" charset="0"/>
              </a:rPr>
              <a:t>, 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offering a full suite of</a:t>
            </a:r>
            <a:r>
              <a:rPr lang="en-US" dirty="0">
                <a:solidFill>
                  <a:srgbClr val="404040"/>
                </a:solidFill>
                <a:latin typeface="Century Gothic" pitchFamily="34" charset="0"/>
              </a:rPr>
              <a:t>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itchFamily="34" charset="0"/>
              </a:rPr>
              <a:t>marketing services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itchFamily="34" charset="0"/>
              </a:rPr>
              <a:t>.</a:t>
            </a:r>
          </a:p>
        </p:txBody>
      </p:sp>
      <p:sp>
        <p:nvSpPr>
          <p:cNvPr id="18" name="Rectangle 5"/>
          <p:cNvSpPr/>
          <p:nvPr/>
        </p:nvSpPr>
        <p:spPr>
          <a:xfrm>
            <a:off x="1744541" y="4294563"/>
            <a:ext cx="8504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itchFamily="34" charset="0"/>
              </a:rPr>
              <a:t>PwC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itchFamily="34" charset="0"/>
              </a:rPr>
              <a:t>,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itchFamily="34" charset="0"/>
              </a:rPr>
              <a:t>McKinsey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itchFamily="34" charset="0"/>
              </a:rPr>
              <a:t>,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itchFamily="34" charset="0"/>
              </a:rPr>
              <a:t>Accenture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itchFamily="34" charset="0"/>
              </a:rPr>
              <a:t>,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itchFamily="34" charset="0"/>
              </a:rPr>
              <a:t>Deloitte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are taking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itchFamily="34" charset="0"/>
              </a:rPr>
              <a:t>agency</a:t>
            </a:r>
            <a:r>
              <a:rPr lang="en-US" dirty="0">
                <a:solidFill>
                  <a:srgbClr val="404040"/>
                </a:solidFill>
                <a:latin typeface="Century Gothic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and</a:t>
            </a:r>
            <a:r>
              <a:rPr lang="en-US" dirty="0">
                <a:solidFill>
                  <a:srgbClr val="404040"/>
                </a:solidFill>
                <a:latin typeface="Century Gothic" pitchFamily="34" charset="0"/>
              </a:rPr>
              <a:t>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itchFamily="34" charset="0"/>
              </a:rPr>
              <a:t>design</a:t>
            </a:r>
            <a:r>
              <a:rPr lang="en-US" dirty="0">
                <a:solidFill>
                  <a:srgbClr val="404040"/>
                </a:solidFill>
                <a:latin typeface="Century Gothic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responsibilities through mergers and acquisitions.</a:t>
            </a:r>
          </a:p>
        </p:txBody>
      </p:sp>
      <p:sp>
        <p:nvSpPr>
          <p:cNvPr id="21" name="Rectangle 9"/>
          <p:cNvSpPr/>
          <p:nvPr/>
        </p:nvSpPr>
        <p:spPr>
          <a:xfrm>
            <a:off x="1744541" y="1844717"/>
            <a:ext cx="68301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itchFamily="34" charset="0"/>
              </a:rPr>
              <a:t>Will business consulting companies become a </a:t>
            </a:r>
            <a:r>
              <a:rPr lang="en-US" sz="2800" b="1" dirty="0">
                <a:solidFill>
                  <a:schemeClr val="bg1"/>
                </a:solidFill>
                <a:latin typeface="Century Gothic" pitchFamily="34" charset="0"/>
              </a:rPr>
              <a:t>threat to agencies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itchFamily="34" charset="0"/>
              </a:rPr>
              <a:t>?</a:t>
            </a:r>
          </a:p>
        </p:txBody>
      </p:sp>
      <p:pic>
        <p:nvPicPr>
          <p:cNvPr id="24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7962" y="2167040"/>
            <a:ext cx="1218101" cy="412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B6305"/>
            </a:solidFill>
          </a:ln>
          <a:effectLst/>
        </p:spPr>
      </p:pic>
      <p:sp>
        <p:nvSpPr>
          <p:cNvPr id="29" name="Rectangle 8"/>
          <p:cNvSpPr/>
          <p:nvPr/>
        </p:nvSpPr>
        <p:spPr>
          <a:xfrm>
            <a:off x="1761375" y="5280076"/>
            <a:ext cx="9137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Ad Age‘s agency list 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</a:rPr>
              <a:t>categorized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Deloitte Digital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,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Accenture Interactive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, </a:t>
            </a:r>
            <a:b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</a:b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PwC Digital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</a:rPr>
              <a:t>as networks similar to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WPP</a:t>
            </a:r>
            <a:r>
              <a:rPr lang="en-US" dirty="0">
                <a:solidFill>
                  <a:srgbClr val="404040"/>
                </a:solidFill>
                <a:latin typeface="Century Gothic" pitchFamily="34" charset="0"/>
                <a:ea typeface="Calibri" panose="020F050202020403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</a:rPr>
              <a:t>and</a:t>
            </a:r>
            <a:r>
              <a:rPr lang="en-US" dirty="0">
                <a:solidFill>
                  <a:srgbClr val="404040"/>
                </a:solidFill>
                <a:latin typeface="Century Gothic" pitchFamily="34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Publicis</a:t>
            </a:r>
            <a:r>
              <a:rPr lang="en-US" dirty="0">
                <a:solidFill>
                  <a:srgbClr val="404040"/>
                </a:solidFill>
                <a:latin typeface="Century Gothic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</a:rPr>
              <a:t>Groupe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60513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hrismartinphotography.files.wordpress.com/2014/10/rutting-bucks-c2a9-christopher-martin-5176-2.jpg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" t="2018" b="15669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021" cy="688284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0886" y="469444"/>
            <a:ext cx="89312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Century Gothic" pitchFamily="34" charset="0"/>
              </a:rPr>
              <a:t>“</a:t>
            </a:r>
            <a:r>
              <a:rPr lang="en-US" sz="2800" b="1" dirty="0">
                <a:solidFill>
                  <a:srgbClr val="00B0F0"/>
                </a:solidFill>
                <a:latin typeface="Century Gothic" pitchFamily="34" charset="0"/>
              </a:rPr>
              <a:t>Size of the prize </a:t>
            </a:r>
            <a:r>
              <a:rPr lang="en-US" sz="2800" dirty="0">
                <a:solidFill>
                  <a:schemeClr val="bg1"/>
                </a:solidFill>
                <a:latin typeface="Century Gothic" pitchFamily="34" charset="0"/>
              </a:rPr>
              <a:t>of future digital business means it is inevitable the two (traditional) business models of </a:t>
            </a:r>
            <a:r>
              <a:rPr lang="en-US" sz="2800" b="1" dirty="0">
                <a:solidFill>
                  <a:srgbClr val="00B0F0"/>
                </a:solidFill>
                <a:latin typeface="Century Gothic" pitchFamily="34" charset="0"/>
              </a:rPr>
              <a:t>AGENCY</a:t>
            </a:r>
            <a:r>
              <a:rPr lang="en-US" sz="2800" dirty="0">
                <a:latin typeface="Century Gothic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Century Gothic" pitchFamily="34" charset="0"/>
              </a:rPr>
              <a:t>and</a:t>
            </a:r>
            <a:r>
              <a:rPr lang="en-US" sz="2800" dirty="0">
                <a:latin typeface="Century Gothic" pitchFamily="34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Century Gothic" pitchFamily="34" charset="0"/>
              </a:rPr>
              <a:t>CONSULTANCY</a:t>
            </a:r>
            <a:r>
              <a:rPr lang="en-US" sz="2800" dirty="0">
                <a:latin typeface="Century Gothic" pitchFamily="34" charset="0"/>
              </a:rPr>
              <a:t>  </a:t>
            </a:r>
            <a:r>
              <a:rPr lang="en-US" sz="2800" dirty="0">
                <a:solidFill>
                  <a:schemeClr val="bg1"/>
                </a:solidFill>
                <a:latin typeface="Century Gothic" pitchFamily="34" charset="0"/>
              </a:rPr>
              <a:t>will</a:t>
            </a:r>
            <a:r>
              <a:rPr lang="en-US" sz="2800" dirty="0">
                <a:latin typeface="Century Gothic" pitchFamily="34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Century Gothic" pitchFamily="34" charset="0"/>
              </a:rPr>
              <a:t>COLLIDE</a:t>
            </a:r>
            <a:r>
              <a:rPr lang="en-US" sz="2800" dirty="0">
                <a:solidFill>
                  <a:schemeClr val="bg1"/>
                </a:solidFill>
                <a:latin typeface="Century Gothic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650887" y="6143043"/>
            <a:ext cx="7788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Damian Burns, </a:t>
            </a:r>
            <a:r>
              <a:rPr lang="en-US" b="1" dirty="0">
                <a:solidFill>
                  <a:schemeClr val="bg1"/>
                </a:solidFill>
                <a:latin typeface="Century Gothic" pitchFamily="34" charset="0"/>
              </a:rPr>
              <a:t>Director of Global Agency Sales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, Google </a:t>
            </a:r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 rotWithShape="1">
          <a:blip r:embed="rId4">
            <a:extLst/>
          </a:blip>
          <a:srcRect r="45601"/>
          <a:stretch/>
        </p:blipFill>
        <p:spPr>
          <a:xfrm>
            <a:off x="0" y="6797882"/>
            <a:ext cx="12192000" cy="601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0003774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77"/>
            <a:ext cx="12192000" cy="68664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38211" y="1131753"/>
            <a:ext cx="4925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Can Indie Ad </a:t>
            </a:r>
            <a:br>
              <a:rPr lang="en-US" sz="24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Agencies Thrive in </a:t>
            </a:r>
            <a:br>
              <a:rPr lang="en-US" sz="2400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pitchFamily="34" charset="0"/>
              </a:rPr>
              <a:t>the New Era?</a:t>
            </a:r>
          </a:p>
        </p:txBody>
      </p:sp>
      <p:pic>
        <p:nvPicPr>
          <p:cNvPr id="1026" name="Picture 2" descr="http://www.adweek.com/files/imagecache/node-detail/news_article/fea-indies-hed-ep-201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" r="23006"/>
          <a:stretch/>
        </p:blipFill>
        <p:spPr bwMode="auto">
          <a:xfrm>
            <a:off x="1182180" y="2454042"/>
            <a:ext cx="4459093" cy="358491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3 Grupo"/>
          <p:cNvGrpSpPr/>
          <p:nvPr/>
        </p:nvGrpSpPr>
        <p:grpSpPr>
          <a:xfrm>
            <a:off x="5181600" y="1131753"/>
            <a:ext cx="7010400" cy="4907206"/>
            <a:chOff x="5181600" y="1131753"/>
            <a:chExt cx="7010400" cy="4907206"/>
          </a:xfrm>
        </p:grpSpPr>
        <p:sp>
          <p:nvSpPr>
            <p:cNvPr id="3" name="Rectangle 2"/>
            <p:cNvSpPr/>
            <p:nvPr/>
          </p:nvSpPr>
          <p:spPr>
            <a:xfrm>
              <a:off x="5181600" y="1131753"/>
              <a:ext cx="70104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entury Gothic" pitchFamily="34" charset="0"/>
                </a:rPr>
                <a:t>Nimble and tech-savvy shops </a:t>
              </a:r>
              <a:br>
                <a:rPr lang="en-US" sz="2400" dirty="0">
                  <a:solidFill>
                    <a:schemeClr val="bg1"/>
                  </a:solidFill>
                  <a:latin typeface="Century Gothic" pitchFamily="34" charset="0"/>
                </a:rPr>
              </a:br>
              <a:r>
                <a:rPr lang="en-US" sz="2400" dirty="0">
                  <a:solidFill>
                    <a:schemeClr val="bg1"/>
                  </a:solidFill>
                  <a:latin typeface="Century Gothic" pitchFamily="34" charset="0"/>
                </a:rPr>
                <a:t>dodge both acquisition </a:t>
              </a:r>
              <a:br>
                <a:rPr lang="en-US" sz="2400" dirty="0">
                  <a:solidFill>
                    <a:schemeClr val="bg1"/>
                  </a:solidFill>
                  <a:latin typeface="Century Gothic" pitchFamily="34" charset="0"/>
                </a:rPr>
              </a:br>
              <a:r>
                <a:rPr lang="en-US" sz="2400" dirty="0">
                  <a:solidFill>
                    <a:schemeClr val="bg1"/>
                  </a:solidFill>
                  <a:latin typeface="Century Gothic" pitchFamily="34" charset="0"/>
                </a:rPr>
                <a:t>and bankruptcy</a:t>
              </a:r>
            </a:p>
          </p:txBody>
        </p:sp>
        <p:pic>
          <p:nvPicPr>
            <p:cNvPr id="2050" name="Picture 2" descr="http://www.theaccountancy.co.uk/wp-content/uploads/2015/02/small-business1-1024x818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16" t="24205" b="2445"/>
            <a:stretch/>
          </p:blipFill>
          <p:spPr bwMode="auto">
            <a:xfrm>
              <a:off x="6475607" y="2454159"/>
              <a:ext cx="4459093" cy="3584800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asted-image.pdf"/>
          <p:cNvPicPr>
            <a:picLocks noChangeAspect="1"/>
          </p:cNvPicPr>
          <p:nvPr/>
        </p:nvPicPr>
        <p:blipFill rotWithShape="1">
          <a:blip r:embed="rId6">
            <a:extLst/>
          </a:blip>
          <a:srcRect r="45601"/>
          <a:stretch/>
        </p:blipFill>
        <p:spPr>
          <a:xfrm>
            <a:off x="0" y="6797882"/>
            <a:ext cx="12192000" cy="601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" name="4 Grupo"/>
          <p:cNvGrpSpPr/>
          <p:nvPr/>
        </p:nvGrpSpPr>
        <p:grpSpPr>
          <a:xfrm>
            <a:off x="-15767" y="987"/>
            <a:ext cx="2970659" cy="1673242"/>
            <a:chOff x="3345911" y="-6824"/>
            <a:chExt cx="4970463" cy="2799644"/>
          </a:xfrm>
        </p:grpSpPr>
        <p:pic>
          <p:nvPicPr>
            <p:cNvPr id="10" name="Imagem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86" r="32867" b="71001"/>
            <a:stretch>
              <a:fillRect/>
            </a:stretch>
          </p:blipFill>
          <p:spPr bwMode="auto">
            <a:xfrm>
              <a:off x="4534949" y="5170"/>
              <a:ext cx="3241675" cy="149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m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77" r="26961" b="59450"/>
            <a:stretch>
              <a:fillRect/>
            </a:stretch>
          </p:blipFill>
          <p:spPr bwMode="auto">
            <a:xfrm>
              <a:off x="3995199" y="5171"/>
              <a:ext cx="4321175" cy="208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m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9" r="50591" b="45799"/>
            <a:stretch>
              <a:fillRect/>
            </a:stretch>
          </p:blipFill>
          <p:spPr bwMode="auto">
            <a:xfrm>
              <a:off x="3345911" y="5170"/>
              <a:ext cx="2809875" cy="278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m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66670" y="-6824"/>
              <a:ext cx="2178231" cy="1055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4" descr="https://www.logograb.com/ui/logograb/images/adweek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416" y="6161036"/>
            <a:ext cx="889284" cy="5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>
          <a:xfrm>
            <a:off x="8269794" y="1039821"/>
            <a:ext cx="1756544" cy="641542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19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dweek.com/files/imagecache/node-detail/fea-indie-01-2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930" y="463051"/>
            <a:ext cx="2682064" cy="5876784"/>
          </a:xfrm>
          <a:prstGeom prst="rect">
            <a:avLst/>
          </a:prstGeom>
          <a:noFill/>
          <a:ln>
            <a:solidFill>
              <a:srgbClr val="0099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179930" y="3152632"/>
            <a:ext cx="2682064" cy="696037"/>
          </a:xfrm>
          <a:prstGeom prst="rect">
            <a:avLst/>
          </a:prstGeom>
          <a:solidFill>
            <a:srgbClr val="0099FF">
              <a:alpha val="54902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o 1"/>
          <p:cNvGrpSpPr/>
          <p:nvPr/>
        </p:nvGrpSpPr>
        <p:grpSpPr>
          <a:xfrm>
            <a:off x="3594811" y="1129730"/>
            <a:ext cx="7162800" cy="4543426"/>
            <a:chOff x="3594811" y="1129730"/>
            <a:chExt cx="7162800" cy="4543426"/>
          </a:xfrm>
        </p:grpSpPr>
        <p:pic>
          <p:nvPicPr>
            <p:cNvPr id="1026" name="Picture 2" descr="http://3.bp.blogspot.com/-8-HaMZbPqeE/VVCgQ0CDXxI/AAAAAAABA38/geWSXIwt7Fs/s1600/lupa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4811" y="1129730"/>
              <a:ext cx="7162800" cy="4543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6851855" y="2184905"/>
              <a:ext cx="3233840" cy="263149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200" b="1" dirty="0">
                  <a:solidFill>
                    <a:srgbClr val="00B0F0"/>
                  </a:solidFill>
                  <a:latin typeface="Century Gothic" panose="020B0502020202020204" pitchFamily="34" charset="0"/>
                </a:rPr>
                <a:t>Technology can be your advantage</a:t>
              </a:r>
            </a:p>
            <a:p>
              <a:pPr algn="ctr">
                <a:lnSpc>
                  <a:spcPts val="3300"/>
                </a:lnSpc>
              </a:pPr>
              <a:r>
                <a:rPr lang="en-US" sz="3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So embrace it whenever possible</a:t>
              </a:r>
            </a:p>
          </p:txBody>
        </p:sp>
      </p:grpSp>
      <p:pic>
        <p:nvPicPr>
          <p:cNvPr id="1028" name="Picture 4" descr="https://www.logograb.com/ui/logograb/images/adwee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453" y="5747017"/>
            <a:ext cx="1083196" cy="65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2929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04900" y="2095499"/>
            <a:ext cx="103251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Century Gothic" pitchFamily="34" charset="0"/>
              </a:rPr>
              <a:t>HOW </a:t>
            </a:r>
            <a:r>
              <a:rPr lang="en-US" sz="6600" b="1" dirty="0">
                <a:solidFill>
                  <a:schemeClr val="bg1"/>
                </a:solidFill>
                <a:latin typeface="Century Gothic" pitchFamily="34" charset="0"/>
              </a:rPr>
              <a:t>TECHNOLOGY </a:t>
            </a:r>
            <a:br>
              <a:rPr lang="en-US" sz="6600" b="1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6600" dirty="0">
                <a:solidFill>
                  <a:schemeClr val="bg1"/>
                </a:solidFill>
                <a:latin typeface="Century Gothic" pitchFamily="34" charset="0"/>
              </a:rPr>
              <a:t>IS </a:t>
            </a:r>
            <a:r>
              <a:rPr lang="en-US" sz="6600" dirty="0">
                <a:solidFill>
                  <a:srgbClr val="00B0F0"/>
                </a:solidFill>
                <a:latin typeface="Century Gothic" pitchFamily="34" charset="0"/>
              </a:rPr>
              <a:t>SHAPING THE FUTURE </a:t>
            </a:r>
            <a:br>
              <a:rPr lang="en-US" sz="6600" dirty="0">
                <a:solidFill>
                  <a:srgbClr val="00B0F0"/>
                </a:solidFill>
                <a:latin typeface="Century Gothic" pitchFamily="34" charset="0"/>
              </a:rPr>
            </a:br>
            <a:r>
              <a:rPr lang="en-US" sz="6600" dirty="0">
                <a:solidFill>
                  <a:srgbClr val="00B0F0"/>
                </a:solidFill>
                <a:latin typeface="Century Gothic" pitchFamily="34" charset="0"/>
              </a:rPr>
              <a:t>OF MARKETING</a:t>
            </a:r>
            <a:endParaRPr lang="pt-BR" sz="6600" dirty="0">
              <a:solidFill>
                <a:srgbClr val="00B0F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75846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1107</Words>
  <Application>Microsoft Office PowerPoint</Application>
  <PresentationFormat>Widescreen</PresentationFormat>
  <Paragraphs>198</Paragraphs>
  <Slides>44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ＭＳ Ｐゴシック</vt:lpstr>
      <vt:lpstr>Arial</vt:lpstr>
      <vt:lpstr>Calibri</vt:lpstr>
      <vt:lpstr>Calibri Light</vt:lpstr>
      <vt:lpstr>Century Gothic</vt:lpstr>
      <vt:lpstr>Gill Sans</vt:lpstr>
      <vt:lpstr>Helvetica</vt:lpstr>
      <vt:lpstr>Helvetica Light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Demian Waldman</dc:creator>
  <cp:lastModifiedBy>Demian Waldman</cp:lastModifiedBy>
  <cp:revision>153</cp:revision>
  <dcterms:created xsi:type="dcterms:W3CDTF">2016-03-04T22:01:33Z</dcterms:created>
  <dcterms:modified xsi:type="dcterms:W3CDTF">2016-04-05T13:56:57Z</dcterms:modified>
</cp:coreProperties>
</file>