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48" r:id="rId2"/>
    <p:sldMasterId id="2147483652" r:id="rId3"/>
  </p:sldMasterIdLst>
  <p:notesMasterIdLst>
    <p:notesMasterId r:id="rId17"/>
  </p:notesMasterIdLst>
  <p:handoutMasterIdLst>
    <p:handoutMasterId r:id="rId18"/>
  </p:handoutMasterIdLst>
  <p:sldIdLst>
    <p:sldId id="259" r:id="rId4"/>
    <p:sldId id="284" r:id="rId5"/>
    <p:sldId id="294" r:id="rId6"/>
    <p:sldId id="276" r:id="rId7"/>
    <p:sldId id="279" r:id="rId8"/>
    <p:sldId id="278" r:id="rId9"/>
    <p:sldId id="281" r:id="rId10"/>
    <p:sldId id="285" r:id="rId11"/>
    <p:sldId id="275" r:id="rId12"/>
    <p:sldId id="297" r:id="rId13"/>
    <p:sldId id="292" r:id="rId14"/>
    <p:sldId id="283" r:id="rId15"/>
    <p:sldId id="26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4" autoAdjust="0"/>
    <p:restoredTop sz="94485" autoAdjust="0"/>
  </p:normalViewPr>
  <p:slideViewPr>
    <p:cSldViewPr snapToGrid="0" snapToObjects="1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tfs\INTELIG&#202;NCIA%20DE%20MARKETING\Estudos\Ad%20Hoc\Geral\Apresenta&#231;&#227;o%20ABA\Vari&#225;veis%20Audi&#234;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Century Gothic" panose="020B0502020202020204" pitchFamily="34" charset="0"/>
                  </a:defRPr>
                </a:pPr>
                <a:endParaRPr lang="pt-BR"/>
              </a:p>
            </c:txPr>
            <c:dLblPos val="t"/>
            <c:showVal val="1"/>
          </c:dLbls>
          <c:cat>
            <c:strRef>
              <c:f>'Tempo Médio Assistido'!$A$5:$A$7</c:f>
              <c:strCache>
                <c:ptCount val="3"/>
                <c:pt idx="0">
                  <c:v>2001</c:v>
                </c:pt>
                <c:pt idx="1">
                  <c:v>2011</c:v>
                </c:pt>
                <c:pt idx="2">
                  <c:v>2015</c:v>
                </c:pt>
              </c:strCache>
            </c:strRef>
          </c:cat>
          <c:val>
            <c:numRef>
              <c:f>'Tempo Médio Assistido'!$B$5:$B$7</c:f>
              <c:numCache>
                <c:formatCode>[hh]\:mm\:ss</c:formatCode>
                <c:ptCount val="3"/>
                <c:pt idx="0">
                  <c:v>0.19265046296296304</c:v>
                </c:pt>
                <c:pt idx="1">
                  <c:v>0.22821759259259314</c:v>
                </c:pt>
                <c:pt idx="2">
                  <c:v>0.2509722222222221</c:v>
                </c:pt>
              </c:numCache>
            </c:numRef>
          </c:val>
        </c:ser>
        <c:dLbls>
          <c:showVal val="1"/>
        </c:dLbls>
        <c:marker val="1"/>
        <c:axId val="44171648"/>
        <c:axId val="44173184"/>
      </c:lineChart>
      <c:catAx>
        <c:axId val="44171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pt-BR"/>
          </a:p>
        </c:txPr>
        <c:crossAx val="44173184"/>
        <c:crosses val="autoZero"/>
        <c:auto val="1"/>
        <c:lblAlgn val="ctr"/>
        <c:lblOffset val="100"/>
      </c:catAx>
      <c:valAx>
        <c:axId val="44173184"/>
        <c:scaling>
          <c:orientation val="minMax"/>
          <c:max val="0.27"/>
          <c:min val="0.15000000000000008"/>
        </c:scaling>
        <c:delete val="1"/>
        <c:axPos val="l"/>
        <c:numFmt formatCode="[hh]\:mm\:ss" sourceLinked="1"/>
        <c:tickLblPos val="nextTo"/>
        <c:crossAx val="44171648"/>
        <c:crosses val="autoZero"/>
        <c:crossBetween val="between"/>
        <c:majorUnit val="5.0000000000000024E-2"/>
        <c:minorUnit val="1.0000000000000005E-2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DBA65-007B-4654-B950-41BB06973A0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</dgm:pt>
    <dgm:pt modelId="{427E9154-3425-440C-853E-A38A628CD638}">
      <dgm:prSet phldrT="[Texto]" custT="1"/>
      <dgm:spPr>
        <a:xfrm>
          <a:off x="929474" y="844818"/>
          <a:ext cx="1018477" cy="508150"/>
        </a:xfrm>
      </dgm:spPr>
      <dgm:t>
        <a:bodyPr/>
        <a:lstStyle/>
        <a:p>
          <a:r>
            <a:rPr lang="pt-BR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2001</a:t>
          </a:r>
          <a:endParaRPr lang="pt-BR" sz="2400" b="1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AD80288-B5F9-49C0-8EDF-C305C7AEA60E}" type="parTrans" cxnId="{FB5D9227-51EC-4359-B144-B9613A88EBFB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EAD0BEC2-F606-4BC5-977C-9D42BF577958}" type="sibTrans" cxnId="{FB5D9227-51EC-4359-B144-B9613A88EBFB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68D8A5B8-F4B4-41E3-B165-9B3BF5F5D24B}">
      <dgm:prSet phldrT="[Texto]" custT="1"/>
      <dgm:spPr>
        <a:xfrm>
          <a:off x="3673140" y="856523"/>
          <a:ext cx="1018477" cy="508150"/>
        </a:xfrm>
      </dgm:spPr>
      <dgm:t>
        <a:bodyPr/>
        <a:lstStyle/>
        <a:p>
          <a:r>
            <a:rPr lang="pt-BR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2009</a:t>
          </a:r>
          <a:endParaRPr lang="pt-BR" sz="2400" b="1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F9605D9-04A2-4D9A-A16F-625E63057E23}" type="parTrans" cxnId="{FC78B646-AF06-42BB-8493-CAD0AE052780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572510C6-3A9D-4E9E-8FEA-F3AEBEEB3FFD}" type="sibTrans" cxnId="{FC78B646-AF06-42BB-8493-CAD0AE052780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3E79E0FA-C703-45C2-9D60-F18CB371D45C}">
      <dgm:prSet phldrT="[Texto]" custT="1"/>
      <dgm:spPr>
        <a:xfrm>
          <a:off x="8850796" y="840625"/>
          <a:ext cx="1018477" cy="508150"/>
        </a:xfrm>
      </dgm:spPr>
      <dgm:t>
        <a:bodyPr/>
        <a:lstStyle/>
        <a:p>
          <a:r>
            <a:rPr lang="pt-BR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2015</a:t>
          </a:r>
          <a:endParaRPr lang="pt-BR" sz="2400" b="1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BB1F857-01AE-47A0-A69A-4E78C5B28635}" type="parTrans" cxnId="{E3175998-848E-4FA4-A180-4914F4904D7A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D069F9DD-CC37-4819-8B09-34FEDDAE491A}" type="sibTrans" cxnId="{E3175998-848E-4FA4-A180-4914F4904D7A}">
      <dgm:prSet/>
      <dgm:spPr/>
      <dgm:t>
        <a:bodyPr/>
        <a:lstStyle/>
        <a:p>
          <a:endParaRPr lang="pt-BR" sz="2400">
            <a:solidFill>
              <a:srgbClr val="2D6BB5"/>
            </a:solidFill>
            <a:latin typeface="Century Gothic" panose="020B0502020202020204" pitchFamily="34" charset="0"/>
          </a:endParaRPr>
        </a:p>
      </dgm:t>
    </dgm:pt>
    <dgm:pt modelId="{7F20FFBF-75AD-4CE8-9C03-B66A54A5F158}">
      <dgm:prSet phldrT="[Texto]" custT="1"/>
      <dgm:spPr>
        <a:xfrm>
          <a:off x="5090877" y="859800"/>
          <a:ext cx="1018477" cy="508150"/>
        </a:xfrm>
      </dgm:spPr>
      <dgm:t>
        <a:bodyPr/>
        <a:lstStyle/>
        <a:p>
          <a:r>
            <a:rPr lang="pt-BR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2010</a:t>
          </a:r>
          <a:endParaRPr lang="pt-BR" sz="2400" b="1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A30AF4A-FD0A-46FC-8AAB-F5E9083E30AC}" type="parTrans" cxnId="{6B4D8185-B316-4DC6-A1E7-2FB6F9C2DF60}">
      <dgm:prSet/>
      <dgm:spPr/>
      <dgm:t>
        <a:bodyPr/>
        <a:lstStyle/>
        <a:p>
          <a:endParaRPr lang="pt-BR" sz="2800"/>
        </a:p>
      </dgm:t>
    </dgm:pt>
    <dgm:pt modelId="{F9EE8603-061C-491A-845D-4810EF0FF103}" type="sibTrans" cxnId="{6B4D8185-B316-4DC6-A1E7-2FB6F9C2DF60}">
      <dgm:prSet/>
      <dgm:spPr/>
      <dgm:t>
        <a:bodyPr/>
        <a:lstStyle/>
        <a:p>
          <a:endParaRPr lang="pt-BR" sz="2800"/>
        </a:p>
      </dgm:t>
    </dgm:pt>
    <dgm:pt modelId="{89D9EE15-2AAE-4E09-8898-312C37544FC7}">
      <dgm:prSet phldrT="[Texto]" custT="1"/>
      <dgm:spPr>
        <a:xfrm>
          <a:off x="7624550" y="846923"/>
          <a:ext cx="1018477" cy="508150"/>
        </a:xfrm>
      </dgm:spPr>
      <dgm:t>
        <a:bodyPr/>
        <a:lstStyle/>
        <a:p>
          <a:r>
            <a:rPr lang="pt-BR" sz="2400" b="1" smtClean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rPr>
            <a:t>2014</a:t>
          </a:r>
          <a:endParaRPr lang="pt-BR" sz="2400" b="1" dirty="0">
            <a:solidFill>
              <a:srgbClr val="00206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3A5B2DB-0782-446E-ADA7-426EE6A5F18E}" type="parTrans" cxnId="{DC5F9B96-74B7-4BE6-B142-C3216D886FEB}">
      <dgm:prSet/>
      <dgm:spPr/>
      <dgm:t>
        <a:bodyPr/>
        <a:lstStyle/>
        <a:p>
          <a:endParaRPr lang="pt-BR" sz="2800"/>
        </a:p>
      </dgm:t>
    </dgm:pt>
    <dgm:pt modelId="{694DE73C-D019-464C-9FB8-AF85AB4C1968}" type="sibTrans" cxnId="{DC5F9B96-74B7-4BE6-B142-C3216D886FEB}">
      <dgm:prSet/>
      <dgm:spPr/>
      <dgm:t>
        <a:bodyPr/>
        <a:lstStyle/>
        <a:p>
          <a:endParaRPr lang="pt-BR" sz="2800"/>
        </a:p>
      </dgm:t>
    </dgm:pt>
    <dgm:pt modelId="{8534464F-C3B7-4C5D-9766-027889BF9A78}" type="pres">
      <dgm:prSet presAssocID="{A9BDBA65-007B-4654-B950-41BB06973A01}" presName="rootnode" presStyleCnt="0">
        <dgm:presLayoutVars>
          <dgm:chMax/>
          <dgm:chPref/>
          <dgm:dir/>
          <dgm:animLvl val="lvl"/>
        </dgm:presLayoutVars>
      </dgm:prSet>
      <dgm:spPr/>
    </dgm:pt>
    <dgm:pt modelId="{9C657C6B-EE8A-48F8-ACCC-7FACD99E9B76}" type="pres">
      <dgm:prSet presAssocID="{427E9154-3425-440C-853E-A38A628CD638}" presName="composite" presStyleCnt="0"/>
      <dgm:spPr/>
    </dgm:pt>
    <dgm:pt modelId="{14CE3B4D-0C89-4D02-B888-8A2785E3BF15}" type="pres">
      <dgm:prSet presAssocID="{427E9154-3425-440C-853E-A38A628CD638}" presName="LShape" presStyleLbl="alignNode1" presStyleIdx="0" presStyleCnt="9"/>
      <dgm:spPr/>
    </dgm:pt>
    <dgm:pt modelId="{998CD7C7-0324-492E-8403-0457C84D96BC}" type="pres">
      <dgm:prSet presAssocID="{427E9154-3425-440C-853E-A38A628CD638}" presName="ParentText" presStyleLbl="revTx" presStyleIdx="0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2CF891B-5ED6-4B42-AFA6-35E6B8234C0E}" type="pres">
      <dgm:prSet presAssocID="{427E9154-3425-440C-853E-A38A628CD638}" presName="Triangle" presStyleLbl="alignNode1" presStyleIdx="1" presStyleCnt="9"/>
      <dgm:spPr/>
    </dgm:pt>
    <dgm:pt modelId="{3BD4923A-04CB-4B15-AD22-DA9A10CBF523}" type="pres">
      <dgm:prSet presAssocID="{EAD0BEC2-F606-4BC5-977C-9D42BF577958}" presName="sibTrans" presStyleCnt="0"/>
      <dgm:spPr/>
    </dgm:pt>
    <dgm:pt modelId="{470FD72A-C42B-41FD-A65B-92B9345C4620}" type="pres">
      <dgm:prSet presAssocID="{EAD0BEC2-F606-4BC5-977C-9D42BF577958}" presName="space" presStyleCnt="0"/>
      <dgm:spPr/>
    </dgm:pt>
    <dgm:pt modelId="{09C17B12-F2B9-4FEB-9F36-48DB4E067079}" type="pres">
      <dgm:prSet presAssocID="{68D8A5B8-F4B4-41E3-B165-9B3BF5F5D24B}" presName="composite" presStyleCnt="0"/>
      <dgm:spPr/>
    </dgm:pt>
    <dgm:pt modelId="{24A72CC6-5B57-4AD6-92F4-54D9D2737899}" type="pres">
      <dgm:prSet presAssocID="{68D8A5B8-F4B4-41E3-B165-9B3BF5F5D24B}" presName="LShape" presStyleLbl="alignNode1" presStyleIdx="2" presStyleCnt="9"/>
      <dgm:spPr/>
    </dgm:pt>
    <dgm:pt modelId="{1A7121D9-1F62-4111-AFC7-9CE01B42F1E4}" type="pres">
      <dgm:prSet presAssocID="{68D8A5B8-F4B4-41E3-B165-9B3BF5F5D24B}" presName="ParentText" presStyleLbl="revTx" presStyleIdx="1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2D07FB5E-CCF3-4FFC-B9DA-F7AA97A8906C}" type="pres">
      <dgm:prSet presAssocID="{68D8A5B8-F4B4-41E3-B165-9B3BF5F5D24B}" presName="Triangle" presStyleLbl="alignNode1" presStyleIdx="3" presStyleCnt="9"/>
      <dgm:spPr/>
    </dgm:pt>
    <dgm:pt modelId="{5EC2F9A4-15DD-41EA-878F-C570A957715C}" type="pres">
      <dgm:prSet presAssocID="{572510C6-3A9D-4E9E-8FEA-F3AEBEEB3FFD}" presName="sibTrans" presStyleCnt="0"/>
      <dgm:spPr/>
    </dgm:pt>
    <dgm:pt modelId="{EEF9478A-DE13-4714-AA7A-06740FBAE3DA}" type="pres">
      <dgm:prSet presAssocID="{572510C6-3A9D-4E9E-8FEA-F3AEBEEB3FFD}" presName="space" presStyleCnt="0"/>
      <dgm:spPr/>
    </dgm:pt>
    <dgm:pt modelId="{F9EC8222-47C8-4B91-B60A-5B907935A200}" type="pres">
      <dgm:prSet presAssocID="{7F20FFBF-75AD-4CE8-9C03-B66A54A5F158}" presName="composite" presStyleCnt="0"/>
      <dgm:spPr/>
    </dgm:pt>
    <dgm:pt modelId="{EC43EFDE-528B-4E5A-8048-1F88C73A2471}" type="pres">
      <dgm:prSet presAssocID="{7F20FFBF-75AD-4CE8-9C03-B66A54A5F158}" presName="LShape" presStyleLbl="alignNode1" presStyleIdx="4" presStyleCnt="9"/>
      <dgm:spPr/>
    </dgm:pt>
    <dgm:pt modelId="{78D8D951-BDAB-40F4-9A42-65DF31E33106}" type="pres">
      <dgm:prSet presAssocID="{7F20FFBF-75AD-4CE8-9C03-B66A54A5F158}" presName="ParentText" presStyleLbl="revTx" presStyleIdx="2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E30CFE5A-EFF3-4E07-99E1-184EC3FDB567}" type="pres">
      <dgm:prSet presAssocID="{7F20FFBF-75AD-4CE8-9C03-B66A54A5F158}" presName="Triangle" presStyleLbl="alignNode1" presStyleIdx="5" presStyleCnt="9"/>
      <dgm:spPr/>
    </dgm:pt>
    <dgm:pt modelId="{13320512-2DCE-4760-B019-C7708B2E1D55}" type="pres">
      <dgm:prSet presAssocID="{F9EE8603-061C-491A-845D-4810EF0FF103}" presName="sibTrans" presStyleCnt="0"/>
      <dgm:spPr/>
    </dgm:pt>
    <dgm:pt modelId="{7FE2E57D-5FD7-43D4-8566-66BFEF434A21}" type="pres">
      <dgm:prSet presAssocID="{F9EE8603-061C-491A-845D-4810EF0FF103}" presName="space" presStyleCnt="0"/>
      <dgm:spPr/>
    </dgm:pt>
    <dgm:pt modelId="{F4F4BC5E-1C6A-493D-B169-C99CF8612EAE}" type="pres">
      <dgm:prSet presAssocID="{89D9EE15-2AAE-4E09-8898-312C37544FC7}" presName="composite" presStyleCnt="0"/>
      <dgm:spPr/>
    </dgm:pt>
    <dgm:pt modelId="{46BD714E-5F00-448B-988F-090953050A0A}" type="pres">
      <dgm:prSet presAssocID="{89D9EE15-2AAE-4E09-8898-312C37544FC7}" presName="LShape" presStyleLbl="alignNode1" presStyleIdx="6" presStyleCnt="9"/>
      <dgm:spPr/>
    </dgm:pt>
    <dgm:pt modelId="{10E1E952-BE22-4E28-A680-9E364667B564}" type="pres">
      <dgm:prSet presAssocID="{89D9EE15-2AAE-4E09-8898-312C37544FC7}" presName="ParentText" presStyleLbl="revTx" presStyleIdx="3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0AAC17B-17C2-4020-B70B-66EB7614DAD6}" type="pres">
      <dgm:prSet presAssocID="{89D9EE15-2AAE-4E09-8898-312C37544FC7}" presName="Triangle" presStyleLbl="alignNode1" presStyleIdx="7" presStyleCnt="9"/>
      <dgm:spPr/>
    </dgm:pt>
    <dgm:pt modelId="{BBA78F0C-7B38-4426-B102-A56AA3D5E83D}" type="pres">
      <dgm:prSet presAssocID="{694DE73C-D019-464C-9FB8-AF85AB4C1968}" presName="sibTrans" presStyleCnt="0"/>
      <dgm:spPr/>
    </dgm:pt>
    <dgm:pt modelId="{3129DD6D-1F0B-4332-89CD-E4CA1227F795}" type="pres">
      <dgm:prSet presAssocID="{694DE73C-D019-464C-9FB8-AF85AB4C1968}" presName="space" presStyleCnt="0"/>
      <dgm:spPr/>
    </dgm:pt>
    <dgm:pt modelId="{761F1F4B-788E-4003-A072-200D37551CBE}" type="pres">
      <dgm:prSet presAssocID="{3E79E0FA-C703-45C2-9D60-F18CB371D45C}" presName="composite" presStyleCnt="0"/>
      <dgm:spPr/>
    </dgm:pt>
    <dgm:pt modelId="{90C787F2-6E0F-470B-A91A-026C497D2610}" type="pres">
      <dgm:prSet presAssocID="{3E79E0FA-C703-45C2-9D60-F18CB371D45C}" presName="LShape" presStyleLbl="alignNode1" presStyleIdx="8" presStyleCnt="9"/>
      <dgm:spPr/>
    </dgm:pt>
    <dgm:pt modelId="{F10BF694-6B0B-4A94-8D64-BB24DD391EC2}" type="pres">
      <dgm:prSet presAssocID="{3E79E0FA-C703-45C2-9D60-F18CB371D45C}" presName="ParentText" presStyleLbl="revTx" presStyleIdx="4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DC5F9B96-74B7-4BE6-B142-C3216D886FEB}" srcId="{A9BDBA65-007B-4654-B950-41BB06973A01}" destId="{89D9EE15-2AAE-4E09-8898-312C37544FC7}" srcOrd="3" destOrd="0" parTransId="{63A5B2DB-0782-446E-ADA7-426EE6A5F18E}" sibTransId="{694DE73C-D019-464C-9FB8-AF85AB4C1968}"/>
    <dgm:cxn modelId="{E3175998-848E-4FA4-A180-4914F4904D7A}" srcId="{A9BDBA65-007B-4654-B950-41BB06973A01}" destId="{3E79E0FA-C703-45C2-9D60-F18CB371D45C}" srcOrd="4" destOrd="0" parTransId="{DBB1F857-01AE-47A0-A69A-4E78C5B28635}" sibTransId="{D069F9DD-CC37-4819-8B09-34FEDDAE491A}"/>
    <dgm:cxn modelId="{FC78B646-AF06-42BB-8493-CAD0AE052780}" srcId="{A9BDBA65-007B-4654-B950-41BB06973A01}" destId="{68D8A5B8-F4B4-41E3-B165-9B3BF5F5D24B}" srcOrd="1" destOrd="0" parTransId="{2F9605D9-04A2-4D9A-A16F-625E63057E23}" sibTransId="{572510C6-3A9D-4E9E-8FEA-F3AEBEEB3FFD}"/>
    <dgm:cxn modelId="{59CBBD5E-29E9-4794-A4D1-654BC8203CDC}" type="presOf" srcId="{427E9154-3425-440C-853E-A38A628CD638}" destId="{998CD7C7-0324-492E-8403-0457C84D96BC}" srcOrd="0" destOrd="0" presId="urn:microsoft.com/office/officeart/2009/3/layout/StepUpProcess"/>
    <dgm:cxn modelId="{6B4D8185-B316-4DC6-A1E7-2FB6F9C2DF60}" srcId="{A9BDBA65-007B-4654-B950-41BB06973A01}" destId="{7F20FFBF-75AD-4CE8-9C03-B66A54A5F158}" srcOrd="2" destOrd="0" parTransId="{3A30AF4A-FD0A-46FC-8AAB-F5E9083E30AC}" sibTransId="{F9EE8603-061C-491A-845D-4810EF0FF103}"/>
    <dgm:cxn modelId="{FB5D9227-51EC-4359-B144-B9613A88EBFB}" srcId="{A9BDBA65-007B-4654-B950-41BB06973A01}" destId="{427E9154-3425-440C-853E-A38A628CD638}" srcOrd="0" destOrd="0" parTransId="{FAD80288-B5F9-49C0-8EDF-C305C7AEA60E}" sibTransId="{EAD0BEC2-F606-4BC5-977C-9D42BF577958}"/>
    <dgm:cxn modelId="{B9EE429B-F9CB-4755-91C0-C374FC195C85}" type="presOf" srcId="{A9BDBA65-007B-4654-B950-41BB06973A01}" destId="{8534464F-C3B7-4C5D-9766-027889BF9A78}" srcOrd="0" destOrd="0" presId="urn:microsoft.com/office/officeart/2009/3/layout/StepUpProcess"/>
    <dgm:cxn modelId="{65DE6A4E-E7F1-4DAC-9ADA-D4C3FD8C49A7}" type="presOf" srcId="{7F20FFBF-75AD-4CE8-9C03-B66A54A5F158}" destId="{78D8D951-BDAB-40F4-9A42-65DF31E33106}" srcOrd="0" destOrd="0" presId="urn:microsoft.com/office/officeart/2009/3/layout/StepUpProcess"/>
    <dgm:cxn modelId="{2C1424F6-382B-42A3-8AE0-EB6CE0B05E4C}" type="presOf" srcId="{89D9EE15-2AAE-4E09-8898-312C37544FC7}" destId="{10E1E952-BE22-4E28-A680-9E364667B564}" srcOrd="0" destOrd="0" presId="urn:microsoft.com/office/officeart/2009/3/layout/StepUpProcess"/>
    <dgm:cxn modelId="{A96143C8-41E3-48F8-B215-E3A452789246}" type="presOf" srcId="{68D8A5B8-F4B4-41E3-B165-9B3BF5F5D24B}" destId="{1A7121D9-1F62-4111-AFC7-9CE01B42F1E4}" srcOrd="0" destOrd="0" presId="urn:microsoft.com/office/officeart/2009/3/layout/StepUpProcess"/>
    <dgm:cxn modelId="{3D781413-497A-46F3-95AD-CC1D83BE9936}" type="presOf" srcId="{3E79E0FA-C703-45C2-9D60-F18CB371D45C}" destId="{F10BF694-6B0B-4A94-8D64-BB24DD391EC2}" srcOrd="0" destOrd="0" presId="urn:microsoft.com/office/officeart/2009/3/layout/StepUpProcess"/>
    <dgm:cxn modelId="{7BE81D2A-01ED-4D5C-894D-D1003E849718}" type="presParOf" srcId="{8534464F-C3B7-4C5D-9766-027889BF9A78}" destId="{9C657C6B-EE8A-48F8-ACCC-7FACD99E9B76}" srcOrd="0" destOrd="0" presId="urn:microsoft.com/office/officeart/2009/3/layout/StepUpProcess"/>
    <dgm:cxn modelId="{A9B2A238-52A2-4692-8B56-C4E7A7794486}" type="presParOf" srcId="{9C657C6B-EE8A-48F8-ACCC-7FACD99E9B76}" destId="{14CE3B4D-0C89-4D02-B888-8A2785E3BF15}" srcOrd="0" destOrd="0" presId="urn:microsoft.com/office/officeart/2009/3/layout/StepUpProcess"/>
    <dgm:cxn modelId="{E4409EBF-15C0-4237-9FE3-2959B0C21A06}" type="presParOf" srcId="{9C657C6B-EE8A-48F8-ACCC-7FACD99E9B76}" destId="{998CD7C7-0324-492E-8403-0457C84D96BC}" srcOrd="1" destOrd="0" presId="urn:microsoft.com/office/officeart/2009/3/layout/StepUpProcess"/>
    <dgm:cxn modelId="{2ED73DD6-1214-42E3-95BB-CD858452BF90}" type="presParOf" srcId="{9C657C6B-EE8A-48F8-ACCC-7FACD99E9B76}" destId="{42CF891B-5ED6-4B42-AFA6-35E6B8234C0E}" srcOrd="2" destOrd="0" presId="urn:microsoft.com/office/officeart/2009/3/layout/StepUpProcess"/>
    <dgm:cxn modelId="{6052530C-3493-4459-B38E-73D1212FE9E5}" type="presParOf" srcId="{8534464F-C3B7-4C5D-9766-027889BF9A78}" destId="{3BD4923A-04CB-4B15-AD22-DA9A10CBF523}" srcOrd="1" destOrd="0" presId="urn:microsoft.com/office/officeart/2009/3/layout/StepUpProcess"/>
    <dgm:cxn modelId="{FDF1B559-51B9-4244-913D-8CF88B7638FE}" type="presParOf" srcId="{3BD4923A-04CB-4B15-AD22-DA9A10CBF523}" destId="{470FD72A-C42B-41FD-A65B-92B9345C4620}" srcOrd="0" destOrd="0" presId="urn:microsoft.com/office/officeart/2009/3/layout/StepUpProcess"/>
    <dgm:cxn modelId="{AE6DD21F-72B8-431A-A87F-4F55ACE9AE69}" type="presParOf" srcId="{8534464F-C3B7-4C5D-9766-027889BF9A78}" destId="{09C17B12-F2B9-4FEB-9F36-48DB4E067079}" srcOrd="2" destOrd="0" presId="urn:microsoft.com/office/officeart/2009/3/layout/StepUpProcess"/>
    <dgm:cxn modelId="{BE706384-A895-4D5C-A082-DF0AFBF8AA1D}" type="presParOf" srcId="{09C17B12-F2B9-4FEB-9F36-48DB4E067079}" destId="{24A72CC6-5B57-4AD6-92F4-54D9D2737899}" srcOrd="0" destOrd="0" presId="urn:microsoft.com/office/officeart/2009/3/layout/StepUpProcess"/>
    <dgm:cxn modelId="{0A355C2B-E13C-4643-99E6-FB6B35469C2F}" type="presParOf" srcId="{09C17B12-F2B9-4FEB-9F36-48DB4E067079}" destId="{1A7121D9-1F62-4111-AFC7-9CE01B42F1E4}" srcOrd="1" destOrd="0" presId="urn:microsoft.com/office/officeart/2009/3/layout/StepUpProcess"/>
    <dgm:cxn modelId="{14A3D2DB-D2E1-4863-86DF-2706BED67204}" type="presParOf" srcId="{09C17B12-F2B9-4FEB-9F36-48DB4E067079}" destId="{2D07FB5E-CCF3-4FFC-B9DA-F7AA97A8906C}" srcOrd="2" destOrd="0" presId="urn:microsoft.com/office/officeart/2009/3/layout/StepUpProcess"/>
    <dgm:cxn modelId="{4A25DF7A-6159-463D-B6B9-1CDC7CAEF103}" type="presParOf" srcId="{8534464F-C3B7-4C5D-9766-027889BF9A78}" destId="{5EC2F9A4-15DD-41EA-878F-C570A957715C}" srcOrd="3" destOrd="0" presId="urn:microsoft.com/office/officeart/2009/3/layout/StepUpProcess"/>
    <dgm:cxn modelId="{898AA278-85CC-45F9-8A1A-4E7FFA6019EE}" type="presParOf" srcId="{5EC2F9A4-15DD-41EA-878F-C570A957715C}" destId="{EEF9478A-DE13-4714-AA7A-06740FBAE3DA}" srcOrd="0" destOrd="0" presId="urn:microsoft.com/office/officeart/2009/3/layout/StepUpProcess"/>
    <dgm:cxn modelId="{4F5D74A0-AEC1-4308-B5A5-4F68FA61228C}" type="presParOf" srcId="{8534464F-C3B7-4C5D-9766-027889BF9A78}" destId="{F9EC8222-47C8-4B91-B60A-5B907935A200}" srcOrd="4" destOrd="0" presId="urn:microsoft.com/office/officeart/2009/3/layout/StepUpProcess"/>
    <dgm:cxn modelId="{4CFE0312-63F3-4080-945A-E2C47D0685AF}" type="presParOf" srcId="{F9EC8222-47C8-4B91-B60A-5B907935A200}" destId="{EC43EFDE-528B-4E5A-8048-1F88C73A2471}" srcOrd="0" destOrd="0" presId="urn:microsoft.com/office/officeart/2009/3/layout/StepUpProcess"/>
    <dgm:cxn modelId="{35B159CB-DD9F-421C-A31B-A925D9E9E829}" type="presParOf" srcId="{F9EC8222-47C8-4B91-B60A-5B907935A200}" destId="{78D8D951-BDAB-40F4-9A42-65DF31E33106}" srcOrd="1" destOrd="0" presId="urn:microsoft.com/office/officeart/2009/3/layout/StepUpProcess"/>
    <dgm:cxn modelId="{F8F44B3B-ADC2-4C26-B9EE-92290D7076E3}" type="presParOf" srcId="{F9EC8222-47C8-4B91-B60A-5B907935A200}" destId="{E30CFE5A-EFF3-4E07-99E1-184EC3FDB567}" srcOrd="2" destOrd="0" presId="urn:microsoft.com/office/officeart/2009/3/layout/StepUpProcess"/>
    <dgm:cxn modelId="{CA5F6C73-C6F4-4573-B1BB-E0BF4D66CB8D}" type="presParOf" srcId="{8534464F-C3B7-4C5D-9766-027889BF9A78}" destId="{13320512-2DCE-4760-B019-C7708B2E1D55}" srcOrd="5" destOrd="0" presId="urn:microsoft.com/office/officeart/2009/3/layout/StepUpProcess"/>
    <dgm:cxn modelId="{6182F096-1B97-45A2-844D-29BD2CA0AED9}" type="presParOf" srcId="{13320512-2DCE-4760-B019-C7708B2E1D55}" destId="{7FE2E57D-5FD7-43D4-8566-66BFEF434A21}" srcOrd="0" destOrd="0" presId="urn:microsoft.com/office/officeart/2009/3/layout/StepUpProcess"/>
    <dgm:cxn modelId="{E676E939-AB78-4FED-9CEA-68F2FA13E211}" type="presParOf" srcId="{8534464F-C3B7-4C5D-9766-027889BF9A78}" destId="{F4F4BC5E-1C6A-493D-B169-C99CF8612EAE}" srcOrd="6" destOrd="0" presId="urn:microsoft.com/office/officeart/2009/3/layout/StepUpProcess"/>
    <dgm:cxn modelId="{8F2C8CF2-1F6A-4A03-AC83-35E67895AF0E}" type="presParOf" srcId="{F4F4BC5E-1C6A-493D-B169-C99CF8612EAE}" destId="{46BD714E-5F00-448B-988F-090953050A0A}" srcOrd="0" destOrd="0" presId="urn:microsoft.com/office/officeart/2009/3/layout/StepUpProcess"/>
    <dgm:cxn modelId="{1B53C845-8C54-4F01-8DF5-E9A1BE09BB48}" type="presParOf" srcId="{F4F4BC5E-1C6A-493D-B169-C99CF8612EAE}" destId="{10E1E952-BE22-4E28-A680-9E364667B564}" srcOrd="1" destOrd="0" presId="urn:microsoft.com/office/officeart/2009/3/layout/StepUpProcess"/>
    <dgm:cxn modelId="{9921A0C8-9271-4552-BAC0-7E0635DB5C4B}" type="presParOf" srcId="{F4F4BC5E-1C6A-493D-B169-C99CF8612EAE}" destId="{B0AAC17B-17C2-4020-B70B-66EB7614DAD6}" srcOrd="2" destOrd="0" presId="urn:microsoft.com/office/officeart/2009/3/layout/StepUpProcess"/>
    <dgm:cxn modelId="{F53ED879-A515-4316-8A14-C3950AE87066}" type="presParOf" srcId="{8534464F-C3B7-4C5D-9766-027889BF9A78}" destId="{BBA78F0C-7B38-4426-B102-A56AA3D5E83D}" srcOrd="7" destOrd="0" presId="urn:microsoft.com/office/officeart/2009/3/layout/StepUpProcess"/>
    <dgm:cxn modelId="{BB9A70DD-FE48-45A3-9870-1A2B5E6889D3}" type="presParOf" srcId="{BBA78F0C-7B38-4426-B102-A56AA3D5E83D}" destId="{3129DD6D-1F0B-4332-89CD-E4CA1227F795}" srcOrd="0" destOrd="0" presId="urn:microsoft.com/office/officeart/2009/3/layout/StepUpProcess"/>
    <dgm:cxn modelId="{277D9D46-7322-41D4-B968-B26E223B9DFC}" type="presParOf" srcId="{8534464F-C3B7-4C5D-9766-027889BF9A78}" destId="{761F1F4B-788E-4003-A072-200D37551CBE}" srcOrd="8" destOrd="0" presId="urn:microsoft.com/office/officeart/2009/3/layout/StepUpProcess"/>
    <dgm:cxn modelId="{ED854309-F83E-4EED-B860-16B1F6726A92}" type="presParOf" srcId="{761F1F4B-788E-4003-A072-200D37551CBE}" destId="{90C787F2-6E0F-470B-A91A-026C497D2610}" srcOrd="0" destOrd="0" presId="urn:microsoft.com/office/officeart/2009/3/layout/StepUpProcess"/>
    <dgm:cxn modelId="{ACA4EE1E-9B34-4750-B345-79BB73673CA4}" type="presParOf" srcId="{761F1F4B-788E-4003-A072-200D37551CBE}" destId="{F10BF694-6B0B-4A94-8D64-BB24DD391EC2}" srcOrd="1" destOrd="0" presId="urn:microsoft.com/office/officeart/2009/3/layout/StepUpProcess"/>
  </dgm:cxnLst>
  <dgm:bg/>
  <dgm:whole/>
  <dgm:extLst>
    <a:ext uri="http://schemas.microsoft.com/office/drawing/2008/diagram"/>
    <a:ext uri="{C62137D5-CB1D-491B-B009-E17868A290BF}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E6BD84-ADB5-4B15-9AE6-CA4495304BE1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7A8336-9B20-40DD-A096-EE3E35A80CE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C6D28-9D20-46CC-A4E1-D7EA037FDCE3}" type="datetimeFigureOut">
              <a:rPr lang="en-US"/>
              <a:pPr>
                <a:defRPr/>
              </a:pPr>
              <a:t>11/11/2015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7BC054-C444-40EF-9318-FEBAD823E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C4D16-816F-4094-A997-40ECEBE288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E68AF-1D33-44A5-8A46-6E44A7E9B4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E9FBC-7CEF-4DFB-8AFE-64A872606D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8BF61-F23D-4FEE-B7E2-09A4FDFB49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Dados de setembro/2015 – adh janeiro a setembro - cov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74AE9-242F-4456-AC8A-95DF14FC165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CCBAA6-30AE-402A-BBBE-DFC5FAA54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2F9BDF-25B4-4445-BCD7-732A14CBD8DB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3A0F82-4CD6-4CB7-A6D5-5491939FAC7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717C-BB57-40B2-9188-E38327E97F2F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F16085-FBBC-434D-8305-EF41807CD043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CFAF-CAA2-4493-BF0D-ABBFE907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72580-6BAD-4084-8D9A-1D75E756D03A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19BC-3E25-4A30-8AED-36FB003BA5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4"/>
          <a:srcRect l="95499" t="79443"/>
          <a:stretch>
            <a:fillRect/>
          </a:stretch>
        </p:blipFill>
        <p:spPr bwMode="auto">
          <a:xfrm>
            <a:off x="7766050" y="5575300"/>
            <a:ext cx="12874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147050" y="6492875"/>
            <a:ext cx="46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0B680-8573-4D22-8A88-038A3FAC3217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  <p:pic>
        <p:nvPicPr>
          <p:cNvPr id="4100" name="Imagem 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491538" y="6113463"/>
            <a:ext cx="5984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5.jpeg"/><Relationship Id="rId3" Type="http://schemas.openxmlformats.org/officeDocument/2006/relationships/hyperlink" Target="http://www.welcome.com.br/" TargetMode="Externa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hyperlink" Target="http://www.sbt.com.br/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hyperlink" Target="http://sambatech.com/blog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5689600"/>
            <a:ext cx="9001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215900"/>
            <a:ext cx="9001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/>
          <p:nvPr/>
        </p:nvSpPr>
        <p:spPr>
          <a:xfrm>
            <a:off x="4071938" y="2633663"/>
            <a:ext cx="5437187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7F7F7F"/>
                </a:solidFill>
                <a:latin typeface="+mj-lt"/>
              </a:rPr>
              <a:t>Apresentação ABA</a:t>
            </a:r>
            <a:endParaRPr lang="en-US" sz="3600" dirty="0">
              <a:solidFill>
                <a:srgbClr val="7F7F7F"/>
              </a:solidFill>
              <a:latin typeface="+mj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7F7F7F"/>
              </a:solidFill>
              <a:latin typeface="+mj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7F7F7F"/>
                </a:solidFill>
                <a:latin typeface="+mj-lt"/>
              </a:rPr>
              <a:t>Novembro</a:t>
            </a:r>
            <a:r>
              <a:rPr lang="en-US" sz="2400" dirty="0">
                <a:solidFill>
                  <a:srgbClr val="7F7F7F"/>
                </a:solidFill>
                <a:latin typeface="+mj-lt"/>
              </a:rPr>
              <a:t>/2015</a:t>
            </a:r>
            <a:endParaRPr lang="en-US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192088"/>
            <a:ext cx="7629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SBT </a:t>
            </a:r>
            <a:r>
              <a:rPr lang="pt-BR" sz="3600" dirty="0">
                <a:solidFill>
                  <a:schemeClr val="bg1"/>
                </a:solidFill>
                <a:latin typeface="+mj-lt"/>
              </a:rPr>
              <a:t>nos meios digitais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CaixaDeTexto 1"/>
          <p:cNvSpPr txBox="1"/>
          <p:nvPr/>
        </p:nvSpPr>
        <p:spPr>
          <a:xfrm>
            <a:off x="250825" y="6534150"/>
            <a:ext cx="5022850" cy="134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75" dirty="0">
                <a:solidFill>
                  <a:srgbClr val="002060"/>
                </a:solidFill>
              </a:rPr>
              <a:t>Fontes: Diário do grande ABC ; </a:t>
            </a:r>
            <a:r>
              <a:rPr lang="pt-BR" sz="675" dirty="0">
                <a:solidFill>
                  <a:srgbClr val="002060"/>
                </a:solidFill>
                <a:hlinkClick r:id="rId2"/>
              </a:rPr>
              <a:t>www.sbt.com.br</a:t>
            </a:r>
            <a:r>
              <a:rPr lang="pt-BR" sz="675" dirty="0">
                <a:solidFill>
                  <a:srgbClr val="002060"/>
                </a:solidFill>
              </a:rPr>
              <a:t>;  </a:t>
            </a:r>
            <a:r>
              <a:rPr lang="pt-BR" sz="675" dirty="0">
                <a:solidFill>
                  <a:srgbClr val="002060"/>
                </a:solidFill>
                <a:hlinkClick r:id="rId3"/>
              </a:rPr>
              <a:t>www.welcome.com.br</a:t>
            </a:r>
            <a:r>
              <a:rPr lang="pt-BR" sz="675" dirty="0">
                <a:solidFill>
                  <a:srgbClr val="002060"/>
                </a:solidFill>
              </a:rPr>
              <a:t>; </a:t>
            </a:r>
            <a:r>
              <a:rPr lang="pt-BR" sz="675" dirty="0">
                <a:solidFill>
                  <a:srgbClr val="002060"/>
                </a:solidFill>
                <a:hlinkClick r:id="rId4"/>
              </a:rPr>
              <a:t>http://sambatech.com/blog</a:t>
            </a:r>
            <a:r>
              <a:rPr lang="pt-BR" sz="675" dirty="0">
                <a:solidFill>
                  <a:srgbClr val="002060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75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26627" name="Grupo 20"/>
          <p:cNvGrpSpPr>
            <a:grpSpLocks/>
          </p:cNvGrpSpPr>
          <p:nvPr/>
        </p:nvGrpSpPr>
        <p:grpSpPr bwMode="auto">
          <a:xfrm>
            <a:off x="358775" y="1268413"/>
            <a:ext cx="8366125" cy="4406900"/>
            <a:chOff x="149854" y="1101436"/>
            <a:chExt cx="9041685" cy="4751793"/>
          </a:xfrm>
        </p:grpSpPr>
        <p:graphicFrame>
          <p:nvGraphicFramePr>
            <p:cNvPr id="22" name="Diagrama 21"/>
            <p:cNvGraphicFramePr/>
            <p:nvPr/>
          </p:nvGraphicFramePr>
          <p:xfrm>
            <a:off x="149854" y="1420862"/>
            <a:ext cx="8994146" cy="44323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290541" y="4381132"/>
              <a:ext cx="1647062" cy="696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25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Lançamento do provedor de Internet do SBT:</a:t>
              </a:r>
              <a:r>
                <a:rPr lang="pt-BR" sz="75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750" i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SBT </a:t>
              </a:r>
              <a:r>
                <a:rPr lang="pt-BR" sz="750" i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On</a:t>
              </a:r>
              <a:r>
                <a:rPr lang="pt-BR" sz="750" i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 sz="750" i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Line</a:t>
              </a:r>
              <a:r>
                <a:rPr lang="pt-BR" sz="750" i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(SOL)</a:t>
              </a:r>
              <a:endParaRPr lang="pt-BR" sz="82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150348" y="3934367"/>
              <a:ext cx="1648778" cy="7155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25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Renovação do site e criação da página da emissora no Twitter.</a:t>
              </a:r>
            </a:p>
          </p:txBody>
        </p:sp>
        <p:grpSp>
          <p:nvGrpSpPr>
            <p:cNvPr id="26632" name="Grupo 24"/>
            <p:cNvGrpSpPr>
              <a:grpSpLocks/>
            </p:cNvGrpSpPr>
            <p:nvPr/>
          </p:nvGrpSpPr>
          <p:grpSpPr bwMode="auto">
            <a:xfrm>
              <a:off x="1986330" y="2412752"/>
              <a:ext cx="1256103" cy="874195"/>
              <a:chOff x="1965548" y="2412752"/>
              <a:chExt cx="1256103" cy="874195"/>
            </a:xfrm>
          </p:grpSpPr>
          <p:pic>
            <p:nvPicPr>
              <p:cNvPr id="26641" name="Picture 2" descr="SBT 28 anos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65548" y="2412752"/>
                <a:ext cx="720346" cy="62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2" name="Picture 6" descr="http://i1.wp.com/www.landois.com/wp-content/uploads/2013/01/twitter-logo-symbol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719557" y="2784853"/>
                <a:ext cx="502094" cy="502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CaixaDeTexto 25"/>
            <p:cNvSpPr txBox="1"/>
            <p:nvPr/>
          </p:nvSpPr>
          <p:spPr>
            <a:xfrm>
              <a:off x="3975842" y="3496161"/>
              <a:ext cx="1652210" cy="7155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25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Lançamento da página oficial do SBT no Facebook e Youtube.</a:t>
              </a:r>
            </a:p>
          </p:txBody>
        </p:sp>
        <p:grpSp>
          <p:nvGrpSpPr>
            <p:cNvPr id="26634" name="Grupo 26"/>
            <p:cNvGrpSpPr>
              <a:grpSpLocks/>
            </p:cNvGrpSpPr>
            <p:nvPr/>
          </p:nvGrpSpPr>
          <p:grpSpPr bwMode="auto">
            <a:xfrm>
              <a:off x="3798972" y="2072996"/>
              <a:ext cx="1467819" cy="752114"/>
              <a:chOff x="3798972" y="2072996"/>
              <a:chExt cx="1467819" cy="752114"/>
            </a:xfrm>
          </p:grpSpPr>
          <p:pic>
            <p:nvPicPr>
              <p:cNvPr id="26639" name="Picture 4" descr="http://www.logotipo.pt/blog/wp-content/uploads/2013/05/F-fb.jpg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3196" y="2320112"/>
                <a:ext cx="593595" cy="50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0" name="Picture 10" descr="https://pmcvariety.files.wordpress.com/2014/07/youtube-logo-full_color.jpg?w=670&amp;h=377&amp;crop=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8972" y="2072996"/>
                <a:ext cx="929587" cy="499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5" name="Picture 6" descr="https://farm9.staticflickr.com/8168/7448717958_1738735d85_b_d.jp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1015" y="1862408"/>
              <a:ext cx="504473" cy="50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4" descr="http://static.sbt.com.br/media/playlist/20100209115700/20100209115717/20150319103900.jpg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2347" y="1101436"/>
              <a:ext cx="1631653" cy="84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7623399" y="2588938"/>
              <a:ext cx="1568140" cy="7155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25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Lançamento do aplicativo do SBT para mobile.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804767" y="3035703"/>
              <a:ext cx="1568140" cy="7155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25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Criação da página oficial da emissora no Instagram.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696913" y="5048250"/>
            <a:ext cx="8234362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pt-BR" sz="2400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 </a:t>
            </a:r>
            <a:r>
              <a:rPr lang="pt-BR" sz="2400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SBT 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</a:rPr>
              <a:t>tem distribuído seu </a:t>
            </a:r>
            <a:r>
              <a:rPr lang="pt-BR" sz="2400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conteúdo 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</a:rPr>
              <a:t>em </a:t>
            </a:r>
            <a:r>
              <a:rPr lang="pt-BR" sz="2400" kern="0" dirty="0" err="1">
                <a:solidFill>
                  <a:srgbClr val="70AD47">
                    <a:lumMod val="75000"/>
                  </a:srgbClr>
                </a:solidFill>
                <a:latin typeface="+mn-lt"/>
              </a:rPr>
              <a:t>multiplataformas</a:t>
            </a:r>
            <a:r>
              <a:rPr lang="pt-BR" sz="2400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 </a:t>
            </a:r>
            <a:r>
              <a:rPr lang="pt-BR" dirty="0">
                <a:solidFill>
                  <a:srgbClr val="002060"/>
                </a:solidFill>
                <a:latin typeface="Century Gothic" panose="020B0502020202020204" pitchFamily="34" charset="0"/>
              </a:rPr>
              <a:t>através de sites próprios, redes sociais e plataformas de vídeos.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 txBox="1">
            <a:spLocks/>
          </p:cNvSpPr>
          <p:nvPr/>
        </p:nvSpPr>
        <p:spPr bwMode="auto">
          <a:xfrm>
            <a:off x="114300" y="925513"/>
            <a:ext cx="90297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 defTabSz="914400">
              <a:lnSpc>
                <a:spcPct val="25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002060"/>
                </a:solidFill>
                <a:latin typeface="Century Gothic" pitchFamily="34" charset="0"/>
              </a:rPr>
              <a:t>Empoderamento do Consumidor; </a:t>
            </a:r>
          </a:p>
          <a:p>
            <a:pPr marL="285750" indent="-285750" algn="just" defTabSz="914400">
              <a:lnSpc>
                <a:spcPct val="25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002060"/>
                </a:solidFill>
                <a:latin typeface="Century Gothic" pitchFamily="34" charset="0"/>
              </a:rPr>
              <a:t>Acirramento da concorrência nos mercados;</a:t>
            </a:r>
          </a:p>
          <a:p>
            <a:pPr marL="285750" indent="-285750" algn="just" defTabSz="914400">
              <a:lnSpc>
                <a:spcPct val="250000"/>
              </a:lnSpc>
              <a:buFont typeface="Wingdings" pitchFamily="2" charset="2"/>
              <a:buChar char="ü"/>
            </a:pPr>
            <a:r>
              <a:rPr lang="pt-BR">
                <a:solidFill>
                  <a:srgbClr val="002060"/>
                </a:solidFill>
                <a:latin typeface="Century Gothic" pitchFamily="34" charset="0"/>
              </a:rPr>
              <a:t>Necessidade de dados mais precisos (agência/anunciante/emissoras);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976426" y="4613554"/>
            <a:ext cx="3485468" cy="1842683"/>
          </a:xfrm>
          <a:prstGeom prst="rect">
            <a:avLst/>
          </a:prstGeom>
        </p:spPr>
      </p:pic>
      <p:pic>
        <p:nvPicPr>
          <p:cNvPr id="27651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5F3E6"/>
              </a:clrFrom>
              <a:clrTo>
                <a:srgbClr val="F5F3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4975" y="4613275"/>
            <a:ext cx="21240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m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4730750"/>
            <a:ext cx="230981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/>
          <p:nvPr/>
        </p:nvSpPr>
        <p:spPr>
          <a:xfrm>
            <a:off x="98425" y="234950"/>
            <a:ext cx="5883275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A importância dos dados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8425" y="234950"/>
            <a:ext cx="504983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Case GFK - Benefícios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9325" y="1947863"/>
            <a:ext cx="7912100" cy="427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50" dirty="0">
                <a:solidFill>
                  <a:srgbClr val="002060"/>
                </a:solidFill>
                <a:latin typeface="+mn-lt"/>
              </a:rPr>
              <a:t>Melhor qualidade na entrega das informações;</a:t>
            </a:r>
            <a:endParaRPr lang="pt-BR" sz="145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1966913"/>
            <a:ext cx="30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936625" y="2884488"/>
            <a:ext cx="7910513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50" dirty="0">
                <a:solidFill>
                  <a:srgbClr val="002060"/>
                </a:solidFill>
                <a:latin typeface="+mn-lt"/>
              </a:rPr>
              <a:t>Acesso a informações que antes eram restritas;</a:t>
            </a:r>
            <a:endParaRPr lang="pt-BR" sz="145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8" y="2903538"/>
            <a:ext cx="30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949325" y="3832225"/>
            <a:ext cx="7912100" cy="719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50" dirty="0">
                <a:solidFill>
                  <a:srgbClr val="002060"/>
                </a:solidFill>
                <a:latin typeface="+mn-lt"/>
              </a:rPr>
              <a:t>Amostra </a:t>
            </a:r>
            <a:r>
              <a:rPr lang="pt-BR" sz="1450" dirty="0">
                <a:solidFill>
                  <a:srgbClr val="002060"/>
                </a:solidFill>
                <a:latin typeface="+mn-lt"/>
              </a:rPr>
              <a:t>realizada com base no mais abrangente levantamento socioeconômico feito nos últimos anos no </a:t>
            </a:r>
            <a:r>
              <a:rPr lang="pt-BR" sz="1450" dirty="0">
                <a:solidFill>
                  <a:srgbClr val="002060"/>
                </a:solidFill>
                <a:latin typeface="+mn-lt"/>
              </a:rPr>
              <a:t>Brasil;</a:t>
            </a:r>
            <a:endParaRPr lang="pt-BR" sz="145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3849688"/>
            <a:ext cx="30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936625" y="4854575"/>
            <a:ext cx="7910513" cy="385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50" dirty="0">
                <a:solidFill>
                  <a:srgbClr val="002060"/>
                </a:solidFill>
                <a:latin typeface="+mn-lt"/>
              </a:rPr>
              <a:t>Melhoria na tecnologia (captação, medição, divulgação, softwares, </a:t>
            </a:r>
            <a:r>
              <a:rPr lang="pt-BR" sz="1450" dirty="0" err="1">
                <a:solidFill>
                  <a:srgbClr val="002060"/>
                </a:solidFill>
                <a:latin typeface="+mn-lt"/>
              </a:rPr>
              <a:t>etc</a:t>
            </a:r>
            <a:r>
              <a:rPr lang="pt-BR" sz="1450" dirty="0">
                <a:solidFill>
                  <a:srgbClr val="002060"/>
                </a:solidFill>
                <a:latin typeface="+mn-lt"/>
              </a:rPr>
              <a:t>);</a:t>
            </a:r>
            <a:endParaRPr lang="pt-BR" sz="145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8" y="4873625"/>
            <a:ext cx="30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5689600"/>
            <a:ext cx="9001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215900"/>
            <a:ext cx="9001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/>
          <p:nvPr/>
        </p:nvSpPr>
        <p:spPr>
          <a:xfrm>
            <a:off x="4538663" y="3109913"/>
            <a:ext cx="44259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7F7F7F"/>
                </a:solidFill>
                <a:latin typeface="+mj-lt"/>
              </a:rPr>
              <a:t>Panorama de TV</a:t>
            </a:r>
            <a:endParaRPr lang="en-US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8425" y="234950"/>
            <a:ext cx="7185025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Investimentos Publicitários Brasil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850" y="1214438"/>
            <a:ext cx="9085263" cy="995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400" dirty="0" smtClean="0">
                <a:solidFill>
                  <a:srgbClr val="002060"/>
                </a:solidFill>
              </a:rPr>
              <a:t>A</a:t>
            </a:r>
            <a:r>
              <a:rPr lang="pt-BR" sz="1400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1725" dirty="0" smtClean="0">
                <a:solidFill>
                  <a:srgbClr val="70AD47">
                    <a:lumMod val="75000"/>
                  </a:srgbClr>
                </a:solidFill>
              </a:rPr>
              <a:t>TV aberta </a:t>
            </a:r>
            <a:r>
              <a:rPr lang="pt-BR" sz="1400" dirty="0" smtClean="0">
                <a:solidFill>
                  <a:srgbClr val="002060"/>
                </a:solidFill>
              </a:rPr>
              <a:t>é o meio com </a:t>
            </a:r>
            <a:r>
              <a:rPr lang="pt-BR" sz="1725" dirty="0" smtClean="0">
                <a:solidFill>
                  <a:srgbClr val="70AD47">
                    <a:lumMod val="75000"/>
                  </a:srgbClr>
                </a:solidFill>
              </a:rPr>
              <a:t>maior </a:t>
            </a:r>
            <a:r>
              <a:rPr lang="pt-BR" sz="1725" dirty="0" err="1" smtClean="0">
                <a:solidFill>
                  <a:srgbClr val="70AD47">
                    <a:lumMod val="75000"/>
                  </a:srgbClr>
                </a:solidFill>
              </a:rPr>
              <a:t>share</a:t>
            </a:r>
            <a:r>
              <a:rPr lang="pt-BR" sz="1725" dirty="0" smtClean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pt-BR" sz="1400" dirty="0" smtClean="0">
                <a:solidFill>
                  <a:srgbClr val="002060"/>
                </a:solidFill>
              </a:rPr>
              <a:t>de</a:t>
            </a:r>
            <a:r>
              <a:rPr lang="pt-BR" sz="1200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1725" dirty="0" smtClean="0">
                <a:solidFill>
                  <a:srgbClr val="70AD47">
                    <a:lumMod val="75000"/>
                  </a:srgbClr>
                </a:solidFill>
              </a:rPr>
              <a:t>investimentos publicitários </a:t>
            </a:r>
            <a:r>
              <a:rPr lang="pt-BR" sz="1400" dirty="0" smtClean="0">
                <a:solidFill>
                  <a:srgbClr val="002060"/>
                </a:solidFill>
              </a:rPr>
              <a:t>no país.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6387" name="Título 1"/>
          <p:cNvSpPr txBox="1">
            <a:spLocks/>
          </p:cNvSpPr>
          <p:nvPr/>
        </p:nvSpPr>
        <p:spPr bwMode="auto">
          <a:xfrm>
            <a:off x="269875" y="2079625"/>
            <a:ext cx="38909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4400">
              <a:lnSpc>
                <a:spcPct val="150000"/>
              </a:lnSpc>
            </a:pPr>
            <a:r>
              <a:rPr lang="pt-BR" sz="1500" b="1">
                <a:solidFill>
                  <a:srgbClr val="002060"/>
                </a:solidFill>
                <a:latin typeface="Century Gothic" pitchFamily="34" charset="0"/>
              </a:rPr>
              <a:t>Faturamento publicitário no Brasil 2014</a:t>
            </a:r>
          </a:p>
        </p:txBody>
      </p:sp>
      <p:sp>
        <p:nvSpPr>
          <p:cNvPr id="16388" name="Título 1"/>
          <p:cNvSpPr txBox="1">
            <a:spLocks/>
          </p:cNvSpPr>
          <p:nvPr/>
        </p:nvSpPr>
        <p:spPr bwMode="auto">
          <a:xfrm>
            <a:off x="5191125" y="2079625"/>
            <a:ext cx="38909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4400">
              <a:lnSpc>
                <a:spcPct val="150000"/>
              </a:lnSpc>
            </a:pPr>
            <a:r>
              <a:rPr lang="pt-BR" sz="1500" b="1">
                <a:solidFill>
                  <a:srgbClr val="002060"/>
                </a:solidFill>
                <a:latin typeface="Century Gothic" pitchFamily="34" charset="0"/>
              </a:rPr>
              <a:t>Share de TV aberta 2011 – 2014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33463" y="6011863"/>
            <a:ext cx="64881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002060"/>
                </a:solidFill>
                <a:latin typeface="+mn-lt"/>
              </a:rPr>
              <a:t>O </a:t>
            </a:r>
            <a:r>
              <a:rPr lang="pt-BR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SBT </a:t>
            </a:r>
            <a:r>
              <a:rPr lang="pt-BR" sz="1600" kern="0" dirty="0">
                <a:solidFill>
                  <a:srgbClr val="002060"/>
                </a:solidFill>
                <a:latin typeface="+mn-lt"/>
              </a:rPr>
              <a:t>tem registrado </a:t>
            </a:r>
            <a:r>
              <a:rPr lang="pt-BR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crescimento </a:t>
            </a:r>
            <a:r>
              <a:rPr lang="pt-BR" sz="1600" kern="0" dirty="0">
                <a:solidFill>
                  <a:srgbClr val="002060"/>
                </a:solidFill>
                <a:latin typeface="+mn-lt"/>
              </a:rPr>
              <a:t>acima de </a:t>
            </a:r>
            <a:r>
              <a:rPr lang="pt-BR" kern="0" dirty="0">
                <a:solidFill>
                  <a:srgbClr val="70AD47">
                    <a:lumMod val="75000"/>
                  </a:srgbClr>
                </a:solidFill>
                <a:latin typeface="+mn-lt"/>
              </a:rPr>
              <a:t>10% </a:t>
            </a:r>
            <a:r>
              <a:rPr lang="pt-BR" sz="1600" kern="0" dirty="0">
                <a:solidFill>
                  <a:srgbClr val="002060"/>
                </a:solidFill>
                <a:latin typeface="+mn-lt"/>
              </a:rPr>
              <a:t>desde 2012.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36538" y="6507163"/>
            <a:ext cx="4572001" cy="25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800" i="1" dirty="0">
                <a:solidFill>
                  <a:srgbClr val="002060"/>
                </a:solidFill>
                <a:latin typeface="+mj-lt"/>
              </a:rPr>
              <a:t>Projeto </a:t>
            </a:r>
            <a:r>
              <a:rPr lang="pt-BR" sz="800" i="1" dirty="0" err="1">
                <a:solidFill>
                  <a:srgbClr val="002060"/>
                </a:solidFill>
                <a:latin typeface="+mj-lt"/>
              </a:rPr>
              <a:t>inter-meios</a:t>
            </a:r>
            <a:r>
              <a:rPr lang="pt-BR" sz="800" i="1" dirty="0">
                <a:solidFill>
                  <a:srgbClr val="002060"/>
                </a:solidFill>
                <a:latin typeface="+mj-lt"/>
              </a:rPr>
              <a:t> – dez/2014 – extrapolação Mídia Dados Brasil 2015</a:t>
            </a:r>
          </a:p>
        </p:txBody>
      </p:sp>
      <p:sp>
        <p:nvSpPr>
          <p:cNvPr id="16391" name="CaixaDeTexto 2"/>
          <p:cNvSpPr txBox="1">
            <a:spLocks noChangeArrowheads="1"/>
          </p:cNvSpPr>
          <p:nvPr/>
        </p:nvSpPr>
        <p:spPr bwMode="auto">
          <a:xfrm>
            <a:off x="5627688" y="4289425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2011</a:t>
            </a:r>
          </a:p>
        </p:txBody>
      </p:sp>
      <p:sp>
        <p:nvSpPr>
          <p:cNvPr id="16392" name="CaixaDeTexto 13"/>
          <p:cNvSpPr txBox="1">
            <a:spLocks noChangeArrowheads="1"/>
          </p:cNvSpPr>
          <p:nvPr/>
        </p:nvSpPr>
        <p:spPr bwMode="auto">
          <a:xfrm>
            <a:off x="7910513" y="4289425"/>
            <a:ext cx="97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2014</a:t>
            </a:r>
          </a:p>
        </p:txBody>
      </p:sp>
      <p:sp>
        <p:nvSpPr>
          <p:cNvPr id="16393" name="CaixaDeTexto 14"/>
          <p:cNvSpPr txBox="1">
            <a:spLocks noChangeArrowheads="1"/>
          </p:cNvSpPr>
          <p:nvPr/>
        </p:nvSpPr>
        <p:spPr bwMode="auto">
          <a:xfrm>
            <a:off x="5453063" y="3819525"/>
            <a:ext cx="123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B0F0"/>
                </a:solidFill>
                <a:latin typeface="Century Gothic" pitchFamily="34" charset="0"/>
              </a:rPr>
              <a:t>63,3%</a:t>
            </a:r>
          </a:p>
        </p:txBody>
      </p:sp>
      <p:cxnSp>
        <p:nvCxnSpPr>
          <p:cNvPr id="17" name="Conector de seta reta 16"/>
          <p:cNvCxnSpPr>
            <a:endCxn id="16392" idx="1"/>
          </p:cNvCxnSpPr>
          <p:nvPr/>
        </p:nvCxnSpPr>
        <p:spPr>
          <a:xfrm>
            <a:off x="6364288" y="4475163"/>
            <a:ext cx="1546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5" name="CaixaDeTexto 17"/>
          <p:cNvSpPr txBox="1">
            <a:spLocks noChangeArrowheads="1"/>
          </p:cNvSpPr>
          <p:nvPr/>
        </p:nvSpPr>
        <p:spPr bwMode="auto">
          <a:xfrm>
            <a:off x="7956550" y="3865563"/>
            <a:ext cx="123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B0F0"/>
                </a:solidFill>
                <a:latin typeface="Century Gothic" pitchFamily="34" charset="0"/>
              </a:rPr>
              <a:t>69,1%</a:t>
            </a:r>
          </a:p>
        </p:txBody>
      </p:sp>
      <p:sp>
        <p:nvSpPr>
          <p:cNvPr id="21" name="Colchete esquerdo 20"/>
          <p:cNvSpPr/>
          <p:nvPr/>
        </p:nvSpPr>
        <p:spPr>
          <a:xfrm rot="5400000">
            <a:off x="6901657" y="2342356"/>
            <a:ext cx="463550" cy="262413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397" name="CaixaDeTexto 21"/>
          <p:cNvSpPr txBox="1">
            <a:spLocks noChangeArrowheads="1"/>
          </p:cNvSpPr>
          <p:nvPr/>
        </p:nvSpPr>
        <p:spPr bwMode="auto">
          <a:xfrm>
            <a:off x="6753225" y="3028950"/>
            <a:ext cx="768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+ 5,8</a:t>
            </a:r>
          </a:p>
        </p:txBody>
      </p:sp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75" y="2214563"/>
            <a:ext cx="62785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CaixaDeTexto 22"/>
          <p:cNvSpPr txBox="1">
            <a:spLocks noChangeArrowheads="1"/>
          </p:cNvSpPr>
          <p:nvPr/>
        </p:nvSpPr>
        <p:spPr bwMode="auto">
          <a:xfrm>
            <a:off x="1976438" y="4005263"/>
            <a:ext cx="102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Century Gothic" pitchFamily="34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390524" y="4202654"/>
          <a:ext cx="8362951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6"/>
          <p:cNvSpPr/>
          <p:nvPr/>
        </p:nvSpPr>
        <p:spPr>
          <a:xfrm>
            <a:off x="98425" y="234950"/>
            <a:ext cx="526573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Tempo Médio Assistido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06575" y="1538288"/>
            <a:ext cx="6357938" cy="49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Desde 2001, o tempo médio assistido (total de ligados) </a:t>
            </a:r>
            <a:r>
              <a:rPr lang="pt-BR" sz="1725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cresceu 30%</a:t>
            </a:r>
            <a:r>
              <a:rPr lang="pt-BR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pt-BR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2419350" y="3059113"/>
            <a:ext cx="4260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>
                <a:solidFill>
                  <a:srgbClr val="002060"/>
                </a:solidFill>
                <a:latin typeface="Century Gothic" pitchFamily="34" charset="0"/>
              </a:rPr>
              <a:t>Tempo Médio Assistido por Indivíduo/Dia</a:t>
            </a:r>
          </a:p>
        </p:txBody>
      </p:sp>
      <p:sp>
        <p:nvSpPr>
          <p:cNvPr id="7" name="Espaço Reservado para Data 3"/>
          <p:cNvSpPr txBox="1">
            <a:spLocks/>
          </p:cNvSpPr>
          <p:nvPr/>
        </p:nvSpPr>
        <p:spPr bwMode="auto">
          <a:xfrm>
            <a:off x="204788" y="6554788"/>
            <a:ext cx="6521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Fonte: MW/IBOPE – Dados Individuais 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pt-BR" altLang="pt-BR" sz="800" i="1" dirty="0" err="1">
                <a:solidFill>
                  <a:srgbClr val="002060"/>
                </a:solidFill>
                <a:latin typeface="+mn-lt"/>
              </a:rPr>
              <a:t>A</a:t>
            </a:r>
            <a:r>
              <a:rPr lang="pt-BR" altLang="pt-BR" sz="800" i="1" dirty="0" err="1" smtClean="0">
                <a:solidFill>
                  <a:srgbClr val="002060"/>
                </a:solidFill>
                <a:latin typeface="+mn-lt"/>
              </a:rPr>
              <a:t>ts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– Faixa Horária 24 horas – PNT 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Premium </a:t>
            </a: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15 Mercados – De 2008 a 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2015 *(até outubro)</a:t>
            </a:r>
            <a:endParaRPr lang="pt-BR" altLang="pt-BR" sz="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14" name="CaixaDeTexto 2"/>
          <p:cNvSpPr txBox="1">
            <a:spLocks noChangeArrowheads="1"/>
          </p:cNvSpPr>
          <p:nvPr/>
        </p:nvSpPr>
        <p:spPr bwMode="auto">
          <a:xfrm>
            <a:off x="7418388" y="5580063"/>
            <a:ext cx="185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entury Gothic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upo 5"/>
          <p:cNvGrpSpPr>
            <a:grpSpLocks/>
          </p:cNvGrpSpPr>
          <p:nvPr/>
        </p:nvGrpSpPr>
        <p:grpSpPr bwMode="auto">
          <a:xfrm>
            <a:off x="1203325" y="1473200"/>
            <a:ext cx="7185025" cy="4505325"/>
            <a:chOff x="1768475" y="1472848"/>
            <a:chExt cx="7185025" cy="4506121"/>
          </a:xfrm>
        </p:grpSpPr>
        <p:sp>
          <p:nvSpPr>
            <p:cNvPr id="7" name="CaixaDeTexto 6"/>
            <p:cNvSpPr txBox="1"/>
            <p:nvPr/>
          </p:nvSpPr>
          <p:spPr>
            <a:xfrm>
              <a:off x="1768475" y="1715779"/>
              <a:ext cx="5565775" cy="3699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prstClr val="white"/>
                  </a:solidFill>
                  <a:latin typeface="+mn-lt"/>
                </a:rPr>
                <a:t>Brasil</a:t>
              </a:r>
            </a:p>
          </p:txBody>
        </p:sp>
        <p:sp>
          <p:nvSpPr>
            <p:cNvPr id="18437" name="CaixaDeTexto 7"/>
            <p:cNvSpPr txBox="1">
              <a:spLocks noChangeArrowheads="1"/>
            </p:cNvSpPr>
            <p:nvPr/>
          </p:nvSpPr>
          <p:spPr bwMode="auto">
            <a:xfrm>
              <a:off x="1800225" y="2076620"/>
              <a:ext cx="27511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>
                  <a:solidFill>
                    <a:srgbClr val="77933C"/>
                  </a:solidFill>
                  <a:latin typeface="Century Gothic" pitchFamily="34" charset="0"/>
                </a:rPr>
                <a:t>Indivíduos: </a:t>
              </a:r>
              <a:r>
                <a:rPr lang="pt-BR" sz="1600">
                  <a:solidFill>
                    <a:srgbClr val="77933C"/>
                  </a:solidFill>
                  <a:latin typeface="Century Gothic" pitchFamily="34" charset="0"/>
                </a:rPr>
                <a:t>205 milhões</a:t>
              </a:r>
            </a:p>
          </p:txBody>
        </p:sp>
        <p:sp>
          <p:nvSpPr>
            <p:cNvPr id="18438" name="CaixaDeTexto 8"/>
            <p:cNvSpPr txBox="1">
              <a:spLocks noChangeArrowheads="1"/>
            </p:cNvSpPr>
            <p:nvPr/>
          </p:nvSpPr>
          <p:spPr bwMode="auto">
            <a:xfrm>
              <a:off x="4551363" y="2094083"/>
              <a:ext cx="2751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>
                  <a:solidFill>
                    <a:srgbClr val="77933C"/>
                  </a:solidFill>
                  <a:latin typeface="Century Gothic" pitchFamily="34" charset="0"/>
                </a:rPr>
                <a:t>Domicílios</a:t>
              </a:r>
              <a:r>
                <a:rPr lang="pt-BR" sz="1600">
                  <a:solidFill>
                    <a:srgbClr val="77933C"/>
                  </a:solidFill>
                  <a:latin typeface="Century Gothic" pitchFamily="34" charset="0"/>
                </a:rPr>
                <a:t>: 66 milhões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768475" y="1715779"/>
              <a:ext cx="5565775" cy="720852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941422" y="2633056"/>
              <a:ext cx="3384376" cy="13681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941422" y="4028242"/>
              <a:ext cx="3384376" cy="19507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8446" name="CaixaDeTexto 14"/>
            <p:cNvSpPr txBox="1">
              <a:spLocks noChangeArrowheads="1"/>
            </p:cNvSpPr>
            <p:nvPr/>
          </p:nvSpPr>
          <p:spPr bwMode="auto">
            <a:xfrm>
              <a:off x="2941819" y="3065030"/>
              <a:ext cx="33845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3600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TV Aberta </a:t>
              </a:r>
            </a:p>
          </p:txBody>
        </p:sp>
        <p:sp>
          <p:nvSpPr>
            <p:cNvPr id="18447" name="CaixaDeTexto 16"/>
            <p:cNvSpPr txBox="1">
              <a:spLocks noChangeArrowheads="1"/>
            </p:cNvSpPr>
            <p:nvPr/>
          </p:nvSpPr>
          <p:spPr bwMode="auto">
            <a:xfrm>
              <a:off x="3082940" y="4264941"/>
              <a:ext cx="329723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pt-BR">
                  <a:solidFill>
                    <a:srgbClr val="000000"/>
                  </a:solidFill>
                  <a:latin typeface="Century Gothic" pitchFamily="34" charset="0"/>
                </a:rPr>
                <a:t>Penetração: </a:t>
              </a:r>
              <a:r>
                <a:rPr lang="pt-BR" sz="2000" b="1">
                  <a:solidFill>
                    <a:srgbClr val="000000"/>
                  </a:solidFill>
                  <a:latin typeface="Century Gothic" pitchFamily="34" charset="0"/>
                </a:rPr>
                <a:t>97%</a:t>
              </a:r>
            </a:p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pt-BR">
                  <a:solidFill>
                    <a:srgbClr val="000000"/>
                  </a:solidFill>
                  <a:latin typeface="Century Gothic" pitchFamily="34" charset="0"/>
                </a:rPr>
                <a:t>Indivíduos: </a:t>
              </a:r>
              <a:r>
                <a:rPr lang="pt-BR" sz="2000">
                  <a:solidFill>
                    <a:srgbClr val="000000"/>
                  </a:solidFill>
                  <a:latin typeface="Century Gothic" pitchFamily="34" charset="0"/>
                </a:rPr>
                <a:t>198 milhões</a:t>
              </a:r>
            </a:p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pt-BR">
                  <a:solidFill>
                    <a:srgbClr val="000000"/>
                  </a:solidFill>
                  <a:latin typeface="Century Gothic" pitchFamily="34" charset="0"/>
                </a:rPr>
                <a:t>Domicílios: </a:t>
              </a:r>
              <a:r>
                <a:rPr lang="pt-BR" sz="2000">
                  <a:solidFill>
                    <a:srgbClr val="000000"/>
                  </a:solidFill>
                  <a:latin typeface="Century Gothic" pitchFamily="34" charset="0"/>
                </a:rPr>
                <a:t>64 milhões</a:t>
              </a:r>
              <a:endParaRPr lang="pt-BR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pic>
          <p:nvPicPr>
            <p:cNvPr id="18448" name="Picture 2" descr="http://www.ventlori.com.br/images/mapa_Brasi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6500" y="1472848"/>
              <a:ext cx="1397000" cy="113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6"/>
          <p:cNvSpPr/>
          <p:nvPr/>
        </p:nvSpPr>
        <p:spPr>
          <a:xfrm>
            <a:off x="98425" y="234950"/>
            <a:ext cx="588168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Panorama de TV no Brasil</a:t>
            </a:r>
          </a:p>
        </p:txBody>
      </p:sp>
      <p:sp>
        <p:nvSpPr>
          <p:cNvPr id="18435" name="CaixaDeTexto 20"/>
          <p:cNvSpPr txBox="1">
            <a:spLocks noChangeArrowheads="1"/>
          </p:cNvSpPr>
          <p:nvPr/>
        </p:nvSpPr>
        <p:spPr bwMode="auto">
          <a:xfrm>
            <a:off x="250825" y="6584950"/>
            <a:ext cx="2101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rgbClr val="002060"/>
                </a:solidFill>
                <a:latin typeface="Century Gothic" pitchFamily="34" charset="0"/>
              </a:rPr>
              <a:t>Fontes:  IBGE;  Anatel – Setembro/2015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Data 3"/>
          <p:cNvSpPr txBox="1">
            <a:spLocks/>
          </p:cNvSpPr>
          <p:nvPr/>
        </p:nvSpPr>
        <p:spPr bwMode="auto">
          <a:xfrm>
            <a:off x="127000" y="6572250"/>
            <a:ext cx="4156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Fonte: </a:t>
            </a:r>
            <a:r>
              <a:rPr lang="pt-BR" sz="800" i="1" dirty="0" smtClean="0">
                <a:solidFill>
                  <a:srgbClr val="002060"/>
                </a:solidFill>
                <a:latin typeface="+mn-lt"/>
              </a:rPr>
              <a:t>Anatel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– Dados Domiciliares 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e Individuais </a:t>
            </a:r>
            <a:r>
              <a:rPr lang="pt-BR" altLang="pt-BR" sz="800" i="1" dirty="0">
                <a:solidFill>
                  <a:srgbClr val="002060"/>
                </a:solidFill>
                <a:latin typeface="+mn-lt"/>
              </a:rPr>
              <a:t>– De 2008 </a:t>
            </a:r>
            <a:r>
              <a:rPr lang="pt-BR" altLang="pt-BR" sz="800" i="1" dirty="0" smtClean="0">
                <a:solidFill>
                  <a:srgbClr val="002060"/>
                </a:solidFill>
                <a:latin typeface="+mn-lt"/>
              </a:rPr>
              <a:t>a 2015 * (até outubro)</a:t>
            </a:r>
            <a:endParaRPr lang="pt-BR" altLang="pt-BR" sz="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293688" y="277813"/>
            <a:ext cx="2836862" cy="536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SBT x </a:t>
            </a:r>
            <a:r>
              <a:rPr lang="pt-BR" sz="3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Pay</a:t>
            </a:r>
            <a:r>
              <a:rPr lang="pt-BR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pt-BR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TV</a:t>
            </a:r>
          </a:p>
        </p:txBody>
      </p:sp>
      <p:sp>
        <p:nvSpPr>
          <p:cNvPr id="19459" name="CaixaDeTexto 10"/>
          <p:cNvSpPr txBox="1">
            <a:spLocks noChangeArrowheads="1"/>
          </p:cNvSpPr>
          <p:nvPr/>
        </p:nvSpPr>
        <p:spPr bwMode="auto">
          <a:xfrm>
            <a:off x="1711325" y="1497013"/>
            <a:ext cx="6232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>
                <a:solidFill>
                  <a:srgbClr val="002060"/>
                </a:solidFill>
                <a:latin typeface="Century Gothic" pitchFamily="34" charset="0"/>
              </a:rPr>
              <a:t>No Brasil extrapolado, 1 ponto de audiência individual equivale a:</a:t>
            </a:r>
          </a:p>
        </p:txBody>
      </p:sp>
      <p:sp>
        <p:nvSpPr>
          <p:cNvPr id="2" name="Texto explicativo retangular 1"/>
          <p:cNvSpPr/>
          <p:nvPr/>
        </p:nvSpPr>
        <p:spPr>
          <a:xfrm>
            <a:off x="7394575" y="2122488"/>
            <a:ext cx="1622425" cy="1120775"/>
          </a:xfrm>
          <a:prstGeom prst="wedgeRectCallout">
            <a:avLst>
              <a:gd name="adj1" fmla="val -21439"/>
              <a:gd name="adj2" fmla="val 1109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SBT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3,2 vezes maior que </a:t>
            </a:r>
            <a:r>
              <a:rPr lang="pt-BR" b="1" dirty="0" err="1"/>
              <a:t>Pay</a:t>
            </a:r>
            <a:r>
              <a:rPr lang="pt-BR" b="1" dirty="0"/>
              <a:t> TV</a:t>
            </a:r>
            <a:endParaRPr lang="pt-BR" b="1" dirty="0"/>
          </a:p>
        </p:txBody>
      </p:sp>
      <p:sp>
        <p:nvSpPr>
          <p:cNvPr id="19461" name="CaixaDeTexto 13"/>
          <p:cNvSpPr txBox="1">
            <a:spLocks noChangeArrowheads="1"/>
          </p:cNvSpPr>
          <p:nvPr/>
        </p:nvSpPr>
        <p:spPr bwMode="auto">
          <a:xfrm>
            <a:off x="7208838" y="6076950"/>
            <a:ext cx="185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entury Gothic" pitchFamily="34" charset="0"/>
              </a:rPr>
              <a:t>*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3527425"/>
            <a:ext cx="6705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em curva para baixo 2"/>
          <p:cNvSpPr/>
          <p:nvPr/>
        </p:nvSpPr>
        <p:spPr>
          <a:xfrm rot="20821801">
            <a:off x="1335088" y="3224213"/>
            <a:ext cx="5626100" cy="942975"/>
          </a:xfrm>
          <a:prstGeom prst="curved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21075" y="2789238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+ 7%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5689600"/>
            <a:ext cx="9001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215900"/>
            <a:ext cx="9001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/>
          <p:nvPr/>
        </p:nvSpPr>
        <p:spPr>
          <a:xfrm>
            <a:off x="4538663" y="2555875"/>
            <a:ext cx="442595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F7F7F"/>
                </a:solidFill>
                <a:latin typeface="+mj-lt"/>
              </a:rPr>
              <a:t>Posicionamento</a:t>
            </a:r>
            <a:r>
              <a:rPr lang="en-US" sz="4000" dirty="0">
                <a:solidFill>
                  <a:srgbClr val="7F7F7F"/>
                </a:solidFill>
                <a:latin typeface="+mj-lt"/>
              </a:rPr>
              <a:t> SBT</a:t>
            </a:r>
            <a:endParaRPr lang="en-US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2032000"/>
            <a:ext cx="71183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/>
        </p:nvSpPr>
        <p:spPr>
          <a:xfrm>
            <a:off x="315913" y="1579563"/>
            <a:ext cx="8642350" cy="83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25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AUTENTICIDADE </a:t>
            </a:r>
            <a:r>
              <a:rPr lang="pt-BR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é um valor que permeia todos os pilares do SBT: </a:t>
            </a:r>
            <a:r>
              <a:rPr lang="pt-BR" sz="1725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Família, Diversão e Informação.</a:t>
            </a:r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269875" y="6554788"/>
            <a:ext cx="8245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solidFill>
                  <a:srgbClr val="002060"/>
                </a:solidFill>
                <a:latin typeface="Century Gothic" pitchFamily="34" charset="0"/>
              </a:rPr>
              <a:t>Fonte: REDS – Pesquisa qualitativa realizada pelo SBT no 1º semestre de 2015</a:t>
            </a:r>
          </a:p>
        </p:txBody>
      </p:sp>
      <p:sp>
        <p:nvSpPr>
          <p:cNvPr id="5" name="Rectangle 6"/>
          <p:cNvSpPr/>
          <p:nvPr/>
        </p:nvSpPr>
        <p:spPr>
          <a:xfrm>
            <a:off x="98425" y="234950"/>
            <a:ext cx="461803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Posicionamento SBT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5013" y="5942013"/>
            <a:ext cx="7127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60363" y="1790700"/>
            <a:ext cx="86121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emissora apresenta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44%</a:t>
            </a:r>
            <a:r>
              <a:rPr lang="pt-BR" sz="1600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dos telespectadores pertencentes às classes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ABC1</a:t>
            </a:r>
            <a:r>
              <a:rPr lang="pt-BR" sz="1600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,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 com predominância de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mulheres (59%)</a:t>
            </a:r>
            <a:r>
              <a:rPr lang="pt-BR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e telespectadores com idade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superior a 18 anos – 73%</a:t>
            </a:r>
            <a:r>
              <a:rPr lang="pt-BR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rgbClr val="002060"/>
              </a:solidFill>
              <a:latin typeface="+mn-lt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</a:rPr>
              <a:t>De acordo com o IBOPE (15 mercados), a emissora alcançou neste ano mais de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64,7 milhões de telespectadores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, o que corresponde a uma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cobertura de 96%</a:t>
            </a:r>
            <a:r>
              <a:rPr lang="pt-BR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+mn-lt"/>
              </a:rPr>
              <a:t>do total do universo monitorado.</a:t>
            </a:r>
          </a:p>
        </p:txBody>
      </p:sp>
      <p:sp>
        <p:nvSpPr>
          <p:cNvPr id="24579" name="Retângulo 23"/>
          <p:cNvSpPr>
            <a:spLocks noChangeArrowheads="1"/>
          </p:cNvSpPr>
          <p:nvPr/>
        </p:nvSpPr>
        <p:spPr bwMode="auto">
          <a:xfrm>
            <a:off x="42863" y="6519863"/>
            <a:ext cx="8126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solidFill>
                  <a:srgbClr val="002060"/>
                </a:solidFill>
                <a:latin typeface="Century Gothic" pitchFamily="34" charset="0"/>
              </a:rPr>
              <a:t>Fonte: MW IBOPE – Dados Individuais (Adh% Cov%) – Faixa-Horaria (06:00-30h00) –PNT Premium – Adh% - setembro.2015 / Cov% - janeiro a outubro 2015/ Dados arredondados com uma casa decimal.</a:t>
            </a:r>
          </a:p>
        </p:txBody>
      </p:sp>
      <p:sp>
        <p:nvSpPr>
          <p:cNvPr id="23" name="Rectangle 6"/>
          <p:cNvSpPr/>
          <p:nvPr/>
        </p:nvSpPr>
        <p:spPr>
          <a:xfrm>
            <a:off x="98425" y="234950"/>
            <a:ext cx="3756025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Perfil do Público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ertura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ú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ncerrament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5779</TotalTime>
  <Words>418</Words>
  <Application>Microsoft Office PowerPoint</Application>
  <PresentationFormat>On-screen Show (4:3)</PresentationFormat>
  <Paragraphs>72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6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Century Gothic</vt:lpstr>
      <vt:lpstr>Arial</vt:lpstr>
      <vt:lpstr>Calibri</vt:lpstr>
      <vt:lpstr>ＭＳ Ｐゴシック</vt:lpstr>
      <vt:lpstr>Wingdings</vt:lpstr>
      <vt:lpstr>Abertura</vt:lpstr>
      <vt:lpstr>Conteúdo</vt:lpstr>
      <vt:lpstr>Encerramento</vt:lpstr>
      <vt:lpstr>Abertura</vt:lpstr>
      <vt:lpstr>Conteúdo</vt:lpstr>
      <vt:lpstr>Conteúdo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SBT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Ruth Forte</dc:creator>
  <cp:lastModifiedBy>MARCIA</cp:lastModifiedBy>
  <cp:revision>265</cp:revision>
  <dcterms:created xsi:type="dcterms:W3CDTF">2013-10-23T16:27:48Z</dcterms:created>
  <dcterms:modified xsi:type="dcterms:W3CDTF">2015-11-11T11:26:36Z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0x0101002D2A456C8519C345AEF75569CC0FF289</vt:lpwstr>
  </property>
</Properties>
</file>