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64" r:id="rId3"/>
    <p:sldId id="265" r:id="rId4"/>
    <p:sldId id="257" r:id="rId5"/>
    <p:sldId id="266" r:id="rId6"/>
    <p:sldId id="267" r:id="rId7"/>
    <p:sldId id="268" r:id="rId8"/>
    <p:sldId id="258" r:id="rId9"/>
    <p:sldId id="259" r:id="rId10"/>
    <p:sldId id="260" r:id="rId11"/>
    <p:sldId id="261" r:id="rId12"/>
    <p:sldId id="262" r:id="rId13"/>
    <p:sldId id="263" r:id="rId14"/>
    <p:sldId id="269" r:id="rId1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205" autoAdjust="0"/>
  </p:normalViewPr>
  <p:slideViewPr>
    <p:cSldViewPr>
      <p:cViewPr>
        <p:scale>
          <a:sx n="66" d="100"/>
          <a:sy n="66" d="100"/>
        </p:scale>
        <p:origin x="-117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91BB80-8B33-4E33-9925-7C04127F20FF}" type="datetimeFigureOut">
              <a:rPr lang="en-IE"/>
              <a:pPr>
                <a:defRPr/>
              </a:pPr>
              <a:t>2015-06-17</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CB71D8-3629-44FC-A7A1-89C7FC9C627D}" type="slidenum">
              <a:rPr lang="en-IE"/>
              <a:pPr>
                <a:defRPr/>
              </a:pPr>
              <a:t>‹#›</a:t>
            </a:fld>
            <a:endParaRPr lang="es-ES"/>
          </a:p>
        </p:txBody>
      </p:sp>
    </p:spTree>
    <p:extLst>
      <p:ext uri="{BB962C8B-B14F-4D97-AF65-F5344CB8AC3E}">
        <p14:creationId xmlns:p14="http://schemas.microsoft.com/office/powerpoint/2010/main" val="1885643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F66C178-5DCD-4C77-87EB-8D24A82F13A7}" type="slidenum">
              <a:rPr lang="en-GB" smtClean="0"/>
              <a:pPr>
                <a:defRPr/>
              </a:pPr>
              <a:t>2</a:t>
            </a:fld>
            <a:endParaRPr lang="en-GB"/>
          </a:p>
        </p:txBody>
      </p:sp>
    </p:spTree>
    <p:extLst>
      <p:ext uri="{BB962C8B-B14F-4D97-AF65-F5344CB8AC3E}">
        <p14:creationId xmlns:p14="http://schemas.microsoft.com/office/powerpoint/2010/main" val="216176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IE" sz="90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ECFA7-2036-431C-87E3-9BDA1CD28DA6}" type="slidenum">
              <a:rPr lang="en-GB">
                <a:solidFill>
                  <a:srgbClr val="000000"/>
                </a:solidFill>
              </a:rPr>
              <a:pPr fontAlgn="base">
                <a:spcBef>
                  <a:spcPct val="0"/>
                </a:spcBef>
                <a:spcAft>
                  <a:spcPct val="0"/>
                </a:spcAft>
                <a:defRPr/>
              </a:pPr>
              <a:t>12</a:t>
            </a:fld>
            <a:endParaRPr lang="es-E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6A7AE-3092-4C74-95D7-872571003FAB}" type="slidenum">
              <a:rPr lang="en-GB">
                <a:solidFill>
                  <a:srgbClr val="000000"/>
                </a:solidFill>
              </a:rPr>
              <a:pPr fontAlgn="base">
                <a:spcBef>
                  <a:spcPct val="0"/>
                </a:spcBef>
                <a:spcAft>
                  <a:spcPct val="0"/>
                </a:spcAft>
                <a:defRPr/>
              </a:pPr>
              <a:t>3</a:t>
            </a:fld>
            <a:endParaRPr lang="es-E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19AA6FF3-94E9-4A6E-9774-A9F4FA11690C}" type="slidenum">
              <a:rPr lang="en-GB" smtClean="0"/>
              <a:pPr>
                <a:defRPr/>
              </a:pPr>
              <a:t>5</a:t>
            </a:fld>
            <a:endParaRPr lang="en-GB"/>
          </a:p>
        </p:txBody>
      </p:sp>
    </p:spTree>
    <p:extLst>
      <p:ext uri="{BB962C8B-B14F-4D97-AF65-F5344CB8AC3E}">
        <p14:creationId xmlns:p14="http://schemas.microsoft.com/office/powerpoint/2010/main" val="165172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49CB71D8-3629-44FC-A7A1-89C7FC9C627D}" type="slidenum">
              <a:rPr lang="en-IE" smtClean="0"/>
              <a:pPr>
                <a:defRPr/>
              </a:pPr>
              <a:t>6</a:t>
            </a:fld>
            <a:endParaRPr lang="es-ES"/>
          </a:p>
        </p:txBody>
      </p:sp>
    </p:spTree>
    <p:extLst>
      <p:ext uri="{BB962C8B-B14F-4D97-AF65-F5344CB8AC3E}">
        <p14:creationId xmlns:p14="http://schemas.microsoft.com/office/powerpoint/2010/main" val="400839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70A89-1074-495B-84CE-B7EAD3A9C45D}" type="slidenum">
              <a:rPr lang="en-GB">
                <a:solidFill>
                  <a:srgbClr val="000000"/>
                </a:solidFill>
              </a:rPr>
              <a:pPr fontAlgn="base">
                <a:spcBef>
                  <a:spcPct val="0"/>
                </a:spcBef>
                <a:spcAft>
                  <a:spcPct val="0"/>
                </a:spcAft>
                <a:defRPr/>
              </a:pPr>
              <a:t>7</a:t>
            </a:fld>
            <a:endParaRPr lang="es-E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aseline="0"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73891-1AED-440B-8A9D-5B6C0E175BC8}" type="slidenum">
              <a:rPr lang="en-GB">
                <a:solidFill>
                  <a:srgbClr val="000000"/>
                </a:solidFill>
              </a:rPr>
              <a:pPr fontAlgn="base">
                <a:spcBef>
                  <a:spcPct val="0"/>
                </a:spcBef>
                <a:spcAft>
                  <a:spcPct val="0"/>
                </a:spcAft>
                <a:defRPr/>
              </a:pPr>
              <a:t>8</a:t>
            </a:fld>
            <a:endParaRPr lang="es-E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29094-AC08-4CC4-A279-3B4DA7B7989B}" type="slidenum">
              <a:rPr lang="en-GB">
                <a:solidFill>
                  <a:srgbClr val="000000"/>
                </a:solidFill>
              </a:rPr>
              <a:pPr fontAlgn="base">
                <a:spcBef>
                  <a:spcPct val="0"/>
                </a:spcBef>
                <a:spcAft>
                  <a:spcPct val="0"/>
                </a:spcAft>
                <a:defRPr/>
              </a:pPr>
              <a:t>9</a:t>
            </a:fld>
            <a:endParaRPr lang="es-E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55DE0-26C0-43A7-A252-7BADE48BE5BB}" type="slidenum">
              <a:rPr lang="en-GB">
                <a:solidFill>
                  <a:srgbClr val="000000"/>
                </a:solidFill>
              </a:rPr>
              <a:pPr fontAlgn="base">
                <a:spcBef>
                  <a:spcPct val="0"/>
                </a:spcBef>
                <a:spcAft>
                  <a:spcPct val="0"/>
                </a:spcAft>
                <a:defRPr/>
              </a:pPr>
              <a:t>10</a:t>
            </a:fld>
            <a:endParaRPr lang="es-E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D62B3-8C73-460E-8D1B-956A3D524BB7}" type="slidenum">
              <a:rPr lang="en-GB">
                <a:solidFill>
                  <a:srgbClr val="000000"/>
                </a:solidFill>
              </a:rPr>
              <a:pPr fontAlgn="base">
                <a:spcBef>
                  <a:spcPct val="0"/>
                </a:spcBef>
                <a:spcAft>
                  <a:spcPct val="0"/>
                </a:spcAft>
                <a:defRPr/>
              </a:pPr>
              <a:t>11</a:t>
            </a:fld>
            <a:endParaRPr lang="es-E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PAC">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flipH="1" flipV="1">
            <a:off x="4876800" y="0"/>
            <a:ext cx="4267200" cy="6858000"/>
          </a:xfrm>
          <a:prstGeom prst="rect">
            <a:avLst/>
          </a:prstGeom>
          <a:gradFill rotWithShape="1">
            <a:gsLst>
              <a:gs pos="0">
                <a:srgbClr val="C0C0C0"/>
              </a:gs>
              <a:gs pos="100000">
                <a:srgbClr val="FFFFFF"/>
              </a:gs>
            </a:gsLst>
            <a:lin ang="0" scaled="1"/>
          </a:gradFill>
          <a:ln>
            <a:noFill/>
          </a:ln>
          <a:extLst/>
        </p:spPr>
        <p:txBody>
          <a:bodyPr wrap="none" anchor="ctr"/>
          <a:lstStyle/>
          <a:p>
            <a:pPr>
              <a:defRPr/>
            </a:pPr>
            <a:endParaRPr lang="en-GB">
              <a:solidFill>
                <a:prstClr val="black"/>
              </a:solidFill>
              <a:cs typeface="Arial" charset="0"/>
            </a:endParaRPr>
          </a:p>
        </p:txBody>
      </p:sp>
      <p:sp>
        <p:nvSpPr>
          <p:cNvPr id="5" name="Rectangle 5"/>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6" name="Rectangle 5"/>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GB">
              <a:solidFill>
                <a:srgbClr val="FFFFFF"/>
              </a:solidFill>
              <a:latin typeface="+mn-lt"/>
              <a:cs typeface="Arial" charset="0"/>
            </a:endParaRPr>
          </a:p>
        </p:txBody>
      </p:sp>
      <p:pic>
        <p:nvPicPr>
          <p:cNvPr id="7" name="Picture 13" descr="WFA-Logo-transparent SMALL"/>
          <p:cNvPicPr>
            <a:picLocks noChangeAspect="1" noChangeArrowheads="1"/>
          </p:cNvPicPr>
          <p:nvPr userDrawn="1"/>
        </p:nvPicPr>
        <p:blipFill>
          <a:blip r:embed="rId2"/>
          <a:srcRect/>
          <a:stretch>
            <a:fillRect/>
          </a:stretch>
        </p:blipFill>
        <p:spPr bwMode="auto">
          <a:xfrm>
            <a:off x="7239000" y="5591175"/>
            <a:ext cx="1747838" cy="904875"/>
          </a:xfrm>
          <a:prstGeom prst="rect">
            <a:avLst/>
          </a:prstGeom>
          <a:noFill/>
          <a:ln w="9525">
            <a:noFill/>
            <a:miter lim="800000"/>
            <a:headEnd/>
            <a:tailEnd/>
          </a:ln>
        </p:spPr>
      </p:pic>
      <p:sp>
        <p:nvSpPr>
          <p:cNvPr id="2" name="Title 1"/>
          <p:cNvSpPr>
            <a:spLocks noGrp="1"/>
          </p:cNvSpPr>
          <p:nvPr>
            <p:ph type="ctrTitle"/>
          </p:nvPr>
        </p:nvSpPr>
        <p:spPr>
          <a:xfrm>
            <a:off x="609600" y="914401"/>
            <a:ext cx="7772400" cy="914400"/>
          </a:xfrm>
          <a:prstGeom prst="rect">
            <a:avLst/>
          </a:prstGeom>
        </p:spPr>
        <p:txBody>
          <a:bodyPr>
            <a:normAutofit/>
          </a:bodyPr>
          <a:lstStyle>
            <a:lvl1pPr algn="l">
              <a:defRPr sz="3000" b="1">
                <a:solidFill>
                  <a:srgbClr val="E2000B"/>
                </a:solidFill>
                <a:latin typeface="Tahoma" pitchFamily="34" charset="0"/>
                <a:ea typeface="Tahoma" pitchFamily="34" charset="0"/>
                <a:cs typeface="Tahoma"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609600" y="2209800"/>
            <a:ext cx="6400800" cy="487363"/>
          </a:xfrm>
          <a:prstGeom prst="rect">
            <a:avLst/>
          </a:prstGeom>
        </p:spPr>
        <p:txBody>
          <a:bodyPr/>
          <a:lstStyle>
            <a:lvl1pPr>
              <a:buFont typeface="Arial" pitchFamily="34" charset="0"/>
              <a:buNone/>
              <a:defRPr sz="160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1"/>
          <p:cNvGrpSpPr>
            <a:grpSpLocks/>
          </p:cNvGrpSpPr>
          <p:nvPr userDrawn="1"/>
        </p:nvGrpSpPr>
        <p:grpSpPr bwMode="auto">
          <a:xfrm>
            <a:off x="4267200" y="1295400"/>
            <a:ext cx="4321175" cy="4732338"/>
            <a:chOff x="3984625" y="1439863"/>
            <a:chExt cx="4321175" cy="4732337"/>
          </a:xfrm>
        </p:grpSpPr>
        <p:sp>
          <p:nvSpPr>
            <p:cNvPr id="4" name="Freeform 210"/>
            <p:cNvSpPr>
              <a:spLocks/>
            </p:cNvSpPr>
            <p:nvPr/>
          </p:nvSpPr>
          <p:spPr bwMode="auto">
            <a:xfrm>
              <a:off x="5845175" y="3233738"/>
              <a:ext cx="730250" cy="939800"/>
            </a:xfrm>
            <a:custGeom>
              <a:avLst/>
              <a:gdLst>
                <a:gd name="T0" fmla="*/ 2110842618 w 240"/>
                <a:gd name="T1" fmla="*/ 1586505226 h 337"/>
                <a:gd name="T2" fmla="*/ 2110842618 w 240"/>
                <a:gd name="T3" fmla="*/ 1539841524 h 337"/>
                <a:gd name="T4" fmla="*/ 1999744236 w 240"/>
                <a:gd name="T5" fmla="*/ 1539841524 h 337"/>
                <a:gd name="T6" fmla="*/ 1944196567 w 240"/>
                <a:gd name="T7" fmla="*/ 1259870116 h 337"/>
                <a:gd name="T8" fmla="*/ 1666455179 w 240"/>
                <a:gd name="T9" fmla="*/ 1353194732 h 337"/>
                <a:gd name="T10" fmla="*/ 1444261079 w 240"/>
                <a:gd name="T11" fmla="*/ 1213209202 h 337"/>
                <a:gd name="T12" fmla="*/ 1444261079 w 240"/>
                <a:gd name="T13" fmla="*/ 933238143 h 337"/>
                <a:gd name="T14" fmla="*/ 1666455179 w 240"/>
                <a:gd name="T15" fmla="*/ 653266909 h 337"/>
                <a:gd name="T16" fmla="*/ 1833098186 w 240"/>
                <a:gd name="T17" fmla="*/ 559942293 h 337"/>
                <a:gd name="T18" fmla="*/ 1888648898 w 240"/>
                <a:gd name="T19" fmla="*/ 419956763 h 337"/>
                <a:gd name="T20" fmla="*/ 1777550517 w 240"/>
                <a:gd name="T21" fmla="*/ 279971147 h 337"/>
                <a:gd name="T22" fmla="*/ 1555356417 w 240"/>
                <a:gd name="T23" fmla="*/ 279971147 h 337"/>
                <a:gd name="T24" fmla="*/ 1388710367 w 240"/>
                <a:gd name="T25" fmla="*/ 139985573 h 337"/>
                <a:gd name="T26" fmla="*/ 1110968978 w 240"/>
                <a:gd name="T27" fmla="*/ 0 h 337"/>
                <a:gd name="T28" fmla="*/ 1110968978 w 240"/>
                <a:gd name="T29" fmla="*/ 0 h 337"/>
                <a:gd name="T30" fmla="*/ 999873640 w 240"/>
                <a:gd name="T31" fmla="*/ 186646531 h 337"/>
                <a:gd name="T32" fmla="*/ 777679730 w 240"/>
                <a:gd name="T33" fmla="*/ 373295850 h 337"/>
                <a:gd name="T34" fmla="*/ 611033680 w 240"/>
                <a:gd name="T35" fmla="*/ 419956763 h 337"/>
                <a:gd name="T36" fmla="*/ 388839865 w 240"/>
                <a:gd name="T37" fmla="*/ 606603207 h 337"/>
                <a:gd name="T38" fmla="*/ 222193815 w 240"/>
                <a:gd name="T39" fmla="*/ 559942293 h 337"/>
                <a:gd name="T40" fmla="*/ 166646098 w 240"/>
                <a:gd name="T41" fmla="*/ 466617677 h 337"/>
                <a:gd name="T42" fmla="*/ 0 w 240"/>
                <a:gd name="T43" fmla="*/ 559942293 h 337"/>
                <a:gd name="T44" fmla="*/ 166646098 w 240"/>
                <a:gd name="T45" fmla="*/ 886577229 h 337"/>
                <a:gd name="T46" fmla="*/ 499935298 w 240"/>
                <a:gd name="T47" fmla="*/ 1353194732 h 337"/>
                <a:gd name="T48" fmla="*/ 833227589 w 240"/>
                <a:gd name="T49" fmla="*/ 1959798113 h 337"/>
                <a:gd name="T50" fmla="*/ 833227589 w 240"/>
                <a:gd name="T51" fmla="*/ 2053122729 h 337"/>
                <a:gd name="T52" fmla="*/ 1999744236 w 240"/>
                <a:gd name="T53" fmla="*/ 2147483647 h 337"/>
                <a:gd name="T54" fmla="*/ 2055291906 w 240"/>
                <a:gd name="T55" fmla="*/ 2147483647 h 337"/>
                <a:gd name="T56" fmla="*/ 2110842618 w 240"/>
                <a:gd name="T57" fmla="*/ 2147483647 h 337"/>
                <a:gd name="T58" fmla="*/ 2147483647 w 240"/>
                <a:gd name="T59" fmla="*/ 2099786432 h 337"/>
                <a:gd name="T60" fmla="*/ 2147483647 w 240"/>
                <a:gd name="T61" fmla="*/ 1726490756 h 337"/>
                <a:gd name="T62" fmla="*/ 2110842618 w 240"/>
                <a:gd name="T63" fmla="*/ 158650522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1">
                  <a:lumMod val="50000"/>
                </a:schemeClr>
              </a:solidFill>
              <a:round/>
              <a:headEnd/>
              <a:tailEnd/>
            </a:ln>
            <a:extLst/>
          </p:spPr>
          <p:txBody>
            <a:bodyPr/>
            <a:lstStyle/>
            <a:p>
              <a:pPr>
                <a:defRPr/>
              </a:pPr>
              <a:endParaRPr lang="en-GB">
                <a:solidFill>
                  <a:prstClr val="black"/>
                </a:solidFill>
                <a:latin typeface="Arial" pitchFamily="34" charset="0"/>
                <a:cs typeface="Arial" pitchFamily="34" charset="0"/>
              </a:endParaRPr>
            </a:p>
          </p:txBody>
        </p:sp>
        <p:sp>
          <p:nvSpPr>
            <p:cNvPr id="5" name="Freeform 199"/>
            <p:cNvSpPr>
              <a:spLocks/>
            </p:cNvSpPr>
            <p:nvPr/>
          </p:nvSpPr>
          <p:spPr bwMode="auto">
            <a:xfrm rot="21367241">
              <a:off x="6251575" y="4411662"/>
              <a:ext cx="1149350" cy="1708150"/>
            </a:xfrm>
            <a:custGeom>
              <a:avLst/>
              <a:gdLst>
                <a:gd name="T0" fmla="*/ 2147483647 w 62"/>
                <a:gd name="T1" fmla="*/ 2147483647 h 129"/>
                <a:gd name="T2" fmla="*/ 2147483647 w 62"/>
                <a:gd name="T3" fmla="*/ 2147483647 h 129"/>
                <a:gd name="T4" fmla="*/ 2147483647 w 62"/>
                <a:gd name="T5" fmla="*/ 2147483647 h 129"/>
                <a:gd name="T6" fmla="*/ 2147483647 w 62"/>
                <a:gd name="T7" fmla="*/ 2147483647 h 129"/>
                <a:gd name="T8" fmla="*/ 2147483647 w 62"/>
                <a:gd name="T9" fmla="*/ 2147483647 h 129"/>
                <a:gd name="T10" fmla="*/ 2147483647 w 62"/>
                <a:gd name="T11" fmla="*/ 2147483647 h 129"/>
                <a:gd name="T12" fmla="*/ 2147483647 w 62"/>
                <a:gd name="T13" fmla="*/ 2147483647 h 129"/>
                <a:gd name="T14" fmla="*/ 2147483647 w 62"/>
                <a:gd name="T15" fmla="*/ 2147483647 h 129"/>
                <a:gd name="T16" fmla="*/ 2147483647 w 62"/>
                <a:gd name="T17" fmla="*/ 2147483647 h 129"/>
                <a:gd name="T18" fmla="*/ 2147483647 w 62"/>
                <a:gd name="T19" fmla="*/ 2147483647 h 129"/>
                <a:gd name="T20" fmla="*/ 2147483647 w 62"/>
                <a:gd name="T21" fmla="*/ 2147483647 h 129"/>
                <a:gd name="T22" fmla="*/ 2147483647 w 62"/>
                <a:gd name="T23" fmla="*/ 2147483647 h 129"/>
                <a:gd name="T24" fmla="*/ 2147483647 w 62"/>
                <a:gd name="T25" fmla="*/ 2147483647 h 129"/>
                <a:gd name="T26" fmla="*/ 2147483647 w 62"/>
                <a:gd name="T27" fmla="*/ 2147483647 h 129"/>
                <a:gd name="T28" fmla="*/ 2147483647 w 62"/>
                <a:gd name="T29" fmla="*/ 2147483647 h 129"/>
                <a:gd name="T30" fmla="*/ 2147483647 w 62"/>
                <a:gd name="T31" fmla="*/ 0 h 129"/>
                <a:gd name="T32" fmla="*/ 2147483647 w 62"/>
                <a:gd name="T33" fmla="*/ 0 h 129"/>
                <a:gd name="T34" fmla="*/ 2147483647 w 62"/>
                <a:gd name="T35" fmla="*/ 2147483647 h 129"/>
                <a:gd name="T36" fmla="*/ 2147483647 w 62"/>
                <a:gd name="T37" fmla="*/ 2147483647 h 129"/>
                <a:gd name="T38" fmla="*/ 2147483647 w 62"/>
                <a:gd name="T39" fmla="*/ 2147483647 h 129"/>
                <a:gd name="T40" fmla="*/ 2147483647 w 62"/>
                <a:gd name="T41" fmla="*/ 2147483647 h 129"/>
                <a:gd name="T42" fmla="*/ 2147483647 w 62"/>
                <a:gd name="T43" fmla="*/ 2147483647 h 129"/>
                <a:gd name="T44" fmla="*/ 2147483647 w 62"/>
                <a:gd name="T45" fmla="*/ 2147483647 h 129"/>
                <a:gd name="T46" fmla="*/ 2147483647 w 62"/>
                <a:gd name="T47" fmla="*/ 2147483647 h 129"/>
                <a:gd name="T48" fmla="*/ 2147483647 w 62"/>
                <a:gd name="T49" fmla="*/ 2147483647 h 129"/>
                <a:gd name="T50" fmla="*/ 2147483647 w 62"/>
                <a:gd name="T51" fmla="*/ 2147483647 h 129"/>
                <a:gd name="T52" fmla="*/ 2147483647 w 62"/>
                <a:gd name="T53" fmla="*/ 2147483647 h 129"/>
                <a:gd name="T54" fmla="*/ 2147483647 w 62"/>
                <a:gd name="T55" fmla="*/ 2147483647 h 129"/>
                <a:gd name="T56" fmla="*/ 2147483647 w 62"/>
                <a:gd name="T57" fmla="*/ 2147483647 h 129"/>
                <a:gd name="T58" fmla="*/ 2147483647 w 62"/>
                <a:gd name="T59" fmla="*/ 2147483647 h 129"/>
                <a:gd name="T60" fmla="*/ 2147483647 w 62"/>
                <a:gd name="T61" fmla="*/ 2147483647 h 129"/>
                <a:gd name="T62" fmla="*/ 2147483647 w 62"/>
                <a:gd name="T63" fmla="*/ 2147483647 h 129"/>
                <a:gd name="T64" fmla="*/ 2147483647 w 62"/>
                <a:gd name="T65" fmla="*/ 2147483647 h 129"/>
                <a:gd name="T66" fmla="*/ 2147483647 w 62"/>
                <a:gd name="T67" fmla="*/ 2147483647 h 129"/>
                <a:gd name="T68" fmla="*/ 2147483647 w 62"/>
                <a:gd name="T69" fmla="*/ 2147483647 h 129"/>
                <a:gd name="T70" fmla="*/ 0 w 62"/>
                <a:gd name="T71" fmla="*/ 2147483647 h 129"/>
                <a:gd name="T72" fmla="*/ 2147483647 w 62"/>
                <a:gd name="T73" fmla="*/ 2147483647 h 129"/>
                <a:gd name="T74" fmla="*/ 2147483647 w 62"/>
                <a:gd name="T75" fmla="*/ 2147483647 h 129"/>
                <a:gd name="T76" fmla="*/ 2147483647 w 62"/>
                <a:gd name="T77" fmla="*/ 2147483647 h 129"/>
                <a:gd name="T78" fmla="*/ 2147483647 w 62"/>
                <a:gd name="T79" fmla="*/ 2147483647 h 129"/>
                <a:gd name="T80" fmla="*/ 2147483647 w 62"/>
                <a:gd name="T81" fmla="*/ 2147483647 h 129"/>
                <a:gd name="T82" fmla="*/ 2147483647 w 62"/>
                <a:gd name="T83" fmla="*/ 2147483647 h 129"/>
                <a:gd name="T84" fmla="*/ 2147483647 w 62"/>
                <a:gd name="T85" fmla="*/ 2147483647 h 129"/>
                <a:gd name="T86" fmla="*/ 2147483647 w 62"/>
                <a:gd name="T87" fmla="*/ 2147483647 h 129"/>
                <a:gd name="T88" fmla="*/ 2147483647 w 62"/>
                <a:gd name="T89" fmla="*/ 2147483647 h 129"/>
                <a:gd name="T90" fmla="*/ 2147483647 w 62"/>
                <a:gd name="T91" fmla="*/ 2147483647 h 129"/>
                <a:gd name="T92" fmla="*/ 2147483647 w 62"/>
                <a:gd name="T93" fmla="*/ 2147483647 h 129"/>
                <a:gd name="T94" fmla="*/ 2147483647 w 62"/>
                <a:gd name="T95" fmla="*/ 2147483647 h 129"/>
                <a:gd name="T96" fmla="*/ 2147483647 w 62"/>
                <a:gd name="T97" fmla="*/ 2147483647 h 129"/>
                <a:gd name="T98" fmla="*/ 2147483647 w 62"/>
                <a:gd name="T99" fmla="*/ 2147483647 h 129"/>
                <a:gd name="T100" fmla="*/ 2147483647 w 62"/>
                <a:gd name="T101" fmla="*/ 2147483647 h 129"/>
                <a:gd name="T102" fmla="*/ 2147483647 w 62"/>
                <a:gd name="T103" fmla="*/ 2147483647 h 129"/>
                <a:gd name="T104" fmla="*/ 2147483647 w 62"/>
                <a:gd name="T105" fmla="*/ 2147483647 h 129"/>
                <a:gd name="T106" fmla="*/ 2147483647 w 62"/>
                <a:gd name="T107" fmla="*/ 2147483647 h 129"/>
                <a:gd name="T108" fmla="*/ 2147483647 w 62"/>
                <a:gd name="T109" fmla="*/ 2147483647 h 129"/>
                <a:gd name="T110" fmla="*/ 2147483647 w 62"/>
                <a:gd name="T111" fmla="*/ 2147483647 h 129"/>
                <a:gd name="T112" fmla="*/ 2147483647 w 62"/>
                <a:gd name="T113" fmla="*/ 2147483647 h 129"/>
                <a:gd name="T114" fmla="*/ 2147483647 w 62"/>
                <a:gd name="T115" fmla="*/ 2147483647 h 129"/>
                <a:gd name="T116" fmla="*/ 2147483647 w 62"/>
                <a:gd name="T117" fmla="*/ 2147483647 h 129"/>
                <a:gd name="T118" fmla="*/ 2147483647 w 62"/>
                <a:gd name="T119" fmla="*/ 2147483647 h 129"/>
                <a:gd name="T120" fmla="*/ 2147483647 w 62"/>
                <a:gd name="T121" fmla="*/ 2147483647 h 129"/>
                <a:gd name="T122" fmla="*/ 2147483647 w 62"/>
                <a:gd name="T123" fmla="*/ 2147483647 h 129"/>
                <a:gd name="T124" fmla="*/ 2147483647 w 62"/>
                <a:gd name="T125" fmla="*/ 214748364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 name="Rectangle 40"/>
            <p:cNvSpPr>
              <a:spLocks noChangeArrowheads="1"/>
            </p:cNvSpPr>
            <p:nvPr/>
          </p:nvSpPr>
          <p:spPr bwMode="auto">
            <a:xfrm rot="302873">
              <a:off x="6477000" y="5105400"/>
              <a:ext cx="457200" cy="1066800"/>
            </a:xfrm>
            <a:prstGeom prst="rect">
              <a:avLst/>
            </a:prstGeom>
            <a:solidFill>
              <a:schemeClr val="bg1"/>
            </a:solidFill>
            <a:ln>
              <a:noFill/>
            </a:ln>
            <a:extLst/>
          </p:spPr>
          <p:txBody>
            <a:bodyPr/>
            <a:lstStyle/>
            <a:p>
              <a:pPr>
                <a:defRPr/>
              </a:pPr>
              <a:endParaRPr lang="en-GB">
                <a:solidFill>
                  <a:prstClr val="black"/>
                </a:solidFill>
                <a:cs typeface="Arial" charset="0"/>
              </a:endParaRPr>
            </a:p>
          </p:txBody>
        </p:sp>
        <p:sp>
          <p:nvSpPr>
            <p:cNvPr id="7" name="Freeform 215"/>
            <p:cNvSpPr>
              <a:spLocks/>
            </p:cNvSpPr>
            <p:nvPr/>
          </p:nvSpPr>
          <p:spPr bwMode="auto">
            <a:xfrm rot="21367241">
              <a:off x="6330950" y="4440237"/>
              <a:ext cx="1181100" cy="1693863"/>
            </a:xfrm>
            <a:custGeom>
              <a:avLst/>
              <a:gdLst>
                <a:gd name="T0" fmla="*/ 2147483647 w 9564"/>
                <a:gd name="T1" fmla="*/ 2147483647 h 10000"/>
                <a:gd name="T2" fmla="*/ 2147483647 w 9564"/>
                <a:gd name="T3" fmla="*/ 0 h 10000"/>
                <a:gd name="T4" fmla="*/ 2147483647 w 9564"/>
                <a:gd name="T5" fmla="*/ 2147483647 h 10000"/>
                <a:gd name="T6" fmla="*/ 2147483647 w 9564"/>
                <a:gd name="T7" fmla="*/ 2147483647 h 10000"/>
                <a:gd name="T8" fmla="*/ 2147483647 w 9564"/>
                <a:gd name="T9" fmla="*/ 2147483647 h 10000"/>
                <a:gd name="T10" fmla="*/ 2147483647 w 9564"/>
                <a:gd name="T11" fmla="*/ 2147483647 h 10000"/>
                <a:gd name="T12" fmla="*/ 2147483647 w 9564"/>
                <a:gd name="T13" fmla="*/ 2147483647 h 10000"/>
                <a:gd name="T14" fmla="*/ 2147483647 w 9564"/>
                <a:gd name="T15" fmla="*/ 2147483647 h 10000"/>
                <a:gd name="T16" fmla="*/ 2147483647 w 9564"/>
                <a:gd name="T17" fmla="*/ 2147483647 h 10000"/>
                <a:gd name="T18" fmla="*/ 2147483647 w 9564"/>
                <a:gd name="T19" fmla="*/ 2147483647 h 10000"/>
                <a:gd name="T20" fmla="*/ 2147483647 w 9564"/>
                <a:gd name="T21" fmla="*/ 2147483647 h 10000"/>
                <a:gd name="T22" fmla="*/ 2147483647 w 9564"/>
                <a:gd name="T23" fmla="*/ 2147483647 h 10000"/>
                <a:gd name="T24" fmla="*/ 2147483647 w 9564"/>
                <a:gd name="T25" fmla="*/ 2147483647 h 10000"/>
                <a:gd name="T26" fmla="*/ 2147483647 w 9564"/>
                <a:gd name="T27" fmla="*/ 2147483647 h 10000"/>
                <a:gd name="T28" fmla="*/ 2147483647 w 9564"/>
                <a:gd name="T29" fmla="*/ 2147483647 h 10000"/>
                <a:gd name="T30" fmla="*/ 2147483647 w 9564"/>
                <a:gd name="T31" fmla="*/ 2147483647 h 10000"/>
                <a:gd name="T32" fmla="*/ 2147483647 w 9564"/>
                <a:gd name="T33" fmla="*/ 2147483647 h 10000"/>
                <a:gd name="T34" fmla="*/ 2147483647 w 9564"/>
                <a:gd name="T35" fmla="*/ 2147483647 h 10000"/>
                <a:gd name="T36" fmla="*/ 2147483647 w 9564"/>
                <a:gd name="T37" fmla="*/ 2147483647 h 10000"/>
                <a:gd name="T38" fmla="*/ 2147483647 w 9564"/>
                <a:gd name="T39" fmla="*/ 2147483647 h 10000"/>
                <a:gd name="T40" fmla="*/ 2147483647 w 9564"/>
                <a:gd name="T41" fmla="*/ 2147483647 h 10000"/>
                <a:gd name="T42" fmla="*/ 2147483647 w 9564"/>
                <a:gd name="T43" fmla="*/ 2147483647 h 10000"/>
                <a:gd name="T44" fmla="*/ 2147483647 w 9564"/>
                <a:gd name="T45" fmla="*/ 2147483647 h 10000"/>
                <a:gd name="T46" fmla="*/ 2147483647 w 9564"/>
                <a:gd name="T47" fmla="*/ 2147483647 h 10000"/>
                <a:gd name="T48" fmla="*/ 2147483647 w 9564"/>
                <a:gd name="T49" fmla="*/ 2147483647 h 10000"/>
                <a:gd name="T50" fmla="*/ 2147483647 w 9564"/>
                <a:gd name="T51" fmla="*/ 2147483647 h 10000"/>
                <a:gd name="T52" fmla="*/ 2147483647 w 9564"/>
                <a:gd name="T53" fmla="*/ 2147483647 h 10000"/>
                <a:gd name="T54" fmla="*/ 2147483647 w 9564"/>
                <a:gd name="T55" fmla="*/ 2147483647 h 10000"/>
                <a:gd name="T56" fmla="*/ 0 w 9564"/>
                <a:gd name="T57" fmla="*/ 2147483647 h 10000"/>
                <a:gd name="T58" fmla="*/ 2147483647 w 9564"/>
                <a:gd name="T59" fmla="*/ 2147483647 h 10000"/>
                <a:gd name="T60" fmla="*/ 2147483647 w 9564"/>
                <a:gd name="T61" fmla="*/ 2147483647 h 10000"/>
                <a:gd name="T62" fmla="*/ 2147483647 w 9564"/>
                <a:gd name="T63" fmla="*/ 2147483647 h 10000"/>
                <a:gd name="T64" fmla="*/ 2147483647 w 9564"/>
                <a:gd name="T65" fmla="*/ 2147483647 h 10000"/>
                <a:gd name="T66" fmla="*/ 2147483647 w 9564"/>
                <a:gd name="T67" fmla="*/ 2147483647 h 10000"/>
                <a:gd name="T68" fmla="*/ 2147483647 w 9564"/>
                <a:gd name="T69" fmla="*/ 2147483647 h 10000"/>
                <a:gd name="T70" fmla="*/ 2147483647 w 9564"/>
                <a:gd name="T71" fmla="*/ 2147483647 h 10000"/>
                <a:gd name="T72" fmla="*/ 2147483647 w 9564"/>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64"/>
                <a:gd name="T112" fmla="*/ 0 h 10000"/>
                <a:gd name="T113" fmla="*/ 9564 w 9564"/>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64" h="10000">
                  <a:moveTo>
                    <a:pt x="3235" y="191"/>
                  </a:moveTo>
                  <a:lnTo>
                    <a:pt x="4198" y="0"/>
                  </a:lnTo>
                  <a:lnTo>
                    <a:pt x="4817" y="436"/>
                  </a:lnTo>
                  <a:lnTo>
                    <a:pt x="6881" y="845"/>
                  </a:lnTo>
                  <a:cubicBezTo>
                    <a:pt x="6950" y="999"/>
                    <a:pt x="7018" y="1154"/>
                    <a:pt x="7087" y="1308"/>
                  </a:cubicBezTo>
                  <a:lnTo>
                    <a:pt x="7500" y="1553"/>
                  </a:lnTo>
                  <a:lnTo>
                    <a:pt x="9564" y="1172"/>
                  </a:lnTo>
                  <a:lnTo>
                    <a:pt x="9151" y="1744"/>
                  </a:lnTo>
                  <a:lnTo>
                    <a:pt x="7362" y="2316"/>
                  </a:lnTo>
                  <a:lnTo>
                    <a:pt x="6881" y="2698"/>
                  </a:lnTo>
                  <a:cubicBezTo>
                    <a:pt x="6949" y="2898"/>
                    <a:pt x="7019" y="3097"/>
                    <a:pt x="7087" y="3297"/>
                  </a:cubicBezTo>
                  <a:lnTo>
                    <a:pt x="7569" y="3515"/>
                  </a:lnTo>
                  <a:lnTo>
                    <a:pt x="6743" y="3515"/>
                  </a:lnTo>
                  <a:lnTo>
                    <a:pt x="8119" y="3842"/>
                  </a:lnTo>
                  <a:lnTo>
                    <a:pt x="7913" y="4414"/>
                  </a:lnTo>
                  <a:lnTo>
                    <a:pt x="7156" y="4605"/>
                  </a:lnTo>
                  <a:lnTo>
                    <a:pt x="5298" y="4850"/>
                  </a:lnTo>
                  <a:lnTo>
                    <a:pt x="4266" y="5504"/>
                  </a:lnTo>
                  <a:lnTo>
                    <a:pt x="3372" y="5640"/>
                  </a:lnTo>
                  <a:lnTo>
                    <a:pt x="3785" y="5886"/>
                  </a:lnTo>
                  <a:lnTo>
                    <a:pt x="3165" y="6485"/>
                  </a:lnTo>
                  <a:lnTo>
                    <a:pt x="1789" y="7112"/>
                  </a:lnTo>
                  <a:cubicBezTo>
                    <a:pt x="1835" y="7230"/>
                    <a:pt x="1880" y="7348"/>
                    <a:pt x="1927" y="7466"/>
                  </a:cubicBezTo>
                  <a:lnTo>
                    <a:pt x="2409" y="7684"/>
                  </a:lnTo>
                  <a:cubicBezTo>
                    <a:pt x="2317" y="7847"/>
                    <a:pt x="2226" y="8011"/>
                    <a:pt x="2134" y="8174"/>
                  </a:cubicBezTo>
                  <a:lnTo>
                    <a:pt x="1308" y="8665"/>
                  </a:lnTo>
                  <a:lnTo>
                    <a:pt x="482" y="9155"/>
                  </a:lnTo>
                  <a:lnTo>
                    <a:pt x="1514" y="10000"/>
                  </a:lnTo>
                  <a:lnTo>
                    <a:pt x="0" y="9401"/>
                  </a:lnTo>
                  <a:lnTo>
                    <a:pt x="332" y="9308"/>
                  </a:lnTo>
                  <a:cubicBezTo>
                    <a:pt x="309" y="9017"/>
                    <a:pt x="439" y="8701"/>
                    <a:pt x="416" y="8410"/>
                  </a:cubicBezTo>
                  <a:lnTo>
                    <a:pt x="1170" y="4196"/>
                  </a:lnTo>
                  <a:cubicBezTo>
                    <a:pt x="1193" y="4863"/>
                    <a:pt x="1383" y="3735"/>
                    <a:pt x="1407" y="4402"/>
                  </a:cubicBezTo>
                  <a:lnTo>
                    <a:pt x="1927" y="2371"/>
                  </a:lnTo>
                  <a:lnTo>
                    <a:pt x="2752" y="1417"/>
                  </a:lnTo>
                  <a:lnTo>
                    <a:pt x="3440" y="899"/>
                  </a:lnTo>
                  <a:cubicBezTo>
                    <a:pt x="3372" y="663"/>
                    <a:pt x="3303" y="427"/>
                    <a:pt x="3235" y="191"/>
                  </a:cubicBez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 name="Freeform 188"/>
            <p:cNvSpPr>
              <a:spLocks/>
            </p:cNvSpPr>
            <p:nvPr/>
          </p:nvSpPr>
          <p:spPr bwMode="auto">
            <a:xfrm>
              <a:off x="5810250" y="2090738"/>
              <a:ext cx="577850" cy="161925"/>
            </a:xfrm>
            <a:custGeom>
              <a:avLst/>
              <a:gdLst>
                <a:gd name="T0" fmla="*/ 545160220 w 35"/>
                <a:gd name="T1" fmla="*/ 262205116 h 10"/>
                <a:gd name="T2" fmla="*/ 2147483647 w 35"/>
                <a:gd name="T3" fmla="*/ 0 h 10"/>
                <a:gd name="T4" fmla="*/ 2147483647 w 35"/>
                <a:gd name="T5" fmla="*/ 0 h 10"/>
                <a:gd name="T6" fmla="*/ 2147483647 w 35"/>
                <a:gd name="T7" fmla="*/ 786583025 h 10"/>
                <a:gd name="T8" fmla="*/ 2147483647 w 35"/>
                <a:gd name="T9" fmla="*/ 1573182243 h 10"/>
                <a:gd name="T10" fmla="*/ 2147483647 w 35"/>
                <a:gd name="T11" fmla="*/ 1835371103 h 10"/>
                <a:gd name="T12" fmla="*/ 2147483647 w 35"/>
                <a:gd name="T13" fmla="*/ 2147483647 h 10"/>
                <a:gd name="T14" fmla="*/ 2147483647 w 35"/>
                <a:gd name="T15" fmla="*/ 2147483647 h 10"/>
                <a:gd name="T16" fmla="*/ 2147483647 w 35"/>
                <a:gd name="T17" fmla="*/ 2147483647 h 10"/>
                <a:gd name="T18" fmla="*/ 2147483647 w 35"/>
                <a:gd name="T19" fmla="*/ 2097576156 h 10"/>
                <a:gd name="T20" fmla="*/ 2147483647 w 35"/>
                <a:gd name="T21" fmla="*/ 1310993383 h 10"/>
                <a:gd name="T22" fmla="*/ 2147483647 w 35"/>
                <a:gd name="T23" fmla="*/ 1048788078 h 10"/>
                <a:gd name="T24" fmla="*/ 2147483647 w 35"/>
                <a:gd name="T25" fmla="*/ 1048788078 h 10"/>
                <a:gd name="T26" fmla="*/ 1362900422 w 35"/>
                <a:gd name="T27" fmla="*/ 1048788078 h 10"/>
                <a:gd name="T28" fmla="*/ 0 w 35"/>
                <a:gd name="T29" fmla="*/ 786583025 h 10"/>
                <a:gd name="T30" fmla="*/ 545160220 w 35"/>
                <a:gd name="T31" fmla="*/ 26220511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1">
                  <a:lumMod val="50000"/>
                </a:schemeClr>
              </a:solidFill>
              <a:round/>
              <a:headEnd/>
              <a:tailEnd/>
            </a:ln>
            <a:extLst/>
          </p:spPr>
          <p:txBody>
            <a:bodyPr/>
            <a:lstStyle/>
            <a:p>
              <a:pPr>
                <a:defRPr/>
              </a:pPr>
              <a:endParaRPr lang="en-GB">
                <a:solidFill>
                  <a:prstClr val="black"/>
                </a:solidFill>
                <a:latin typeface="Arial" pitchFamily="34" charset="0"/>
                <a:cs typeface="Arial" pitchFamily="34" charset="0"/>
              </a:endParaRPr>
            </a:p>
          </p:txBody>
        </p:sp>
        <p:sp>
          <p:nvSpPr>
            <p:cNvPr id="9" name="Freeform 189"/>
            <p:cNvSpPr>
              <a:spLocks/>
            </p:cNvSpPr>
            <p:nvPr/>
          </p:nvSpPr>
          <p:spPr bwMode="auto">
            <a:xfrm>
              <a:off x="6384925" y="2243138"/>
              <a:ext cx="361950" cy="9842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0" name="Freeform 190"/>
            <p:cNvSpPr>
              <a:spLocks/>
            </p:cNvSpPr>
            <p:nvPr/>
          </p:nvSpPr>
          <p:spPr bwMode="auto">
            <a:xfrm>
              <a:off x="5495925" y="2465388"/>
              <a:ext cx="231775" cy="234950"/>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1" name="Freeform 191"/>
            <p:cNvSpPr>
              <a:spLocks/>
            </p:cNvSpPr>
            <p:nvPr/>
          </p:nvSpPr>
          <p:spPr bwMode="auto">
            <a:xfrm>
              <a:off x="5578475" y="2700338"/>
              <a:ext cx="200025" cy="14605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2" name="Freeform 192"/>
            <p:cNvSpPr>
              <a:spLocks/>
            </p:cNvSpPr>
            <p:nvPr/>
          </p:nvSpPr>
          <p:spPr bwMode="auto">
            <a:xfrm>
              <a:off x="5711825" y="2776538"/>
              <a:ext cx="298450" cy="127000"/>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3" name="Freeform 193"/>
            <p:cNvSpPr>
              <a:spLocks/>
            </p:cNvSpPr>
            <p:nvPr/>
          </p:nvSpPr>
          <p:spPr bwMode="auto">
            <a:xfrm>
              <a:off x="5921375" y="2649538"/>
              <a:ext cx="723900" cy="66675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4" name="Freeform 194"/>
            <p:cNvSpPr>
              <a:spLocks/>
            </p:cNvSpPr>
            <p:nvPr/>
          </p:nvSpPr>
          <p:spPr bwMode="auto">
            <a:xfrm>
              <a:off x="6194425" y="3195638"/>
              <a:ext cx="412750" cy="292100"/>
            </a:xfrm>
            <a:custGeom>
              <a:avLst/>
              <a:gdLst>
                <a:gd name="T0" fmla="*/ 0 w 150"/>
                <a:gd name="T1" fmla="*/ 2147483647 h 108"/>
                <a:gd name="T2" fmla="*/ 0 w 150"/>
                <a:gd name="T3" fmla="*/ 2147483647 h 108"/>
                <a:gd name="T4" fmla="*/ 2147483647 w 150"/>
                <a:gd name="T5" fmla="*/ 2147483647 h 108"/>
                <a:gd name="T6" fmla="*/ 2147483647 w 150"/>
                <a:gd name="T7" fmla="*/ 2147483647 h 108"/>
                <a:gd name="T8" fmla="*/ 2147483647 w 150"/>
                <a:gd name="T9" fmla="*/ 2147483647 h 108"/>
                <a:gd name="T10" fmla="*/ 2147483647 w 150"/>
                <a:gd name="T11" fmla="*/ 2147483647 h 108"/>
                <a:gd name="T12" fmla="*/ 2147483647 w 150"/>
                <a:gd name="T13" fmla="*/ 2147483647 h 108"/>
                <a:gd name="T14" fmla="*/ 2147483647 w 150"/>
                <a:gd name="T15" fmla="*/ 2147483647 h 108"/>
                <a:gd name="T16" fmla="*/ 2147483647 w 150"/>
                <a:gd name="T17" fmla="*/ 2147483647 h 108"/>
                <a:gd name="T18" fmla="*/ 2147483647 w 150"/>
                <a:gd name="T19" fmla="*/ 2147483647 h 108"/>
                <a:gd name="T20" fmla="*/ 2147483647 w 150"/>
                <a:gd name="T21" fmla="*/ 2147483647 h 108"/>
                <a:gd name="T22" fmla="*/ 2147483647 w 150"/>
                <a:gd name="T23" fmla="*/ 0 h 108"/>
                <a:gd name="T24" fmla="*/ 0 w 150"/>
                <a:gd name="T25" fmla="*/ 2147483647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5" name="Freeform 197"/>
            <p:cNvSpPr>
              <a:spLocks/>
            </p:cNvSpPr>
            <p:nvPr/>
          </p:nvSpPr>
          <p:spPr bwMode="auto">
            <a:xfrm>
              <a:off x="6940550" y="2878138"/>
              <a:ext cx="247650" cy="381000"/>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6" name="Freeform 198"/>
            <p:cNvSpPr>
              <a:spLocks/>
            </p:cNvSpPr>
            <p:nvPr/>
          </p:nvSpPr>
          <p:spPr bwMode="auto">
            <a:xfrm>
              <a:off x="7261225" y="2989263"/>
              <a:ext cx="161925" cy="193675"/>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7" name="Freeform 202"/>
            <p:cNvSpPr>
              <a:spLocks/>
            </p:cNvSpPr>
            <p:nvPr/>
          </p:nvSpPr>
          <p:spPr bwMode="auto">
            <a:xfrm>
              <a:off x="6423025" y="3786188"/>
              <a:ext cx="685800" cy="74295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2147483647 h 41"/>
                <a:gd name="T22" fmla="*/ 2147483647 w 37"/>
                <a:gd name="T23" fmla="*/ 2147483647 h 41"/>
                <a:gd name="T24" fmla="*/ 2147483647 w 37"/>
                <a:gd name="T25" fmla="*/ 2147483647 h 41"/>
                <a:gd name="T26" fmla="*/ 2147483647 w 37"/>
                <a:gd name="T27" fmla="*/ 0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0 w 37"/>
                <a:gd name="T39" fmla="*/ 2147483647 h 41"/>
                <a:gd name="T40" fmla="*/ 2147483647 w 37"/>
                <a:gd name="T41" fmla="*/ 2147483647 h 41"/>
                <a:gd name="T42" fmla="*/ 2147483647 w 37"/>
                <a:gd name="T43" fmla="*/ 2147483647 h 41"/>
                <a:gd name="T44" fmla="*/ 2147483647 w 37"/>
                <a:gd name="T45" fmla="*/ 2147483647 h 41"/>
                <a:gd name="T46" fmla="*/ 2147483647 w 37"/>
                <a:gd name="T47" fmla="*/ 2147483647 h 41"/>
                <a:gd name="T48" fmla="*/ 2147483647 w 37"/>
                <a:gd name="T49" fmla="*/ 2147483647 h 41"/>
                <a:gd name="T50" fmla="*/ 2147483647 w 37"/>
                <a:gd name="T51" fmla="*/ 2147483647 h 41"/>
                <a:gd name="T52" fmla="*/ 2147483647 w 37"/>
                <a:gd name="T53" fmla="*/ 2147483647 h 41"/>
                <a:gd name="T54" fmla="*/ 2147483647 w 37"/>
                <a:gd name="T55" fmla="*/ 2147483647 h 41"/>
                <a:gd name="T56" fmla="*/ 2147483647 w 37"/>
                <a:gd name="T57" fmla="*/ 2147483647 h 41"/>
                <a:gd name="T58" fmla="*/ 2147483647 w 37"/>
                <a:gd name="T59" fmla="*/ 2147483647 h 41"/>
                <a:gd name="T60" fmla="*/ 2147483647 w 37"/>
                <a:gd name="T61" fmla="*/ 2147483647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8" name="Freeform 203"/>
            <p:cNvSpPr>
              <a:spLocks/>
            </p:cNvSpPr>
            <p:nvPr/>
          </p:nvSpPr>
          <p:spPr bwMode="auto">
            <a:xfrm>
              <a:off x="6254750" y="3005138"/>
              <a:ext cx="2051050" cy="2133600"/>
            </a:xfrm>
            <a:custGeom>
              <a:avLst/>
              <a:gdLst>
                <a:gd name="T0" fmla="*/ 2147483647 w 122"/>
                <a:gd name="T1" fmla="*/ 2147483647 h 130"/>
                <a:gd name="T2" fmla="*/ 2147483647 w 122"/>
                <a:gd name="T3" fmla="*/ 2147483647 h 130"/>
                <a:gd name="T4" fmla="*/ 2147483647 w 122"/>
                <a:gd name="T5" fmla="*/ 2147483647 h 130"/>
                <a:gd name="T6" fmla="*/ 2147483647 w 122"/>
                <a:gd name="T7" fmla="*/ 2147483647 h 130"/>
                <a:gd name="T8" fmla="*/ 2147483647 w 122"/>
                <a:gd name="T9" fmla="*/ 2147483647 h 130"/>
                <a:gd name="T10" fmla="*/ 2147483647 w 122"/>
                <a:gd name="T11" fmla="*/ 2147483647 h 130"/>
                <a:gd name="T12" fmla="*/ 2147483647 w 122"/>
                <a:gd name="T13" fmla="*/ 2147483647 h 130"/>
                <a:gd name="T14" fmla="*/ 2147483647 w 122"/>
                <a:gd name="T15" fmla="*/ 2147483647 h 130"/>
                <a:gd name="T16" fmla="*/ 2147483647 w 122"/>
                <a:gd name="T17" fmla="*/ 2147483647 h 130"/>
                <a:gd name="T18" fmla="*/ 2147483647 w 122"/>
                <a:gd name="T19" fmla="*/ 2147483647 h 130"/>
                <a:gd name="T20" fmla="*/ 2147483647 w 122"/>
                <a:gd name="T21" fmla="*/ 2147483647 h 130"/>
                <a:gd name="T22" fmla="*/ 2147483647 w 122"/>
                <a:gd name="T23" fmla="*/ 2147483647 h 130"/>
                <a:gd name="T24" fmla="*/ 2147483647 w 122"/>
                <a:gd name="T25" fmla="*/ 2147483647 h 130"/>
                <a:gd name="T26" fmla="*/ 2147483647 w 122"/>
                <a:gd name="T27" fmla="*/ 2147483647 h 130"/>
                <a:gd name="T28" fmla="*/ 2147483647 w 122"/>
                <a:gd name="T29" fmla="*/ 2147483647 h 130"/>
                <a:gd name="T30" fmla="*/ 2147483647 w 122"/>
                <a:gd name="T31" fmla="*/ 2147483647 h 130"/>
                <a:gd name="T32" fmla="*/ 2147483647 w 122"/>
                <a:gd name="T33" fmla="*/ 2147483647 h 130"/>
                <a:gd name="T34" fmla="*/ 2147483647 w 122"/>
                <a:gd name="T35" fmla="*/ 2147483647 h 130"/>
                <a:gd name="T36" fmla="*/ 2147483647 w 122"/>
                <a:gd name="T37" fmla="*/ 2147483647 h 130"/>
                <a:gd name="T38" fmla="*/ 2147483647 w 122"/>
                <a:gd name="T39" fmla="*/ 2147483647 h 130"/>
                <a:gd name="T40" fmla="*/ 2147483647 w 122"/>
                <a:gd name="T41" fmla="*/ 2147483647 h 130"/>
                <a:gd name="T42" fmla="*/ 2147483647 w 122"/>
                <a:gd name="T43" fmla="*/ 2147483647 h 130"/>
                <a:gd name="T44" fmla="*/ 2147483647 w 122"/>
                <a:gd name="T45" fmla="*/ 2147483647 h 130"/>
                <a:gd name="T46" fmla="*/ 2147483647 w 122"/>
                <a:gd name="T47" fmla="*/ 2147483647 h 130"/>
                <a:gd name="T48" fmla="*/ 2147483647 w 122"/>
                <a:gd name="T49" fmla="*/ 2147483647 h 130"/>
                <a:gd name="T50" fmla="*/ 2147483647 w 122"/>
                <a:gd name="T51" fmla="*/ 2147483647 h 130"/>
                <a:gd name="T52" fmla="*/ 2147483647 w 122"/>
                <a:gd name="T53" fmla="*/ 2147483647 h 130"/>
                <a:gd name="T54" fmla="*/ 2147483647 w 122"/>
                <a:gd name="T55" fmla="*/ 2147483647 h 130"/>
                <a:gd name="T56" fmla="*/ 2147483647 w 122"/>
                <a:gd name="T57" fmla="*/ 2147483647 h 130"/>
                <a:gd name="T58" fmla="*/ 2147483647 w 122"/>
                <a:gd name="T59" fmla="*/ 2147483647 h 130"/>
                <a:gd name="T60" fmla="*/ 2147483647 w 122"/>
                <a:gd name="T61" fmla="*/ 2147483647 h 130"/>
                <a:gd name="T62" fmla="*/ 2147483647 w 122"/>
                <a:gd name="T63" fmla="*/ 2147483647 h 130"/>
                <a:gd name="T64" fmla="*/ 2147483647 w 122"/>
                <a:gd name="T65" fmla="*/ 2147483647 h 130"/>
                <a:gd name="T66" fmla="*/ 0 w 122"/>
                <a:gd name="T67" fmla="*/ 2147483647 h 130"/>
                <a:gd name="T68" fmla="*/ 2147483647 w 122"/>
                <a:gd name="T69" fmla="*/ 2147483647 h 130"/>
                <a:gd name="T70" fmla="*/ 2147483647 w 122"/>
                <a:gd name="T71" fmla="*/ 2147483647 h 130"/>
                <a:gd name="T72" fmla="*/ 2147483647 w 122"/>
                <a:gd name="T73" fmla="*/ 2147483647 h 130"/>
                <a:gd name="T74" fmla="*/ 2147483647 w 122"/>
                <a:gd name="T75" fmla="*/ 2147483647 h 130"/>
                <a:gd name="T76" fmla="*/ 2147483647 w 122"/>
                <a:gd name="T77" fmla="*/ 2147483647 h 130"/>
                <a:gd name="T78" fmla="*/ 2147483647 w 122"/>
                <a:gd name="T79" fmla="*/ 2147483647 h 130"/>
                <a:gd name="T80" fmla="*/ 2147483647 w 122"/>
                <a:gd name="T81" fmla="*/ 2147483647 h 130"/>
                <a:gd name="T82" fmla="*/ 2147483647 w 122"/>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9" name="Freeform 207"/>
            <p:cNvSpPr>
              <a:spLocks/>
            </p:cNvSpPr>
            <p:nvPr/>
          </p:nvSpPr>
          <p:spPr bwMode="auto">
            <a:xfrm>
              <a:off x="7089775" y="2954338"/>
              <a:ext cx="203200" cy="22860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0" name="Freeform 208"/>
            <p:cNvSpPr>
              <a:spLocks/>
            </p:cNvSpPr>
            <p:nvPr/>
          </p:nvSpPr>
          <p:spPr bwMode="auto">
            <a:xfrm>
              <a:off x="6270625" y="2700338"/>
              <a:ext cx="752475" cy="584200"/>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1" name="Freeform 211"/>
            <p:cNvSpPr>
              <a:spLocks/>
            </p:cNvSpPr>
            <p:nvPr/>
          </p:nvSpPr>
          <p:spPr bwMode="auto">
            <a:xfrm>
              <a:off x="5864225" y="3182938"/>
              <a:ext cx="285750" cy="311150"/>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2" name="Freeform 212"/>
            <p:cNvSpPr>
              <a:spLocks/>
            </p:cNvSpPr>
            <p:nvPr/>
          </p:nvSpPr>
          <p:spPr bwMode="auto">
            <a:xfrm>
              <a:off x="5403850" y="2395538"/>
              <a:ext cx="317500" cy="14605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3" name="Freeform 213"/>
            <p:cNvSpPr>
              <a:spLocks/>
            </p:cNvSpPr>
            <p:nvPr/>
          </p:nvSpPr>
          <p:spPr bwMode="auto">
            <a:xfrm>
              <a:off x="5264150" y="2319338"/>
              <a:ext cx="250825" cy="20637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4" name="Freeform 214"/>
            <p:cNvSpPr>
              <a:spLocks/>
            </p:cNvSpPr>
            <p:nvPr/>
          </p:nvSpPr>
          <p:spPr bwMode="auto">
            <a:xfrm>
              <a:off x="3984625" y="1439863"/>
              <a:ext cx="1584325" cy="1031875"/>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5" name="Freeform 216"/>
            <p:cNvSpPr>
              <a:spLocks/>
            </p:cNvSpPr>
            <p:nvPr/>
          </p:nvSpPr>
          <p:spPr bwMode="auto">
            <a:xfrm>
              <a:off x="6816725" y="2319338"/>
              <a:ext cx="95250" cy="7620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6" name="Freeform 201"/>
            <p:cNvSpPr>
              <a:spLocks/>
            </p:cNvSpPr>
            <p:nvPr/>
          </p:nvSpPr>
          <p:spPr bwMode="auto">
            <a:xfrm>
              <a:off x="7032625" y="4833937"/>
              <a:ext cx="381000" cy="38100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7" name="Freeform 189"/>
            <p:cNvSpPr>
              <a:spLocks/>
            </p:cNvSpPr>
            <p:nvPr/>
          </p:nvSpPr>
          <p:spPr bwMode="auto">
            <a:xfrm>
              <a:off x="6346825" y="2243138"/>
              <a:ext cx="152400" cy="101600"/>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 name="connsiteX0" fmla="*/ 1818 w 8182"/>
                <a:gd name="connsiteY0" fmla="*/ 0 h 10000"/>
                <a:gd name="connsiteX1" fmla="*/ 1818 w 8182"/>
                <a:gd name="connsiteY1" fmla="*/ 3333 h 10000"/>
                <a:gd name="connsiteX2" fmla="*/ 0 w 8182"/>
                <a:gd name="connsiteY2" fmla="*/ 5000 h 10000"/>
                <a:gd name="connsiteX3" fmla="*/ 2273 w 8182"/>
                <a:gd name="connsiteY3" fmla="*/ 8333 h 10000"/>
                <a:gd name="connsiteX4" fmla="*/ 3182 w 8182"/>
                <a:gd name="connsiteY4" fmla="*/ 10000 h 10000"/>
                <a:gd name="connsiteX5" fmla="*/ 5000 w 8182"/>
                <a:gd name="connsiteY5" fmla="*/ 10000 h 10000"/>
                <a:gd name="connsiteX6" fmla="*/ 6364 w 8182"/>
                <a:gd name="connsiteY6" fmla="*/ 6667 h 10000"/>
                <a:gd name="connsiteX7" fmla="*/ 3143 w 8182"/>
                <a:gd name="connsiteY7" fmla="*/ 4286 h 10000"/>
                <a:gd name="connsiteX8" fmla="*/ 8182 w 8182"/>
                <a:gd name="connsiteY8" fmla="*/ 5000 h 10000"/>
                <a:gd name="connsiteX9" fmla="*/ 5455 w 8182"/>
                <a:gd name="connsiteY9" fmla="*/ 0 h 10000"/>
                <a:gd name="connsiteX10" fmla="*/ 1818 w 8182"/>
                <a:gd name="connsiteY10" fmla="*/ 0 h 10000"/>
                <a:gd name="connsiteX0" fmla="*/ 2222 w 10000"/>
                <a:gd name="connsiteY0" fmla="*/ 0 h 10000"/>
                <a:gd name="connsiteX1" fmla="*/ 2222 w 10000"/>
                <a:gd name="connsiteY1" fmla="*/ 3333 h 10000"/>
                <a:gd name="connsiteX2" fmla="*/ 0 w 10000"/>
                <a:gd name="connsiteY2" fmla="*/ 5000 h 10000"/>
                <a:gd name="connsiteX3" fmla="*/ 2778 w 10000"/>
                <a:gd name="connsiteY3" fmla="*/ 8333 h 10000"/>
                <a:gd name="connsiteX4" fmla="*/ 3889 w 10000"/>
                <a:gd name="connsiteY4" fmla="*/ 10000 h 10000"/>
                <a:gd name="connsiteX5" fmla="*/ 6111 w 10000"/>
                <a:gd name="connsiteY5" fmla="*/ 10000 h 10000"/>
                <a:gd name="connsiteX6" fmla="*/ 7778 w 10000"/>
                <a:gd name="connsiteY6" fmla="*/ 6667 h 10000"/>
                <a:gd name="connsiteX7" fmla="*/ 3841 w 10000"/>
                <a:gd name="connsiteY7" fmla="*/ 4286 h 10000"/>
                <a:gd name="connsiteX8" fmla="*/ 10000 w 10000"/>
                <a:gd name="connsiteY8" fmla="*/ 5000 h 10000"/>
                <a:gd name="connsiteX9" fmla="*/ 4540 w 10000"/>
                <a:gd name="connsiteY9" fmla="*/ 0 h 10000"/>
                <a:gd name="connsiteX10" fmla="*/ 2222 w 10000"/>
                <a:gd name="connsiteY10" fmla="*/ 0 h 10000"/>
                <a:gd name="connsiteX0" fmla="*/ 2222 w 7778"/>
                <a:gd name="connsiteY0" fmla="*/ 0 h 10000"/>
                <a:gd name="connsiteX1" fmla="*/ 2222 w 7778"/>
                <a:gd name="connsiteY1" fmla="*/ 3333 h 10000"/>
                <a:gd name="connsiteX2" fmla="*/ 0 w 7778"/>
                <a:gd name="connsiteY2" fmla="*/ 5000 h 10000"/>
                <a:gd name="connsiteX3" fmla="*/ 2778 w 7778"/>
                <a:gd name="connsiteY3" fmla="*/ 8333 h 10000"/>
                <a:gd name="connsiteX4" fmla="*/ 3889 w 7778"/>
                <a:gd name="connsiteY4" fmla="*/ 10000 h 10000"/>
                <a:gd name="connsiteX5" fmla="*/ 6111 w 7778"/>
                <a:gd name="connsiteY5" fmla="*/ 10000 h 10000"/>
                <a:gd name="connsiteX6" fmla="*/ 7778 w 7778"/>
                <a:gd name="connsiteY6" fmla="*/ 6667 h 10000"/>
                <a:gd name="connsiteX7" fmla="*/ 3841 w 7778"/>
                <a:gd name="connsiteY7" fmla="*/ 4286 h 10000"/>
                <a:gd name="connsiteX8" fmla="*/ 3841 w 7778"/>
                <a:gd name="connsiteY8" fmla="*/ 2857 h 10000"/>
                <a:gd name="connsiteX9" fmla="*/ 4540 w 7778"/>
                <a:gd name="connsiteY9" fmla="*/ 0 h 10000"/>
                <a:gd name="connsiteX10" fmla="*/ 2222 w 7778"/>
                <a:gd name="connsiteY10" fmla="*/ 0 h 10000"/>
                <a:gd name="connsiteX0" fmla="*/ 2857 w 10000"/>
                <a:gd name="connsiteY0" fmla="*/ 0 h 10000"/>
                <a:gd name="connsiteX1" fmla="*/ 2857 w 10000"/>
                <a:gd name="connsiteY1" fmla="*/ 3333 h 10000"/>
                <a:gd name="connsiteX2" fmla="*/ 0 w 10000"/>
                <a:gd name="connsiteY2" fmla="*/ 5000 h 10000"/>
                <a:gd name="connsiteX3" fmla="*/ 3572 w 10000"/>
                <a:gd name="connsiteY3" fmla="*/ 8333 h 10000"/>
                <a:gd name="connsiteX4" fmla="*/ 5000 w 10000"/>
                <a:gd name="connsiteY4" fmla="*/ 10000 h 10000"/>
                <a:gd name="connsiteX5" fmla="*/ 7857 w 10000"/>
                <a:gd name="connsiteY5" fmla="*/ 10000 h 10000"/>
                <a:gd name="connsiteX6" fmla="*/ 10000 w 10000"/>
                <a:gd name="connsiteY6" fmla="*/ 6667 h 10000"/>
                <a:gd name="connsiteX7" fmla="*/ 4938 w 10000"/>
                <a:gd name="connsiteY7" fmla="*/ 4286 h 10000"/>
                <a:gd name="connsiteX8" fmla="*/ 4938 w 10000"/>
                <a:gd name="connsiteY8" fmla="*/ 2857 h 10000"/>
                <a:gd name="connsiteX9" fmla="*/ 4939 w 10000"/>
                <a:gd name="connsiteY9" fmla="*/ 0 h 10000"/>
                <a:gd name="connsiteX10" fmla="*/ 2857 w 10000"/>
                <a:gd name="connsiteY10" fmla="*/ 0 h 10000"/>
                <a:gd name="connsiteX0" fmla="*/ 2857 w 7857"/>
                <a:gd name="connsiteY0" fmla="*/ 0 h 10000"/>
                <a:gd name="connsiteX1" fmla="*/ 2857 w 7857"/>
                <a:gd name="connsiteY1" fmla="*/ 3333 h 10000"/>
                <a:gd name="connsiteX2" fmla="*/ 0 w 7857"/>
                <a:gd name="connsiteY2" fmla="*/ 5000 h 10000"/>
                <a:gd name="connsiteX3" fmla="*/ 3572 w 7857"/>
                <a:gd name="connsiteY3" fmla="*/ 8333 h 10000"/>
                <a:gd name="connsiteX4" fmla="*/ 5000 w 7857"/>
                <a:gd name="connsiteY4" fmla="*/ 10000 h 10000"/>
                <a:gd name="connsiteX5" fmla="*/ 7857 w 7857"/>
                <a:gd name="connsiteY5" fmla="*/ 10000 h 10000"/>
                <a:gd name="connsiteX6" fmla="*/ 4939 w 7857"/>
                <a:gd name="connsiteY6" fmla="*/ 5714 h 10000"/>
                <a:gd name="connsiteX7" fmla="*/ 4938 w 7857"/>
                <a:gd name="connsiteY7" fmla="*/ 4286 h 10000"/>
                <a:gd name="connsiteX8" fmla="*/ 4938 w 7857"/>
                <a:gd name="connsiteY8" fmla="*/ 2857 h 10000"/>
                <a:gd name="connsiteX9" fmla="*/ 4939 w 7857"/>
                <a:gd name="connsiteY9" fmla="*/ 0 h 10000"/>
                <a:gd name="connsiteX10" fmla="*/ 2857 w 7857"/>
                <a:gd name="connsiteY10" fmla="*/ 0 h 10000"/>
                <a:gd name="connsiteX0" fmla="*/ 3636 w 7428"/>
                <a:gd name="connsiteY0" fmla="*/ 0 h 10000"/>
                <a:gd name="connsiteX1" fmla="*/ 3636 w 7428"/>
                <a:gd name="connsiteY1" fmla="*/ 3333 h 10000"/>
                <a:gd name="connsiteX2" fmla="*/ 0 w 7428"/>
                <a:gd name="connsiteY2" fmla="*/ 5000 h 10000"/>
                <a:gd name="connsiteX3" fmla="*/ 4546 w 7428"/>
                <a:gd name="connsiteY3" fmla="*/ 8333 h 10000"/>
                <a:gd name="connsiteX4" fmla="*/ 6364 w 7428"/>
                <a:gd name="connsiteY4" fmla="*/ 10000 h 10000"/>
                <a:gd name="connsiteX5" fmla="*/ 7428 w 7428"/>
                <a:gd name="connsiteY5" fmla="*/ 5714 h 10000"/>
                <a:gd name="connsiteX6" fmla="*/ 6286 w 7428"/>
                <a:gd name="connsiteY6" fmla="*/ 5714 h 10000"/>
                <a:gd name="connsiteX7" fmla="*/ 6285 w 7428"/>
                <a:gd name="connsiteY7" fmla="*/ 4286 h 10000"/>
                <a:gd name="connsiteX8" fmla="*/ 6285 w 7428"/>
                <a:gd name="connsiteY8" fmla="*/ 2857 h 10000"/>
                <a:gd name="connsiteX9" fmla="*/ 6286 w 7428"/>
                <a:gd name="connsiteY9" fmla="*/ 0 h 10000"/>
                <a:gd name="connsiteX10" fmla="*/ 3636 w 7428"/>
                <a:gd name="connsiteY10" fmla="*/ 0 h 10000"/>
                <a:gd name="connsiteX0" fmla="*/ 4895 w 8568"/>
                <a:gd name="connsiteY0" fmla="*/ 0 h 10000"/>
                <a:gd name="connsiteX1" fmla="*/ 4895 w 8568"/>
                <a:gd name="connsiteY1" fmla="*/ 3333 h 10000"/>
                <a:gd name="connsiteX2" fmla="*/ 0 w 8568"/>
                <a:gd name="connsiteY2" fmla="*/ 5000 h 10000"/>
                <a:gd name="connsiteX3" fmla="*/ 6120 w 8568"/>
                <a:gd name="connsiteY3" fmla="*/ 8333 h 10000"/>
                <a:gd name="connsiteX4" fmla="*/ 8568 w 8568"/>
                <a:gd name="connsiteY4" fmla="*/ 10000 h 10000"/>
                <a:gd name="connsiteX5" fmla="*/ 8462 w 8568"/>
                <a:gd name="connsiteY5" fmla="*/ 5714 h 10000"/>
                <a:gd name="connsiteX6" fmla="*/ 8463 w 8568"/>
                <a:gd name="connsiteY6" fmla="*/ 5714 h 10000"/>
                <a:gd name="connsiteX7" fmla="*/ 8461 w 8568"/>
                <a:gd name="connsiteY7" fmla="*/ 4286 h 10000"/>
                <a:gd name="connsiteX8" fmla="*/ 8461 w 8568"/>
                <a:gd name="connsiteY8" fmla="*/ 2857 h 10000"/>
                <a:gd name="connsiteX9" fmla="*/ 8463 w 8568"/>
                <a:gd name="connsiteY9" fmla="*/ 0 h 10000"/>
                <a:gd name="connsiteX10" fmla="*/ 4895 w 8568"/>
                <a:gd name="connsiteY10" fmla="*/ 0 h 10000"/>
                <a:gd name="connsiteX0" fmla="*/ 5713 w 10000"/>
                <a:gd name="connsiteY0" fmla="*/ 0 h 10000"/>
                <a:gd name="connsiteX1" fmla="*/ 5713 w 10000"/>
                <a:gd name="connsiteY1" fmla="*/ 3333 h 10000"/>
                <a:gd name="connsiteX2" fmla="*/ 0 w 10000"/>
                <a:gd name="connsiteY2" fmla="*/ 5000 h 10000"/>
                <a:gd name="connsiteX3" fmla="*/ 10000 w 10000"/>
                <a:gd name="connsiteY3" fmla="*/ 10000 h 10000"/>
                <a:gd name="connsiteX4" fmla="*/ 10000 w 10000"/>
                <a:gd name="connsiteY4" fmla="*/ 10000 h 10000"/>
                <a:gd name="connsiteX5" fmla="*/ 9876 w 10000"/>
                <a:gd name="connsiteY5" fmla="*/ 5714 h 10000"/>
                <a:gd name="connsiteX6" fmla="*/ 9877 w 10000"/>
                <a:gd name="connsiteY6" fmla="*/ 5714 h 10000"/>
                <a:gd name="connsiteX7" fmla="*/ 9875 w 10000"/>
                <a:gd name="connsiteY7" fmla="*/ 4286 h 10000"/>
                <a:gd name="connsiteX8" fmla="*/ 9875 w 10000"/>
                <a:gd name="connsiteY8" fmla="*/ 2857 h 10000"/>
                <a:gd name="connsiteX9" fmla="*/ 9877 w 10000"/>
                <a:gd name="connsiteY9" fmla="*/ 0 h 10000"/>
                <a:gd name="connsiteX10" fmla="*/ 5713 w 10000"/>
                <a:gd name="connsiteY10" fmla="*/ 0 h 10000"/>
                <a:gd name="connsiteX0" fmla="*/ 5713 w 10000"/>
                <a:gd name="connsiteY0" fmla="*/ 0 h 13333"/>
                <a:gd name="connsiteX1" fmla="*/ 5713 w 10000"/>
                <a:gd name="connsiteY1" fmla="*/ 3333 h 13333"/>
                <a:gd name="connsiteX2" fmla="*/ 0 w 10000"/>
                <a:gd name="connsiteY2" fmla="*/ 5000 h 13333"/>
                <a:gd name="connsiteX3" fmla="*/ 10000 w 10000"/>
                <a:gd name="connsiteY3" fmla="*/ 10000 h 13333"/>
                <a:gd name="connsiteX4" fmla="*/ 10000 w 10000"/>
                <a:gd name="connsiteY4" fmla="*/ 10000 h 13333"/>
                <a:gd name="connsiteX5" fmla="*/ 9876 w 10000"/>
                <a:gd name="connsiteY5" fmla="*/ 5714 h 13333"/>
                <a:gd name="connsiteX6" fmla="*/ 9877 w 10000"/>
                <a:gd name="connsiteY6" fmla="*/ 5714 h 13333"/>
                <a:gd name="connsiteX7" fmla="*/ 9875 w 10000"/>
                <a:gd name="connsiteY7" fmla="*/ 4286 h 13333"/>
                <a:gd name="connsiteX8" fmla="*/ 9875 w 10000"/>
                <a:gd name="connsiteY8" fmla="*/ 2857 h 13333"/>
                <a:gd name="connsiteX9" fmla="*/ 9877 w 10000"/>
                <a:gd name="connsiteY9" fmla="*/ 0 h 13333"/>
                <a:gd name="connsiteX10" fmla="*/ 5713 w 10000"/>
                <a:gd name="connsiteY10" fmla="*/ 0 h 13333"/>
                <a:gd name="connsiteX0" fmla="*/ 5713 w 10000"/>
                <a:gd name="connsiteY0" fmla="*/ 0 h 13333"/>
                <a:gd name="connsiteX1" fmla="*/ 5713 w 10000"/>
                <a:gd name="connsiteY1" fmla="*/ 3333 h 13333"/>
                <a:gd name="connsiteX2" fmla="*/ 0 w 10000"/>
                <a:gd name="connsiteY2" fmla="*/ 5000 h 13333"/>
                <a:gd name="connsiteX3" fmla="*/ 10000 w 10000"/>
                <a:gd name="connsiteY3" fmla="*/ 10000 h 13333"/>
                <a:gd name="connsiteX4" fmla="*/ 10000 w 10000"/>
                <a:gd name="connsiteY4" fmla="*/ 10000 h 13333"/>
                <a:gd name="connsiteX5" fmla="*/ 9876 w 10000"/>
                <a:gd name="connsiteY5" fmla="*/ 5714 h 13333"/>
                <a:gd name="connsiteX6" fmla="*/ 9877 w 10000"/>
                <a:gd name="connsiteY6" fmla="*/ 5714 h 13333"/>
                <a:gd name="connsiteX7" fmla="*/ 9875 w 10000"/>
                <a:gd name="connsiteY7" fmla="*/ 4286 h 13333"/>
                <a:gd name="connsiteX8" fmla="*/ 9875 w 10000"/>
                <a:gd name="connsiteY8" fmla="*/ 2857 h 13333"/>
                <a:gd name="connsiteX9" fmla="*/ 9877 w 10000"/>
                <a:gd name="connsiteY9" fmla="*/ 0 h 13333"/>
                <a:gd name="connsiteX10" fmla="*/ 5713 w 10000"/>
                <a:gd name="connsiteY10" fmla="*/ 0 h 13333"/>
                <a:gd name="connsiteX0" fmla="*/ 5713 w 10000"/>
                <a:gd name="connsiteY0" fmla="*/ 0 h 13333"/>
                <a:gd name="connsiteX1" fmla="*/ 5713 w 10000"/>
                <a:gd name="connsiteY1" fmla="*/ 3333 h 13333"/>
                <a:gd name="connsiteX2" fmla="*/ 0 w 10000"/>
                <a:gd name="connsiteY2" fmla="*/ 5000 h 13333"/>
                <a:gd name="connsiteX3" fmla="*/ 10000 w 10000"/>
                <a:gd name="connsiteY3" fmla="*/ 10000 h 13333"/>
                <a:gd name="connsiteX4" fmla="*/ 10000 w 10000"/>
                <a:gd name="connsiteY4" fmla="*/ 10000 h 13333"/>
                <a:gd name="connsiteX5" fmla="*/ 9876 w 10000"/>
                <a:gd name="connsiteY5" fmla="*/ 5714 h 13333"/>
                <a:gd name="connsiteX6" fmla="*/ 9877 w 10000"/>
                <a:gd name="connsiteY6" fmla="*/ 5714 h 13333"/>
                <a:gd name="connsiteX7" fmla="*/ 9875 w 10000"/>
                <a:gd name="connsiteY7" fmla="*/ 4286 h 13333"/>
                <a:gd name="connsiteX8" fmla="*/ 9875 w 10000"/>
                <a:gd name="connsiteY8" fmla="*/ 2857 h 13333"/>
                <a:gd name="connsiteX9" fmla="*/ 9877 w 10000"/>
                <a:gd name="connsiteY9" fmla="*/ 0 h 13333"/>
                <a:gd name="connsiteX10" fmla="*/ 5713 w 10000"/>
                <a:gd name="connsiteY10" fmla="*/ 0 h 1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3333">
                  <a:moveTo>
                    <a:pt x="5713" y="0"/>
                  </a:moveTo>
                  <a:lnTo>
                    <a:pt x="5713" y="3333"/>
                  </a:lnTo>
                  <a:lnTo>
                    <a:pt x="0" y="5000"/>
                  </a:lnTo>
                  <a:cubicBezTo>
                    <a:pt x="3333" y="6667"/>
                    <a:pt x="9792" y="13333"/>
                    <a:pt x="10000" y="10000"/>
                  </a:cubicBezTo>
                  <a:lnTo>
                    <a:pt x="10000" y="10000"/>
                  </a:lnTo>
                  <a:cubicBezTo>
                    <a:pt x="9959" y="8571"/>
                    <a:pt x="9917" y="7143"/>
                    <a:pt x="9876" y="5714"/>
                  </a:cubicBezTo>
                  <a:lnTo>
                    <a:pt x="9877" y="5714"/>
                  </a:lnTo>
                  <a:cubicBezTo>
                    <a:pt x="9877" y="5238"/>
                    <a:pt x="9875" y="4762"/>
                    <a:pt x="9875" y="4286"/>
                  </a:cubicBezTo>
                  <a:lnTo>
                    <a:pt x="9875" y="2857"/>
                  </a:lnTo>
                  <a:cubicBezTo>
                    <a:pt x="9875" y="1905"/>
                    <a:pt x="9877" y="952"/>
                    <a:pt x="9877" y="0"/>
                  </a:cubicBezTo>
                  <a:lnTo>
                    <a:pt x="5713"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8" name="Freeform 200"/>
            <p:cNvSpPr>
              <a:spLocks/>
            </p:cNvSpPr>
            <p:nvPr/>
          </p:nvSpPr>
          <p:spPr bwMode="auto">
            <a:xfrm>
              <a:off x="6743700" y="4300537"/>
              <a:ext cx="577850" cy="50800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grpSp>
      <p:sp>
        <p:nvSpPr>
          <p:cNvPr id="29" name="Text Box 429"/>
          <p:cNvSpPr txBox="1">
            <a:spLocks noChangeArrowheads="1"/>
          </p:cNvSpPr>
          <p:nvPr userDrawn="1"/>
        </p:nvSpPr>
        <p:spPr bwMode="auto">
          <a:xfrm>
            <a:off x="203200" y="1828800"/>
            <a:ext cx="3375025" cy="338138"/>
          </a:xfrm>
          <a:prstGeom prst="rect">
            <a:avLst/>
          </a:prstGeom>
          <a:noFill/>
          <a:ln>
            <a:noFill/>
          </a:ln>
          <a:extLst/>
        </p:spPr>
        <p:txBody>
          <a:bodyPr>
            <a:spAutoFit/>
          </a:bodyPr>
          <a:lstStyle/>
          <a:p>
            <a:pPr>
              <a:spcBef>
                <a:spcPct val="50000"/>
              </a:spcBef>
              <a:defRPr/>
            </a:pPr>
            <a:r>
              <a:rPr lang="es-ES" sz="1600">
                <a:solidFill>
                  <a:srgbClr val="262626"/>
                </a:solidFill>
                <a:latin typeface="Tahoma" pitchFamily="34" charset="0"/>
              </a:rPr>
              <a:t>Pregunta</a:t>
            </a:r>
            <a:endParaRPr lang="es-ES" sz="1600">
              <a:solidFill>
                <a:prstClr val="black"/>
              </a:solidFill>
              <a:latin typeface="Tahoma" pitchFamily="34" charset="0"/>
              <a:cs typeface="Tahoma" pitchFamily="34" charset="0"/>
            </a:endParaRPr>
          </a:p>
        </p:txBody>
      </p:sp>
      <p:grpSp>
        <p:nvGrpSpPr>
          <p:cNvPr id="30" name="Group 5"/>
          <p:cNvGrpSpPr>
            <a:grpSpLocks/>
          </p:cNvGrpSpPr>
          <p:nvPr userDrawn="1"/>
        </p:nvGrpSpPr>
        <p:grpSpPr bwMode="auto">
          <a:xfrm>
            <a:off x="228600" y="2479675"/>
            <a:ext cx="3378200" cy="942975"/>
            <a:chOff x="203200" y="2859088"/>
            <a:chExt cx="3378200" cy="942975"/>
          </a:xfrm>
        </p:grpSpPr>
        <p:sp>
          <p:nvSpPr>
            <p:cNvPr id="31" name="Rectangle 432"/>
            <p:cNvSpPr>
              <a:spLocks noChangeArrowheads="1"/>
            </p:cNvSpPr>
            <p:nvPr/>
          </p:nvSpPr>
          <p:spPr bwMode="auto">
            <a:xfrm>
              <a:off x="2184400" y="3163888"/>
              <a:ext cx="576263" cy="304800"/>
            </a:xfrm>
            <a:prstGeom prst="rect">
              <a:avLst/>
            </a:prstGeom>
            <a:solidFill>
              <a:srgbClr val="F6DA0A"/>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32" name="Rectangle 433"/>
            <p:cNvSpPr>
              <a:spLocks noChangeArrowheads="1"/>
            </p:cNvSpPr>
            <p:nvPr/>
          </p:nvSpPr>
          <p:spPr bwMode="auto">
            <a:xfrm>
              <a:off x="857250" y="3163888"/>
              <a:ext cx="576263" cy="304800"/>
            </a:xfrm>
            <a:prstGeom prst="rect">
              <a:avLst/>
            </a:prstGeom>
            <a:solidFill>
              <a:srgbClr val="FF0000"/>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33" name="Rectangle 432"/>
            <p:cNvSpPr>
              <a:spLocks noChangeArrowheads="1"/>
            </p:cNvSpPr>
            <p:nvPr/>
          </p:nvSpPr>
          <p:spPr bwMode="auto">
            <a:xfrm>
              <a:off x="2820988" y="3163888"/>
              <a:ext cx="576262" cy="304800"/>
            </a:xfrm>
            <a:prstGeom prst="rect">
              <a:avLst/>
            </a:prstGeom>
            <a:solidFill>
              <a:srgbClr val="008000"/>
            </a:solidFill>
            <a:ln>
              <a:noFill/>
            </a:ln>
            <a:extLst/>
          </p:spPr>
          <p:txBody>
            <a:bodyPr wrap="none" anchor="ctr"/>
            <a:lstStyle/>
            <a:p>
              <a:pPr>
                <a:defRPr/>
              </a:pPr>
              <a:endParaRPr lang="en-US" sz="1400">
                <a:solidFill>
                  <a:prstClr val="black"/>
                </a:solidFill>
                <a:latin typeface="Tahoma" pitchFamily="34" charset="0"/>
                <a:cs typeface="Arial" charset="0"/>
              </a:endParaRPr>
            </a:p>
          </p:txBody>
        </p:sp>
        <p:sp>
          <p:nvSpPr>
            <p:cNvPr id="34" name="Text Box 429"/>
            <p:cNvSpPr txBox="1">
              <a:spLocks noChangeArrowheads="1"/>
            </p:cNvSpPr>
            <p:nvPr/>
          </p:nvSpPr>
          <p:spPr bwMode="auto">
            <a:xfrm>
              <a:off x="781050" y="3522663"/>
              <a:ext cx="863600" cy="2746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BAJO</a:t>
              </a:r>
            </a:p>
          </p:txBody>
        </p:sp>
        <p:sp>
          <p:nvSpPr>
            <p:cNvPr id="35" name="Text Box 429"/>
            <p:cNvSpPr txBox="1">
              <a:spLocks noChangeArrowheads="1"/>
            </p:cNvSpPr>
            <p:nvPr/>
          </p:nvSpPr>
          <p:spPr bwMode="auto">
            <a:xfrm>
              <a:off x="1644650" y="3527426"/>
              <a:ext cx="9144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MEDIO</a:t>
              </a:r>
            </a:p>
          </p:txBody>
        </p:sp>
        <p:sp>
          <p:nvSpPr>
            <p:cNvPr id="36" name="Text Box 429"/>
            <p:cNvSpPr txBox="1">
              <a:spLocks noChangeArrowheads="1"/>
            </p:cNvSpPr>
            <p:nvPr/>
          </p:nvSpPr>
          <p:spPr bwMode="auto">
            <a:xfrm>
              <a:off x="2870200" y="3525838"/>
              <a:ext cx="7112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ALTO</a:t>
              </a:r>
            </a:p>
          </p:txBody>
        </p:sp>
        <p:sp>
          <p:nvSpPr>
            <p:cNvPr id="37" name="Text Box 429"/>
            <p:cNvSpPr txBox="1">
              <a:spLocks noChangeArrowheads="1"/>
            </p:cNvSpPr>
            <p:nvPr/>
          </p:nvSpPr>
          <p:spPr bwMode="auto">
            <a:xfrm>
              <a:off x="203200" y="2859088"/>
              <a:ext cx="755650" cy="3048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400" b="1" smtClean="0">
                  <a:solidFill>
                    <a:prstClr val="black"/>
                  </a:solidFill>
                  <a:latin typeface="Tahoma" pitchFamily="34" charset="0"/>
                </a:rPr>
                <a:t>Clave:</a:t>
              </a:r>
            </a:p>
          </p:txBody>
        </p:sp>
        <p:sp>
          <p:nvSpPr>
            <p:cNvPr id="38" name="Rectangle 432"/>
            <p:cNvSpPr>
              <a:spLocks noChangeArrowheads="1"/>
            </p:cNvSpPr>
            <p:nvPr/>
          </p:nvSpPr>
          <p:spPr bwMode="auto">
            <a:xfrm>
              <a:off x="1531938" y="3163888"/>
              <a:ext cx="576262" cy="304800"/>
            </a:xfrm>
            <a:prstGeom prst="rect">
              <a:avLst/>
            </a:prstGeom>
            <a:solidFill>
              <a:schemeClr val="accent6">
                <a:lumMod val="75000"/>
              </a:schemeClr>
            </a:solidFill>
            <a:ln w="9525">
              <a:noFill/>
              <a:miter lim="800000"/>
              <a:headEnd/>
              <a:tailEnd/>
            </a:ln>
          </p:spPr>
          <p:txBody>
            <a:bodyPr wrap="none" anchor="ctr"/>
            <a:lstStyle/>
            <a:p>
              <a:pPr>
                <a:defRPr/>
              </a:pPr>
              <a:endParaRPr lang="en-US" sz="1400">
                <a:solidFill>
                  <a:prstClr val="black"/>
                </a:solidFill>
                <a:latin typeface="Tahoma" pitchFamily="34" charset="0"/>
                <a:cs typeface="Arial" charset="0"/>
              </a:endParaRPr>
            </a:p>
          </p:txBody>
        </p:sp>
        <p:sp>
          <p:nvSpPr>
            <p:cNvPr id="39" name="Text Box 429"/>
            <p:cNvSpPr txBox="1">
              <a:spLocks noChangeArrowheads="1"/>
            </p:cNvSpPr>
            <p:nvPr/>
          </p:nvSpPr>
          <p:spPr bwMode="auto">
            <a:xfrm>
              <a:off x="812800" y="2889251"/>
              <a:ext cx="75565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0-25</a:t>
              </a:r>
            </a:p>
          </p:txBody>
        </p:sp>
        <p:sp>
          <p:nvSpPr>
            <p:cNvPr id="40" name="Text Box 429"/>
            <p:cNvSpPr txBox="1">
              <a:spLocks noChangeArrowheads="1"/>
            </p:cNvSpPr>
            <p:nvPr/>
          </p:nvSpPr>
          <p:spPr bwMode="auto">
            <a:xfrm>
              <a:off x="21082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50-75</a:t>
              </a:r>
            </a:p>
          </p:txBody>
        </p:sp>
        <p:sp>
          <p:nvSpPr>
            <p:cNvPr id="41" name="Text Box 429"/>
            <p:cNvSpPr txBox="1">
              <a:spLocks noChangeArrowheads="1"/>
            </p:cNvSpPr>
            <p:nvPr/>
          </p:nvSpPr>
          <p:spPr bwMode="auto">
            <a:xfrm>
              <a:off x="2717800" y="2889251"/>
              <a:ext cx="8636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75-100</a:t>
              </a:r>
            </a:p>
          </p:txBody>
        </p:sp>
        <p:sp>
          <p:nvSpPr>
            <p:cNvPr id="42" name="Text Box 429"/>
            <p:cNvSpPr txBox="1">
              <a:spLocks noChangeArrowheads="1"/>
            </p:cNvSpPr>
            <p:nvPr/>
          </p:nvSpPr>
          <p:spPr bwMode="auto">
            <a:xfrm>
              <a:off x="14224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25-50</a:t>
              </a:r>
            </a:p>
          </p:txBody>
        </p:sp>
      </p:grpSp>
      <p:sp>
        <p:nvSpPr>
          <p:cNvPr id="43" name="TextBox 117"/>
          <p:cNvSpPr txBox="1">
            <a:spLocks noChangeArrowheads="1"/>
          </p:cNvSpPr>
          <p:nvPr userDrawn="1"/>
        </p:nvSpPr>
        <p:spPr bwMode="auto">
          <a:xfrm>
            <a:off x="76200" y="5230813"/>
            <a:ext cx="7010400" cy="1200150"/>
          </a:xfrm>
          <a:prstGeom prst="rect">
            <a:avLst/>
          </a:prstGeom>
          <a:solidFill>
            <a:schemeClr val="bg1">
              <a:lumMod val="50000"/>
              <a:alpha val="20000"/>
            </a:schemeClr>
          </a:solidFill>
          <a:ln w="9525">
            <a:noFill/>
            <a:miter lim="800000"/>
            <a:headEnd/>
            <a:tailEnd/>
          </a:ln>
        </p:spPr>
        <p:txBody>
          <a:bodyPr>
            <a:spAutoFit/>
          </a:bodyPr>
          <a:lstStyle/>
          <a:p>
            <a:pPr>
              <a:defRPr/>
            </a:pPr>
            <a:r>
              <a:rPr lang="es-ES" sz="1600" dirty="0">
                <a:solidFill>
                  <a:prstClr val="black"/>
                </a:solidFill>
                <a:latin typeface="Tahoma" pitchFamily="34" charset="0"/>
              </a:rPr>
              <a:t>Conclusiones</a:t>
            </a:r>
            <a:endParaRPr lang="es-ES" sz="1600" dirty="0">
              <a:solidFill>
                <a:prstClr val="black"/>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2400" dirty="0">
              <a:solidFill>
                <a:srgbClr val="FF0000"/>
              </a:solidFill>
              <a:latin typeface="Tahoma" pitchFamily="34" charset="0"/>
              <a:cs typeface="Tahoma" pitchFamily="34" charset="0"/>
            </a:endParaRPr>
          </a:p>
        </p:txBody>
      </p:sp>
      <p:sp>
        <p:nvSpPr>
          <p:cNvPr id="44" name="TextBox 43"/>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117"/>
          <p:cNvSpPr txBox="1">
            <a:spLocks noChangeArrowheads="1"/>
          </p:cNvSpPr>
          <p:nvPr userDrawn="1"/>
        </p:nvSpPr>
        <p:spPr bwMode="auto">
          <a:xfrm>
            <a:off x="76200" y="5230813"/>
            <a:ext cx="7010400" cy="1200150"/>
          </a:xfrm>
          <a:prstGeom prst="rect">
            <a:avLst/>
          </a:prstGeom>
          <a:solidFill>
            <a:schemeClr val="bg1">
              <a:lumMod val="50000"/>
              <a:alpha val="20000"/>
            </a:schemeClr>
          </a:solidFill>
          <a:ln w="9525">
            <a:noFill/>
            <a:miter lim="800000"/>
            <a:headEnd/>
            <a:tailEnd/>
          </a:ln>
        </p:spPr>
        <p:txBody>
          <a:bodyPr>
            <a:spAutoFit/>
          </a:bodyPr>
          <a:lstStyle/>
          <a:p>
            <a:pPr>
              <a:defRPr/>
            </a:pPr>
            <a:r>
              <a:rPr lang="es-ES" sz="1600" dirty="0">
                <a:solidFill>
                  <a:prstClr val="black"/>
                </a:solidFill>
                <a:latin typeface="Tahoma" pitchFamily="34" charset="0"/>
              </a:rPr>
              <a:t>Conclusiones</a:t>
            </a:r>
            <a:endParaRPr lang="es-ES" sz="1600" dirty="0">
              <a:solidFill>
                <a:prstClr val="black"/>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2400" dirty="0">
              <a:solidFill>
                <a:srgbClr val="FF0000"/>
              </a:solidFill>
              <a:latin typeface="Tahoma" pitchFamily="34" charset="0"/>
              <a:cs typeface="Tahoma" pitchFamily="34" charset="0"/>
            </a:endParaRPr>
          </a:p>
        </p:txBody>
      </p:sp>
      <p:sp>
        <p:nvSpPr>
          <p:cNvPr id="4" name="Text Box 429"/>
          <p:cNvSpPr txBox="1">
            <a:spLocks noChangeArrowheads="1"/>
          </p:cNvSpPr>
          <p:nvPr userDrawn="1"/>
        </p:nvSpPr>
        <p:spPr bwMode="auto">
          <a:xfrm>
            <a:off x="203200" y="1828800"/>
            <a:ext cx="3375025" cy="338138"/>
          </a:xfrm>
          <a:prstGeom prst="rect">
            <a:avLst/>
          </a:prstGeom>
          <a:noFill/>
          <a:ln>
            <a:noFill/>
          </a:ln>
          <a:extLst/>
        </p:spPr>
        <p:txBody>
          <a:bodyPr>
            <a:spAutoFit/>
          </a:bodyPr>
          <a:lstStyle/>
          <a:p>
            <a:pPr>
              <a:spcBef>
                <a:spcPct val="50000"/>
              </a:spcBef>
              <a:defRPr/>
            </a:pPr>
            <a:r>
              <a:rPr lang="es-ES" sz="1600">
                <a:solidFill>
                  <a:srgbClr val="262626"/>
                </a:solidFill>
                <a:latin typeface="Tahoma" pitchFamily="34" charset="0"/>
              </a:rPr>
              <a:t>Pregunta</a:t>
            </a:r>
            <a:endParaRPr lang="es-ES" sz="1600">
              <a:solidFill>
                <a:prstClr val="black"/>
              </a:solidFill>
              <a:latin typeface="Tahoma" pitchFamily="34" charset="0"/>
              <a:cs typeface="Tahoma" pitchFamily="34" charset="0"/>
            </a:endParaRPr>
          </a:p>
        </p:txBody>
      </p:sp>
      <p:grpSp>
        <p:nvGrpSpPr>
          <p:cNvPr id="5" name="Group 1"/>
          <p:cNvGrpSpPr>
            <a:grpSpLocks/>
          </p:cNvGrpSpPr>
          <p:nvPr userDrawn="1"/>
        </p:nvGrpSpPr>
        <p:grpSpPr bwMode="auto">
          <a:xfrm>
            <a:off x="3698875" y="1425575"/>
            <a:ext cx="5299075" cy="3702050"/>
            <a:chOff x="5050639" y="1662113"/>
            <a:chExt cx="3309937" cy="2359025"/>
          </a:xfrm>
        </p:grpSpPr>
        <p:sp>
          <p:nvSpPr>
            <p:cNvPr id="6" name="Freeform 276"/>
            <p:cNvSpPr>
              <a:spLocks/>
            </p:cNvSpPr>
            <p:nvPr/>
          </p:nvSpPr>
          <p:spPr bwMode="auto">
            <a:xfrm>
              <a:off x="7758679" y="3178485"/>
              <a:ext cx="158655" cy="179051"/>
            </a:xfrm>
            <a:custGeom>
              <a:avLst/>
              <a:gdLst>
                <a:gd name="T0" fmla="*/ 0 w 120"/>
                <a:gd name="T1" fmla="*/ 114 h 138"/>
                <a:gd name="T2" fmla="*/ 0 w 120"/>
                <a:gd name="T3" fmla="*/ 90 h 138"/>
                <a:gd name="T4" fmla="*/ 6 w 120"/>
                <a:gd name="T5" fmla="*/ 72 h 138"/>
                <a:gd name="T6" fmla="*/ 36 w 120"/>
                <a:gd name="T7" fmla="*/ 24 h 138"/>
                <a:gd name="T8" fmla="*/ 66 w 120"/>
                <a:gd name="T9" fmla="*/ 0 h 138"/>
                <a:gd name="T10" fmla="*/ 66 w 120"/>
                <a:gd name="T11" fmla="*/ 18 h 138"/>
                <a:gd name="T12" fmla="*/ 54 w 120"/>
                <a:gd name="T13" fmla="*/ 42 h 138"/>
                <a:gd name="T14" fmla="*/ 60 w 120"/>
                <a:gd name="T15" fmla="*/ 54 h 138"/>
                <a:gd name="T16" fmla="*/ 108 w 120"/>
                <a:gd name="T17" fmla="*/ 78 h 138"/>
                <a:gd name="T18" fmla="*/ 120 w 120"/>
                <a:gd name="T19" fmla="*/ 108 h 138"/>
                <a:gd name="T20" fmla="*/ 120 w 120"/>
                <a:gd name="T21" fmla="*/ 132 h 138"/>
                <a:gd name="T22" fmla="*/ 96 w 120"/>
                <a:gd name="T23" fmla="*/ 138 h 138"/>
                <a:gd name="T24" fmla="*/ 84 w 120"/>
                <a:gd name="T25" fmla="*/ 120 h 138"/>
                <a:gd name="T26" fmla="*/ 66 w 120"/>
                <a:gd name="T27" fmla="*/ 126 h 138"/>
                <a:gd name="T28" fmla="*/ 48 w 120"/>
                <a:gd name="T29" fmla="*/ 114 h 138"/>
                <a:gd name="T30" fmla="*/ 18 w 120"/>
                <a:gd name="T31" fmla="*/ 108 h 138"/>
                <a:gd name="T32" fmla="*/ 0 w 120"/>
                <a:gd name="T33"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 name="Freeform 397"/>
            <p:cNvSpPr>
              <a:spLocks/>
            </p:cNvSpPr>
            <p:nvPr/>
          </p:nvSpPr>
          <p:spPr bwMode="auto">
            <a:xfrm>
              <a:off x="5050639" y="2108224"/>
              <a:ext cx="676266" cy="922569"/>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 name="Freeform 398"/>
            <p:cNvSpPr>
              <a:spLocks/>
            </p:cNvSpPr>
            <p:nvPr/>
          </p:nvSpPr>
          <p:spPr bwMode="auto">
            <a:xfrm>
              <a:off x="5726905" y="2069784"/>
              <a:ext cx="2119034" cy="1452641"/>
            </a:xfrm>
            <a:custGeom>
              <a:avLst/>
              <a:gdLst>
                <a:gd name="T0" fmla="*/ 973 w 1622"/>
                <a:gd name="T1" fmla="*/ 955 h 1117"/>
                <a:gd name="T2" fmla="*/ 1111 w 1622"/>
                <a:gd name="T3" fmla="*/ 1081 h 1117"/>
                <a:gd name="T4" fmla="*/ 1190 w 1622"/>
                <a:gd name="T5" fmla="*/ 1093 h 1117"/>
                <a:gd name="T6" fmla="*/ 1262 w 1622"/>
                <a:gd name="T7" fmla="*/ 1051 h 1117"/>
                <a:gd name="T8" fmla="*/ 1370 w 1622"/>
                <a:gd name="T9" fmla="*/ 979 h 1117"/>
                <a:gd name="T10" fmla="*/ 1406 w 1622"/>
                <a:gd name="T11" fmla="*/ 1045 h 1117"/>
                <a:gd name="T12" fmla="*/ 1448 w 1622"/>
                <a:gd name="T13" fmla="*/ 1033 h 1117"/>
                <a:gd name="T14" fmla="*/ 1448 w 1622"/>
                <a:gd name="T15" fmla="*/ 1075 h 1117"/>
                <a:gd name="T16" fmla="*/ 1520 w 1622"/>
                <a:gd name="T17" fmla="*/ 1009 h 1117"/>
                <a:gd name="T18" fmla="*/ 1442 w 1622"/>
                <a:gd name="T19" fmla="*/ 967 h 1117"/>
                <a:gd name="T20" fmla="*/ 1466 w 1622"/>
                <a:gd name="T21" fmla="*/ 925 h 1117"/>
                <a:gd name="T22" fmla="*/ 1340 w 1622"/>
                <a:gd name="T23" fmla="*/ 979 h 1117"/>
                <a:gd name="T24" fmla="*/ 1400 w 1622"/>
                <a:gd name="T25" fmla="*/ 913 h 1117"/>
                <a:gd name="T26" fmla="*/ 1496 w 1622"/>
                <a:gd name="T27" fmla="*/ 895 h 1117"/>
                <a:gd name="T28" fmla="*/ 1592 w 1622"/>
                <a:gd name="T29" fmla="*/ 859 h 1117"/>
                <a:gd name="T30" fmla="*/ 1598 w 1622"/>
                <a:gd name="T31" fmla="*/ 775 h 1117"/>
                <a:gd name="T32" fmla="*/ 1514 w 1622"/>
                <a:gd name="T33" fmla="*/ 703 h 1117"/>
                <a:gd name="T34" fmla="*/ 1448 w 1622"/>
                <a:gd name="T35" fmla="*/ 553 h 1117"/>
                <a:gd name="T36" fmla="*/ 1388 w 1622"/>
                <a:gd name="T37" fmla="*/ 619 h 1117"/>
                <a:gd name="T38" fmla="*/ 1358 w 1622"/>
                <a:gd name="T39" fmla="*/ 607 h 1117"/>
                <a:gd name="T40" fmla="*/ 1322 w 1622"/>
                <a:gd name="T41" fmla="*/ 516 h 1117"/>
                <a:gd name="T42" fmla="*/ 1262 w 1622"/>
                <a:gd name="T43" fmla="*/ 480 h 1117"/>
                <a:gd name="T44" fmla="*/ 1202 w 1622"/>
                <a:gd name="T45" fmla="*/ 474 h 1117"/>
                <a:gd name="T46" fmla="*/ 1202 w 1622"/>
                <a:gd name="T47" fmla="*/ 535 h 1117"/>
                <a:gd name="T48" fmla="*/ 1190 w 1622"/>
                <a:gd name="T49" fmla="*/ 625 h 1117"/>
                <a:gd name="T50" fmla="*/ 1166 w 1622"/>
                <a:gd name="T51" fmla="*/ 751 h 1117"/>
                <a:gd name="T52" fmla="*/ 1154 w 1622"/>
                <a:gd name="T53" fmla="*/ 859 h 1117"/>
                <a:gd name="T54" fmla="*/ 1117 w 1622"/>
                <a:gd name="T55" fmla="*/ 739 h 1117"/>
                <a:gd name="T56" fmla="*/ 943 w 1622"/>
                <a:gd name="T57" fmla="*/ 667 h 1117"/>
                <a:gd name="T58" fmla="*/ 901 w 1622"/>
                <a:gd name="T59" fmla="*/ 613 h 1117"/>
                <a:gd name="T60" fmla="*/ 931 w 1622"/>
                <a:gd name="T61" fmla="*/ 450 h 1117"/>
                <a:gd name="T62" fmla="*/ 991 w 1622"/>
                <a:gd name="T63" fmla="*/ 402 h 1117"/>
                <a:gd name="T64" fmla="*/ 1027 w 1622"/>
                <a:gd name="T65" fmla="*/ 342 h 1117"/>
                <a:gd name="T66" fmla="*/ 1099 w 1622"/>
                <a:gd name="T67" fmla="*/ 282 h 1117"/>
                <a:gd name="T68" fmla="*/ 1111 w 1622"/>
                <a:gd name="T69" fmla="*/ 204 h 1117"/>
                <a:gd name="T70" fmla="*/ 1099 w 1622"/>
                <a:gd name="T71" fmla="*/ 138 h 1117"/>
                <a:gd name="T72" fmla="*/ 1051 w 1622"/>
                <a:gd name="T73" fmla="*/ 192 h 1117"/>
                <a:gd name="T74" fmla="*/ 1003 w 1622"/>
                <a:gd name="T75" fmla="*/ 180 h 1117"/>
                <a:gd name="T76" fmla="*/ 961 w 1622"/>
                <a:gd name="T77" fmla="*/ 186 h 1117"/>
                <a:gd name="T78" fmla="*/ 925 w 1622"/>
                <a:gd name="T79" fmla="*/ 114 h 1117"/>
                <a:gd name="T80" fmla="*/ 877 w 1622"/>
                <a:gd name="T81" fmla="*/ 0 h 1117"/>
                <a:gd name="T82" fmla="*/ 847 w 1622"/>
                <a:gd name="T83" fmla="*/ 114 h 1117"/>
                <a:gd name="T84" fmla="*/ 895 w 1622"/>
                <a:gd name="T85" fmla="*/ 186 h 1117"/>
                <a:gd name="T86" fmla="*/ 847 w 1622"/>
                <a:gd name="T87" fmla="*/ 204 h 1117"/>
                <a:gd name="T88" fmla="*/ 811 w 1622"/>
                <a:gd name="T89" fmla="*/ 234 h 1117"/>
                <a:gd name="T90" fmla="*/ 709 w 1622"/>
                <a:gd name="T91" fmla="*/ 222 h 1117"/>
                <a:gd name="T92" fmla="*/ 619 w 1622"/>
                <a:gd name="T93" fmla="*/ 210 h 1117"/>
                <a:gd name="T94" fmla="*/ 631 w 1622"/>
                <a:gd name="T95" fmla="*/ 264 h 1117"/>
                <a:gd name="T96" fmla="*/ 583 w 1622"/>
                <a:gd name="T97" fmla="*/ 222 h 1117"/>
                <a:gd name="T98" fmla="*/ 487 w 1622"/>
                <a:gd name="T99" fmla="*/ 210 h 1117"/>
                <a:gd name="T100" fmla="*/ 457 w 1622"/>
                <a:gd name="T101" fmla="*/ 174 h 1117"/>
                <a:gd name="T102" fmla="*/ 343 w 1622"/>
                <a:gd name="T103" fmla="*/ 132 h 1117"/>
                <a:gd name="T104" fmla="*/ 259 w 1622"/>
                <a:gd name="T105" fmla="*/ 96 h 1117"/>
                <a:gd name="T106" fmla="*/ 115 w 1622"/>
                <a:gd name="T107" fmla="*/ 180 h 1117"/>
                <a:gd name="T108" fmla="*/ 37 w 1622"/>
                <a:gd name="T109" fmla="*/ 138 h 1117"/>
                <a:gd name="T110" fmla="*/ 0 w 1622"/>
                <a:gd name="T111" fmla="*/ 553 h 1117"/>
                <a:gd name="T112" fmla="*/ 61 w 1622"/>
                <a:gd name="T113" fmla="*/ 583 h 1117"/>
                <a:gd name="T114" fmla="*/ 175 w 1622"/>
                <a:gd name="T115" fmla="*/ 679 h 1117"/>
                <a:gd name="T116" fmla="*/ 211 w 1622"/>
                <a:gd name="T117" fmla="*/ 757 h 1117"/>
                <a:gd name="T118" fmla="*/ 277 w 1622"/>
                <a:gd name="T119" fmla="*/ 859 h 1117"/>
                <a:gd name="T120" fmla="*/ 349 w 1622"/>
                <a:gd name="T121" fmla="*/ 931 h 1117"/>
                <a:gd name="T122" fmla="*/ 931 w 1622"/>
                <a:gd name="T123" fmla="*/ 943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 name="Freeform 399"/>
            <p:cNvSpPr>
              <a:spLocks/>
            </p:cNvSpPr>
            <p:nvPr/>
          </p:nvSpPr>
          <p:spPr bwMode="auto">
            <a:xfrm>
              <a:off x="6126518" y="3279644"/>
              <a:ext cx="1435826" cy="741494"/>
            </a:xfrm>
            <a:custGeom>
              <a:avLst/>
              <a:gdLst>
                <a:gd name="T0" fmla="*/ 300 w 1099"/>
                <a:gd name="T1" fmla="*/ 439 h 571"/>
                <a:gd name="T2" fmla="*/ 348 w 1099"/>
                <a:gd name="T3" fmla="*/ 433 h 571"/>
                <a:gd name="T4" fmla="*/ 432 w 1099"/>
                <a:gd name="T5" fmla="*/ 475 h 571"/>
                <a:gd name="T6" fmla="*/ 474 w 1099"/>
                <a:gd name="T7" fmla="*/ 523 h 571"/>
                <a:gd name="T8" fmla="*/ 528 w 1099"/>
                <a:gd name="T9" fmla="*/ 553 h 571"/>
                <a:gd name="T10" fmla="*/ 528 w 1099"/>
                <a:gd name="T11" fmla="*/ 511 h 571"/>
                <a:gd name="T12" fmla="*/ 570 w 1099"/>
                <a:gd name="T13" fmla="*/ 469 h 571"/>
                <a:gd name="T14" fmla="*/ 666 w 1099"/>
                <a:gd name="T15" fmla="*/ 475 h 571"/>
                <a:gd name="T16" fmla="*/ 744 w 1099"/>
                <a:gd name="T17" fmla="*/ 463 h 571"/>
                <a:gd name="T18" fmla="*/ 780 w 1099"/>
                <a:gd name="T19" fmla="*/ 487 h 571"/>
                <a:gd name="T20" fmla="*/ 829 w 1099"/>
                <a:gd name="T21" fmla="*/ 565 h 571"/>
                <a:gd name="T22" fmla="*/ 841 w 1099"/>
                <a:gd name="T23" fmla="*/ 511 h 571"/>
                <a:gd name="T24" fmla="*/ 847 w 1099"/>
                <a:gd name="T25" fmla="*/ 409 h 571"/>
                <a:gd name="T26" fmla="*/ 931 w 1099"/>
                <a:gd name="T27" fmla="*/ 343 h 571"/>
                <a:gd name="T28" fmla="*/ 919 w 1099"/>
                <a:gd name="T29" fmla="*/ 271 h 571"/>
                <a:gd name="T30" fmla="*/ 943 w 1099"/>
                <a:gd name="T31" fmla="*/ 277 h 571"/>
                <a:gd name="T32" fmla="*/ 949 w 1099"/>
                <a:gd name="T33" fmla="*/ 253 h 571"/>
                <a:gd name="T34" fmla="*/ 979 w 1099"/>
                <a:gd name="T35" fmla="*/ 217 h 571"/>
                <a:gd name="T36" fmla="*/ 1039 w 1099"/>
                <a:gd name="T37" fmla="*/ 193 h 571"/>
                <a:gd name="T38" fmla="*/ 1099 w 1099"/>
                <a:gd name="T39" fmla="*/ 114 h 571"/>
                <a:gd name="T40" fmla="*/ 1063 w 1099"/>
                <a:gd name="T41" fmla="*/ 48 h 571"/>
                <a:gd name="T42" fmla="*/ 955 w 1099"/>
                <a:gd name="T43" fmla="*/ 120 h 571"/>
                <a:gd name="T44" fmla="*/ 883 w 1099"/>
                <a:gd name="T45" fmla="*/ 162 h 571"/>
                <a:gd name="T46" fmla="*/ 804 w 1099"/>
                <a:gd name="T47" fmla="*/ 150 h 571"/>
                <a:gd name="T48" fmla="*/ 666 w 1099"/>
                <a:gd name="T49" fmla="*/ 24 h 571"/>
                <a:gd name="T50" fmla="*/ 564 w 1099"/>
                <a:gd name="T51" fmla="*/ 0 h 571"/>
                <a:gd name="T52" fmla="*/ 48 w 1099"/>
                <a:gd name="T53" fmla="*/ 36 h 571"/>
                <a:gd name="T54" fmla="*/ 36 w 1099"/>
                <a:gd name="T55" fmla="*/ 24 h 571"/>
                <a:gd name="T56" fmla="*/ 18 w 1099"/>
                <a:gd name="T57" fmla="*/ 78 h 571"/>
                <a:gd name="T58" fmla="*/ 0 w 1099"/>
                <a:gd name="T59" fmla="*/ 174 h 571"/>
                <a:gd name="T60" fmla="*/ 12 w 1099"/>
                <a:gd name="T61" fmla="*/ 235 h 571"/>
                <a:gd name="T62" fmla="*/ 66 w 1099"/>
                <a:gd name="T63" fmla="*/ 337 h 571"/>
                <a:gd name="T64" fmla="*/ 138 w 1099"/>
                <a:gd name="T65" fmla="*/ 403 h 571"/>
                <a:gd name="T66" fmla="*/ 192 w 1099"/>
                <a:gd name="T67" fmla="*/ 40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0" name="Freeform 425"/>
            <p:cNvSpPr>
              <a:spLocks/>
            </p:cNvSpPr>
            <p:nvPr/>
          </p:nvSpPr>
          <p:spPr bwMode="auto">
            <a:xfrm rot="20747712">
              <a:off x="7547470" y="1832060"/>
              <a:ext cx="813106" cy="897280"/>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1" name="Freeform 426"/>
            <p:cNvSpPr>
              <a:spLocks/>
            </p:cNvSpPr>
            <p:nvPr/>
          </p:nvSpPr>
          <p:spPr bwMode="auto">
            <a:xfrm>
              <a:off x="6580667" y="2072818"/>
              <a:ext cx="41647" cy="37429"/>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2" name="Freeform 427"/>
            <p:cNvSpPr>
              <a:spLocks/>
            </p:cNvSpPr>
            <p:nvPr/>
          </p:nvSpPr>
          <p:spPr bwMode="auto">
            <a:xfrm>
              <a:off x="6933674" y="2368202"/>
              <a:ext cx="0" cy="5058"/>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3" name="Freeform 428"/>
            <p:cNvSpPr>
              <a:spLocks/>
            </p:cNvSpPr>
            <p:nvPr/>
          </p:nvSpPr>
          <p:spPr bwMode="auto">
            <a:xfrm>
              <a:off x="7290648" y="2401585"/>
              <a:ext cx="2974" cy="708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4" name="Freeform 429"/>
            <p:cNvSpPr>
              <a:spLocks/>
            </p:cNvSpPr>
            <p:nvPr/>
          </p:nvSpPr>
          <p:spPr bwMode="auto">
            <a:xfrm>
              <a:off x="6939624" y="1984810"/>
              <a:ext cx="14874" cy="14162"/>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5" name="Freeform 430"/>
            <p:cNvSpPr>
              <a:spLocks/>
            </p:cNvSpPr>
            <p:nvPr/>
          </p:nvSpPr>
          <p:spPr bwMode="auto">
            <a:xfrm>
              <a:off x="7127034" y="2453175"/>
              <a:ext cx="144773" cy="120379"/>
            </a:xfrm>
            <a:custGeom>
              <a:avLst/>
              <a:gdLst>
                <a:gd name="T0" fmla="*/ 124 w 135"/>
                <a:gd name="T1" fmla="*/ 60 h 119"/>
                <a:gd name="T2" fmla="*/ 135 w 135"/>
                <a:gd name="T3" fmla="*/ 67 h 119"/>
                <a:gd name="T4" fmla="*/ 129 w 135"/>
                <a:gd name="T5" fmla="*/ 76 h 119"/>
                <a:gd name="T6" fmla="*/ 124 w 135"/>
                <a:gd name="T7" fmla="*/ 81 h 119"/>
                <a:gd name="T8" fmla="*/ 118 w 135"/>
                <a:gd name="T9" fmla="*/ 83 h 119"/>
                <a:gd name="T10" fmla="*/ 114 w 135"/>
                <a:gd name="T11" fmla="*/ 82 h 119"/>
                <a:gd name="T12" fmla="*/ 101 w 135"/>
                <a:gd name="T13" fmla="*/ 77 h 119"/>
                <a:gd name="T14" fmla="*/ 91 w 135"/>
                <a:gd name="T15" fmla="*/ 74 h 119"/>
                <a:gd name="T16" fmla="*/ 82 w 135"/>
                <a:gd name="T17" fmla="*/ 68 h 119"/>
                <a:gd name="T18" fmla="*/ 72 w 135"/>
                <a:gd name="T19" fmla="*/ 66 h 119"/>
                <a:gd name="T20" fmla="*/ 71 w 135"/>
                <a:gd name="T21" fmla="*/ 78 h 119"/>
                <a:gd name="T22" fmla="*/ 72 w 135"/>
                <a:gd name="T23" fmla="*/ 92 h 119"/>
                <a:gd name="T24" fmla="*/ 61 w 135"/>
                <a:gd name="T25" fmla="*/ 99 h 119"/>
                <a:gd name="T26" fmla="*/ 57 w 135"/>
                <a:gd name="T27" fmla="*/ 107 h 119"/>
                <a:gd name="T28" fmla="*/ 53 w 135"/>
                <a:gd name="T29" fmla="*/ 114 h 119"/>
                <a:gd name="T30" fmla="*/ 44 w 135"/>
                <a:gd name="T31" fmla="*/ 119 h 119"/>
                <a:gd name="T32" fmla="*/ 39 w 135"/>
                <a:gd name="T33" fmla="*/ 111 h 119"/>
                <a:gd name="T34" fmla="*/ 34 w 135"/>
                <a:gd name="T35" fmla="*/ 100 h 119"/>
                <a:gd name="T36" fmla="*/ 23 w 135"/>
                <a:gd name="T37" fmla="*/ 99 h 119"/>
                <a:gd name="T38" fmla="*/ 17 w 135"/>
                <a:gd name="T39" fmla="*/ 101 h 119"/>
                <a:gd name="T40" fmla="*/ 3 w 135"/>
                <a:gd name="T41" fmla="*/ 105 h 119"/>
                <a:gd name="T42" fmla="*/ 1 w 135"/>
                <a:gd name="T43" fmla="*/ 97 h 119"/>
                <a:gd name="T44" fmla="*/ 9 w 135"/>
                <a:gd name="T45" fmla="*/ 84 h 119"/>
                <a:gd name="T46" fmla="*/ 16 w 135"/>
                <a:gd name="T47" fmla="*/ 79 h 119"/>
                <a:gd name="T48" fmla="*/ 14 w 135"/>
                <a:gd name="T49" fmla="*/ 68 h 119"/>
                <a:gd name="T50" fmla="*/ 11 w 135"/>
                <a:gd name="T51" fmla="*/ 55 h 119"/>
                <a:gd name="T52" fmla="*/ 12 w 135"/>
                <a:gd name="T53" fmla="*/ 44 h 119"/>
                <a:gd name="T54" fmla="*/ 8 w 135"/>
                <a:gd name="T55" fmla="*/ 35 h 119"/>
                <a:gd name="T56" fmla="*/ 8 w 135"/>
                <a:gd name="T57" fmla="*/ 16 h 119"/>
                <a:gd name="T58" fmla="*/ 9 w 135"/>
                <a:gd name="T59" fmla="*/ 2 h 119"/>
                <a:gd name="T60" fmla="*/ 18 w 135"/>
                <a:gd name="T61" fmla="*/ 1 h 119"/>
                <a:gd name="T62" fmla="*/ 27 w 135"/>
                <a:gd name="T63" fmla="*/ 9 h 119"/>
                <a:gd name="T64" fmla="*/ 32 w 135"/>
                <a:gd name="T65" fmla="*/ 26 h 119"/>
                <a:gd name="T66" fmla="*/ 37 w 135"/>
                <a:gd name="T67" fmla="*/ 30 h 119"/>
                <a:gd name="T68" fmla="*/ 44 w 135"/>
                <a:gd name="T69" fmla="*/ 25 h 119"/>
                <a:gd name="T70" fmla="*/ 54 w 135"/>
                <a:gd name="T71" fmla="*/ 23 h 119"/>
                <a:gd name="T72" fmla="*/ 70 w 135"/>
                <a:gd name="T73" fmla="*/ 26 h 119"/>
                <a:gd name="T74" fmla="*/ 85 w 135"/>
                <a:gd name="T75" fmla="*/ 33 h 119"/>
                <a:gd name="T76" fmla="*/ 93 w 135"/>
                <a:gd name="T77" fmla="*/ 48 h 119"/>
                <a:gd name="T78" fmla="*/ 100 w 135"/>
                <a:gd name="T79" fmla="*/ 58 h 119"/>
                <a:gd name="T80" fmla="*/ 122 w 135"/>
                <a:gd name="T8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6" name="Freeform 431"/>
            <p:cNvSpPr>
              <a:spLocks/>
            </p:cNvSpPr>
            <p:nvPr/>
          </p:nvSpPr>
          <p:spPr bwMode="auto">
            <a:xfrm>
              <a:off x="7011018" y="2091027"/>
              <a:ext cx="598922" cy="399578"/>
            </a:xfrm>
            <a:custGeom>
              <a:avLst/>
              <a:gdLst>
                <a:gd name="T0" fmla="*/ 527 w 556"/>
                <a:gd name="T1" fmla="*/ 388 h 395"/>
                <a:gd name="T2" fmla="*/ 501 w 556"/>
                <a:gd name="T3" fmla="*/ 390 h 395"/>
                <a:gd name="T4" fmla="*/ 468 w 556"/>
                <a:gd name="T5" fmla="*/ 395 h 395"/>
                <a:gd name="T6" fmla="*/ 440 w 556"/>
                <a:gd name="T7" fmla="*/ 394 h 395"/>
                <a:gd name="T8" fmla="*/ 414 w 556"/>
                <a:gd name="T9" fmla="*/ 386 h 395"/>
                <a:gd name="T10" fmla="*/ 376 w 556"/>
                <a:gd name="T11" fmla="*/ 366 h 395"/>
                <a:gd name="T12" fmla="*/ 354 w 556"/>
                <a:gd name="T13" fmla="*/ 352 h 395"/>
                <a:gd name="T14" fmla="*/ 309 w 556"/>
                <a:gd name="T15" fmla="*/ 365 h 395"/>
                <a:gd name="T16" fmla="*/ 271 w 556"/>
                <a:gd name="T17" fmla="*/ 373 h 395"/>
                <a:gd name="T18" fmla="*/ 260 w 556"/>
                <a:gd name="T19" fmla="*/ 350 h 395"/>
                <a:gd name="T20" fmla="*/ 293 w 556"/>
                <a:gd name="T21" fmla="*/ 337 h 395"/>
                <a:gd name="T22" fmla="*/ 330 w 556"/>
                <a:gd name="T23" fmla="*/ 307 h 395"/>
                <a:gd name="T24" fmla="*/ 320 w 556"/>
                <a:gd name="T25" fmla="*/ 258 h 395"/>
                <a:gd name="T26" fmla="*/ 289 w 556"/>
                <a:gd name="T27" fmla="*/ 193 h 395"/>
                <a:gd name="T28" fmla="*/ 244 w 556"/>
                <a:gd name="T29" fmla="*/ 169 h 395"/>
                <a:gd name="T30" fmla="*/ 202 w 556"/>
                <a:gd name="T31" fmla="*/ 145 h 395"/>
                <a:gd name="T32" fmla="*/ 185 w 556"/>
                <a:gd name="T33" fmla="*/ 146 h 395"/>
                <a:gd name="T34" fmla="*/ 154 w 556"/>
                <a:gd name="T35" fmla="*/ 156 h 395"/>
                <a:gd name="T36" fmla="*/ 124 w 556"/>
                <a:gd name="T37" fmla="*/ 166 h 395"/>
                <a:gd name="T38" fmla="*/ 95 w 556"/>
                <a:gd name="T39" fmla="*/ 170 h 395"/>
                <a:gd name="T40" fmla="*/ 51 w 556"/>
                <a:gd name="T41" fmla="*/ 166 h 395"/>
                <a:gd name="T42" fmla="*/ 18 w 556"/>
                <a:gd name="T43" fmla="*/ 153 h 395"/>
                <a:gd name="T44" fmla="*/ 23 w 556"/>
                <a:gd name="T45" fmla="*/ 138 h 395"/>
                <a:gd name="T46" fmla="*/ 42 w 556"/>
                <a:gd name="T47" fmla="*/ 130 h 395"/>
                <a:gd name="T48" fmla="*/ 4 w 556"/>
                <a:gd name="T49" fmla="*/ 118 h 395"/>
                <a:gd name="T50" fmla="*/ 0 w 556"/>
                <a:gd name="T51" fmla="*/ 76 h 395"/>
                <a:gd name="T52" fmla="*/ 39 w 556"/>
                <a:gd name="T53" fmla="*/ 3 h 395"/>
                <a:gd name="T54" fmla="*/ 45 w 556"/>
                <a:gd name="T55" fmla="*/ 70 h 395"/>
                <a:gd name="T56" fmla="*/ 70 w 556"/>
                <a:gd name="T57" fmla="*/ 107 h 395"/>
                <a:gd name="T58" fmla="*/ 69 w 556"/>
                <a:gd name="T59" fmla="*/ 3 h 395"/>
                <a:gd name="T60" fmla="*/ 111 w 556"/>
                <a:gd name="T61" fmla="*/ 26 h 395"/>
                <a:gd name="T62" fmla="*/ 132 w 556"/>
                <a:gd name="T63" fmla="*/ 52 h 395"/>
                <a:gd name="T64" fmla="*/ 164 w 556"/>
                <a:gd name="T65" fmla="*/ 23 h 395"/>
                <a:gd name="T66" fmla="*/ 206 w 556"/>
                <a:gd name="T67" fmla="*/ 44 h 395"/>
                <a:gd name="T68" fmla="*/ 237 w 556"/>
                <a:gd name="T69" fmla="*/ 49 h 395"/>
                <a:gd name="T70" fmla="*/ 271 w 556"/>
                <a:gd name="T71" fmla="*/ 59 h 395"/>
                <a:gd name="T72" fmla="*/ 318 w 556"/>
                <a:gd name="T73" fmla="*/ 63 h 395"/>
                <a:gd name="T74" fmla="*/ 329 w 556"/>
                <a:gd name="T75" fmla="*/ 72 h 395"/>
                <a:gd name="T76" fmla="*/ 350 w 556"/>
                <a:gd name="T77" fmla="*/ 87 h 395"/>
                <a:gd name="T78" fmla="*/ 361 w 556"/>
                <a:gd name="T79" fmla="*/ 102 h 395"/>
                <a:gd name="T80" fmla="*/ 350 w 556"/>
                <a:gd name="T81" fmla="*/ 118 h 395"/>
                <a:gd name="T82" fmla="*/ 377 w 556"/>
                <a:gd name="T83" fmla="*/ 133 h 395"/>
                <a:gd name="T84" fmla="*/ 406 w 556"/>
                <a:gd name="T85" fmla="*/ 144 h 395"/>
                <a:gd name="T86" fmla="*/ 429 w 556"/>
                <a:gd name="T87" fmla="*/ 143 h 395"/>
                <a:gd name="T88" fmla="*/ 450 w 556"/>
                <a:gd name="T89" fmla="*/ 152 h 395"/>
                <a:gd name="T90" fmla="*/ 472 w 556"/>
                <a:gd name="T91" fmla="*/ 152 h 395"/>
                <a:gd name="T92" fmla="*/ 508 w 556"/>
                <a:gd name="T93" fmla="*/ 169 h 395"/>
                <a:gd name="T94" fmla="*/ 510 w 556"/>
                <a:gd name="T95" fmla="*/ 191 h 395"/>
                <a:gd name="T96" fmla="*/ 497 w 556"/>
                <a:gd name="T97" fmla="*/ 212 h 395"/>
                <a:gd name="T98" fmla="*/ 514 w 556"/>
                <a:gd name="T99" fmla="*/ 239 h 395"/>
                <a:gd name="T100" fmla="*/ 487 w 556"/>
                <a:gd name="T101" fmla="*/ 242 h 395"/>
                <a:gd name="T102" fmla="*/ 456 w 556"/>
                <a:gd name="T103" fmla="*/ 226 h 395"/>
                <a:gd name="T104" fmla="*/ 421 w 556"/>
                <a:gd name="T105" fmla="*/ 230 h 395"/>
                <a:gd name="T106" fmla="*/ 449 w 556"/>
                <a:gd name="T107" fmla="*/ 262 h 395"/>
                <a:gd name="T108" fmla="*/ 487 w 556"/>
                <a:gd name="T109" fmla="*/ 275 h 395"/>
                <a:gd name="T110" fmla="*/ 528 w 556"/>
                <a:gd name="T111" fmla="*/ 294 h 395"/>
                <a:gd name="T112" fmla="*/ 541 w 556"/>
                <a:gd name="T113" fmla="*/ 332 h 395"/>
                <a:gd name="T114" fmla="*/ 555 w 556"/>
                <a:gd name="T115" fmla="*/ 357 h 395"/>
                <a:gd name="T116" fmla="*/ 513 w 556"/>
                <a:gd name="T117" fmla="*/ 348 h 395"/>
                <a:gd name="T118" fmla="*/ 478 w 556"/>
                <a:gd name="T119" fmla="*/ 340 h 395"/>
                <a:gd name="T120" fmla="*/ 451 w 556"/>
                <a:gd name="T121" fmla="*/ 340 h 395"/>
                <a:gd name="T122" fmla="*/ 496 w 556"/>
                <a:gd name="T123" fmla="*/ 358 h 395"/>
                <a:gd name="T124" fmla="*/ 517 w 556"/>
                <a:gd name="T125" fmla="*/ 36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7" name="Freeform 432"/>
            <p:cNvSpPr>
              <a:spLocks/>
            </p:cNvSpPr>
            <p:nvPr/>
          </p:nvSpPr>
          <p:spPr bwMode="auto">
            <a:xfrm>
              <a:off x="6493407" y="2024262"/>
              <a:ext cx="158655" cy="145669"/>
            </a:xfrm>
            <a:custGeom>
              <a:avLst/>
              <a:gdLst>
                <a:gd name="T0" fmla="*/ 146 w 148"/>
                <a:gd name="T1" fmla="*/ 67 h 146"/>
                <a:gd name="T2" fmla="*/ 141 w 148"/>
                <a:gd name="T3" fmla="*/ 44 h 146"/>
                <a:gd name="T4" fmla="*/ 129 w 148"/>
                <a:gd name="T5" fmla="*/ 33 h 146"/>
                <a:gd name="T6" fmla="*/ 120 w 148"/>
                <a:gd name="T7" fmla="*/ 35 h 146"/>
                <a:gd name="T8" fmla="*/ 111 w 148"/>
                <a:gd name="T9" fmla="*/ 26 h 146"/>
                <a:gd name="T10" fmla="*/ 104 w 148"/>
                <a:gd name="T11" fmla="*/ 14 h 146"/>
                <a:gd name="T12" fmla="*/ 88 w 148"/>
                <a:gd name="T13" fmla="*/ 10 h 146"/>
                <a:gd name="T14" fmla="*/ 77 w 148"/>
                <a:gd name="T15" fmla="*/ 7 h 146"/>
                <a:gd name="T16" fmla="*/ 68 w 148"/>
                <a:gd name="T17" fmla="*/ 1 h 146"/>
                <a:gd name="T18" fmla="*/ 62 w 148"/>
                <a:gd name="T19" fmla="*/ 0 h 146"/>
                <a:gd name="T20" fmla="*/ 58 w 148"/>
                <a:gd name="T21" fmla="*/ 8 h 146"/>
                <a:gd name="T22" fmla="*/ 57 w 148"/>
                <a:gd name="T23" fmla="*/ 20 h 146"/>
                <a:gd name="T24" fmla="*/ 50 w 148"/>
                <a:gd name="T25" fmla="*/ 31 h 146"/>
                <a:gd name="T26" fmla="*/ 32 w 148"/>
                <a:gd name="T27" fmla="*/ 50 h 146"/>
                <a:gd name="T28" fmla="*/ 20 w 148"/>
                <a:gd name="T29" fmla="*/ 62 h 146"/>
                <a:gd name="T30" fmla="*/ 3 w 148"/>
                <a:gd name="T31" fmla="*/ 82 h 146"/>
                <a:gd name="T32" fmla="*/ 3 w 148"/>
                <a:gd name="T33" fmla="*/ 91 h 146"/>
                <a:gd name="T34" fmla="*/ 6 w 148"/>
                <a:gd name="T35" fmla="*/ 94 h 146"/>
                <a:gd name="T36" fmla="*/ 14 w 148"/>
                <a:gd name="T37" fmla="*/ 123 h 146"/>
                <a:gd name="T38" fmla="*/ 15 w 148"/>
                <a:gd name="T39" fmla="*/ 144 h 146"/>
                <a:gd name="T40" fmla="*/ 27 w 148"/>
                <a:gd name="T41" fmla="*/ 143 h 146"/>
                <a:gd name="T42" fmla="*/ 36 w 148"/>
                <a:gd name="T43" fmla="*/ 137 h 146"/>
                <a:gd name="T44" fmla="*/ 44 w 148"/>
                <a:gd name="T45" fmla="*/ 143 h 146"/>
                <a:gd name="T46" fmla="*/ 55 w 148"/>
                <a:gd name="T47" fmla="*/ 145 h 146"/>
                <a:gd name="T48" fmla="*/ 66 w 148"/>
                <a:gd name="T49" fmla="*/ 124 h 146"/>
                <a:gd name="T50" fmla="*/ 83 w 148"/>
                <a:gd name="T51" fmla="*/ 116 h 146"/>
                <a:gd name="T52" fmla="*/ 87 w 148"/>
                <a:gd name="T53" fmla="*/ 104 h 146"/>
                <a:gd name="T54" fmla="*/ 91 w 148"/>
                <a:gd name="T55" fmla="*/ 96 h 146"/>
                <a:gd name="T56" fmla="*/ 112 w 148"/>
                <a:gd name="T57" fmla="*/ 90 h 146"/>
                <a:gd name="T58" fmla="*/ 128 w 148"/>
                <a:gd name="T59" fmla="*/ 86 h 146"/>
                <a:gd name="T60" fmla="*/ 140 w 148"/>
                <a:gd name="T61" fmla="*/ 82 h 146"/>
                <a:gd name="T62" fmla="*/ 146 w 148"/>
                <a:gd name="T63"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8" name="Freeform 433"/>
            <p:cNvSpPr>
              <a:spLocks/>
            </p:cNvSpPr>
            <p:nvPr/>
          </p:nvSpPr>
          <p:spPr bwMode="auto">
            <a:xfrm>
              <a:off x="6661978" y="1969636"/>
              <a:ext cx="144773" cy="94078"/>
            </a:xfrm>
            <a:custGeom>
              <a:avLst/>
              <a:gdLst>
                <a:gd name="T0" fmla="*/ 104 w 133"/>
                <a:gd name="T1" fmla="*/ 4 h 91"/>
                <a:gd name="T2" fmla="*/ 103 w 133"/>
                <a:gd name="T3" fmla="*/ 23 h 91"/>
                <a:gd name="T4" fmla="*/ 101 w 133"/>
                <a:gd name="T5" fmla="*/ 35 h 91"/>
                <a:gd name="T6" fmla="*/ 102 w 133"/>
                <a:gd name="T7" fmla="*/ 44 h 91"/>
                <a:gd name="T8" fmla="*/ 111 w 133"/>
                <a:gd name="T9" fmla="*/ 43 h 91"/>
                <a:gd name="T10" fmla="*/ 115 w 133"/>
                <a:gd name="T11" fmla="*/ 34 h 91"/>
                <a:gd name="T12" fmla="*/ 128 w 133"/>
                <a:gd name="T13" fmla="*/ 42 h 91"/>
                <a:gd name="T14" fmla="*/ 133 w 133"/>
                <a:gd name="T15" fmla="*/ 49 h 91"/>
                <a:gd name="T16" fmla="*/ 132 w 133"/>
                <a:gd name="T17" fmla="*/ 60 h 91"/>
                <a:gd name="T18" fmla="*/ 131 w 133"/>
                <a:gd name="T19" fmla="*/ 66 h 91"/>
                <a:gd name="T20" fmla="*/ 123 w 133"/>
                <a:gd name="T21" fmla="*/ 78 h 91"/>
                <a:gd name="T22" fmla="*/ 116 w 133"/>
                <a:gd name="T23" fmla="*/ 84 h 91"/>
                <a:gd name="T24" fmla="*/ 96 w 133"/>
                <a:gd name="T25" fmla="*/ 81 h 91"/>
                <a:gd name="T26" fmla="*/ 83 w 133"/>
                <a:gd name="T27" fmla="*/ 77 h 91"/>
                <a:gd name="T28" fmla="*/ 76 w 133"/>
                <a:gd name="T29" fmla="*/ 83 h 91"/>
                <a:gd name="T30" fmla="*/ 68 w 133"/>
                <a:gd name="T31" fmla="*/ 88 h 91"/>
                <a:gd name="T32" fmla="*/ 54 w 133"/>
                <a:gd name="T33" fmla="*/ 91 h 91"/>
                <a:gd name="T34" fmla="*/ 45 w 133"/>
                <a:gd name="T35" fmla="*/ 91 h 91"/>
                <a:gd name="T36" fmla="*/ 32 w 133"/>
                <a:gd name="T37" fmla="*/ 89 h 91"/>
                <a:gd name="T38" fmla="*/ 18 w 133"/>
                <a:gd name="T39" fmla="*/ 82 h 91"/>
                <a:gd name="T40" fmla="*/ 25 w 133"/>
                <a:gd name="T41" fmla="*/ 77 h 91"/>
                <a:gd name="T42" fmla="*/ 38 w 133"/>
                <a:gd name="T43" fmla="*/ 77 h 91"/>
                <a:gd name="T44" fmla="*/ 48 w 133"/>
                <a:gd name="T45" fmla="*/ 70 h 91"/>
                <a:gd name="T46" fmla="*/ 48 w 133"/>
                <a:gd name="T47" fmla="*/ 60 h 91"/>
                <a:gd name="T48" fmla="*/ 35 w 133"/>
                <a:gd name="T49" fmla="*/ 65 h 91"/>
                <a:gd name="T50" fmla="*/ 27 w 133"/>
                <a:gd name="T51" fmla="*/ 67 h 91"/>
                <a:gd name="T52" fmla="*/ 14 w 133"/>
                <a:gd name="T53" fmla="*/ 57 h 91"/>
                <a:gd name="T54" fmla="*/ 4 w 133"/>
                <a:gd name="T55" fmla="*/ 51 h 91"/>
                <a:gd name="T56" fmla="*/ 0 w 133"/>
                <a:gd name="T57" fmla="*/ 42 h 91"/>
                <a:gd name="T58" fmla="*/ 2 w 133"/>
                <a:gd name="T59" fmla="*/ 35 h 91"/>
                <a:gd name="T60" fmla="*/ 12 w 133"/>
                <a:gd name="T61" fmla="*/ 25 h 91"/>
                <a:gd name="T62" fmla="*/ 15 w 133"/>
                <a:gd name="T63" fmla="*/ 20 h 91"/>
                <a:gd name="T64" fmla="*/ 23 w 133"/>
                <a:gd name="T65" fmla="*/ 7 h 91"/>
                <a:gd name="T66" fmla="*/ 28 w 133"/>
                <a:gd name="T67" fmla="*/ 1 h 91"/>
                <a:gd name="T68" fmla="*/ 41 w 133"/>
                <a:gd name="T69" fmla="*/ 0 h 91"/>
                <a:gd name="T70" fmla="*/ 46 w 133"/>
                <a:gd name="T71" fmla="*/ 5 h 91"/>
                <a:gd name="T72" fmla="*/ 46 w 133"/>
                <a:gd name="T73" fmla="*/ 13 h 91"/>
                <a:gd name="T74" fmla="*/ 55 w 133"/>
                <a:gd name="T75" fmla="*/ 19 h 91"/>
                <a:gd name="T76" fmla="*/ 56 w 133"/>
                <a:gd name="T77" fmla="*/ 28 h 91"/>
                <a:gd name="T78" fmla="*/ 65 w 133"/>
                <a:gd name="T79" fmla="*/ 35 h 91"/>
                <a:gd name="T80" fmla="*/ 68 w 133"/>
                <a:gd name="T81" fmla="*/ 44 h 91"/>
                <a:gd name="T82" fmla="*/ 70 w 133"/>
                <a:gd name="T83" fmla="*/ 50 h 91"/>
                <a:gd name="T84" fmla="*/ 80 w 133"/>
                <a:gd name="T85" fmla="*/ 55 h 91"/>
                <a:gd name="T86" fmla="*/ 90 w 133"/>
                <a:gd name="T87" fmla="*/ 59 h 91"/>
                <a:gd name="T88" fmla="*/ 91 w 133"/>
                <a:gd name="T89" fmla="*/ 47 h 91"/>
                <a:gd name="T90" fmla="*/ 91 w 133"/>
                <a:gd name="T91" fmla="*/ 37 h 91"/>
                <a:gd name="T92" fmla="*/ 88 w 133"/>
                <a:gd name="T93" fmla="*/ 30 h 91"/>
                <a:gd name="T94" fmla="*/ 85 w 133"/>
                <a:gd name="T95" fmla="*/ 29 h 91"/>
                <a:gd name="T96" fmla="*/ 84 w 133"/>
                <a:gd name="T97" fmla="*/ 19 h 91"/>
                <a:gd name="T98" fmla="*/ 85 w 133"/>
                <a:gd name="T99" fmla="*/ 11 h 91"/>
                <a:gd name="T100" fmla="*/ 94 w 133"/>
                <a:gd name="T101" fmla="*/ 6 h 91"/>
                <a:gd name="T102" fmla="*/ 103 w 133"/>
                <a:gd name="T10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9" name="Freeform 434"/>
            <p:cNvSpPr>
              <a:spLocks/>
            </p:cNvSpPr>
            <p:nvPr/>
          </p:nvSpPr>
          <p:spPr bwMode="auto">
            <a:xfrm>
              <a:off x="6601490" y="1921080"/>
              <a:ext cx="110067" cy="61707"/>
            </a:xfrm>
            <a:custGeom>
              <a:avLst/>
              <a:gdLst>
                <a:gd name="T0" fmla="*/ 76 w 102"/>
                <a:gd name="T1" fmla="*/ 40 h 60"/>
                <a:gd name="T2" fmla="*/ 75 w 102"/>
                <a:gd name="T3" fmla="*/ 41 h 60"/>
                <a:gd name="T4" fmla="*/ 72 w 102"/>
                <a:gd name="T5" fmla="*/ 45 h 60"/>
                <a:gd name="T6" fmla="*/ 68 w 102"/>
                <a:gd name="T7" fmla="*/ 46 h 60"/>
                <a:gd name="T8" fmla="*/ 66 w 102"/>
                <a:gd name="T9" fmla="*/ 42 h 60"/>
                <a:gd name="T10" fmla="*/ 64 w 102"/>
                <a:gd name="T11" fmla="*/ 35 h 60"/>
                <a:gd name="T12" fmla="*/ 61 w 102"/>
                <a:gd name="T13" fmla="*/ 30 h 60"/>
                <a:gd name="T14" fmla="*/ 58 w 102"/>
                <a:gd name="T15" fmla="*/ 27 h 60"/>
                <a:gd name="T16" fmla="*/ 56 w 102"/>
                <a:gd name="T17" fmla="*/ 31 h 60"/>
                <a:gd name="T18" fmla="*/ 55 w 102"/>
                <a:gd name="T19" fmla="*/ 38 h 60"/>
                <a:gd name="T20" fmla="*/ 55 w 102"/>
                <a:gd name="T21" fmla="*/ 44 h 60"/>
                <a:gd name="T22" fmla="*/ 53 w 102"/>
                <a:gd name="T23" fmla="*/ 47 h 60"/>
                <a:gd name="T24" fmla="*/ 48 w 102"/>
                <a:gd name="T25" fmla="*/ 47 h 60"/>
                <a:gd name="T26" fmla="*/ 42 w 102"/>
                <a:gd name="T27" fmla="*/ 47 h 60"/>
                <a:gd name="T28" fmla="*/ 38 w 102"/>
                <a:gd name="T29" fmla="*/ 52 h 60"/>
                <a:gd name="T30" fmla="*/ 38 w 102"/>
                <a:gd name="T31" fmla="*/ 57 h 60"/>
                <a:gd name="T32" fmla="*/ 38 w 102"/>
                <a:gd name="T33" fmla="*/ 60 h 60"/>
                <a:gd name="T34" fmla="*/ 37 w 102"/>
                <a:gd name="T35" fmla="*/ 57 h 60"/>
                <a:gd name="T36" fmla="*/ 33 w 102"/>
                <a:gd name="T37" fmla="*/ 54 h 60"/>
                <a:gd name="T38" fmla="*/ 27 w 102"/>
                <a:gd name="T39" fmla="*/ 50 h 60"/>
                <a:gd name="T40" fmla="*/ 22 w 102"/>
                <a:gd name="T41" fmla="*/ 48 h 60"/>
                <a:gd name="T42" fmla="*/ 15 w 102"/>
                <a:gd name="T43" fmla="*/ 48 h 60"/>
                <a:gd name="T44" fmla="*/ 6 w 102"/>
                <a:gd name="T45" fmla="*/ 48 h 60"/>
                <a:gd name="T46" fmla="*/ 0 w 102"/>
                <a:gd name="T47" fmla="*/ 46 h 60"/>
                <a:gd name="T48" fmla="*/ 4 w 102"/>
                <a:gd name="T49" fmla="*/ 40 h 60"/>
                <a:gd name="T50" fmla="*/ 11 w 102"/>
                <a:gd name="T51" fmla="*/ 34 h 60"/>
                <a:gd name="T52" fmla="*/ 17 w 102"/>
                <a:gd name="T53" fmla="*/ 30 h 60"/>
                <a:gd name="T54" fmla="*/ 23 w 102"/>
                <a:gd name="T55" fmla="*/ 25 h 60"/>
                <a:gd name="T56" fmla="*/ 35 w 102"/>
                <a:gd name="T57" fmla="*/ 19 h 60"/>
                <a:gd name="T58" fmla="*/ 46 w 102"/>
                <a:gd name="T59" fmla="*/ 12 h 60"/>
                <a:gd name="T60" fmla="*/ 55 w 102"/>
                <a:gd name="T61" fmla="*/ 7 h 60"/>
                <a:gd name="T62" fmla="*/ 60 w 102"/>
                <a:gd name="T63" fmla="*/ 2 h 60"/>
                <a:gd name="T64" fmla="*/ 68 w 102"/>
                <a:gd name="T65" fmla="*/ 0 h 60"/>
                <a:gd name="T66" fmla="*/ 76 w 102"/>
                <a:gd name="T67" fmla="*/ 0 h 60"/>
                <a:gd name="T68" fmla="*/ 80 w 102"/>
                <a:gd name="T69" fmla="*/ 0 h 60"/>
                <a:gd name="T70" fmla="*/ 83 w 102"/>
                <a:gd name="T71" fmla="*/ 0 h 60"/>
                <a:gd name="T72" fmla="*/ 87 w 102"/>
                <a:gd name="T73" fmla="*/ 0 h 60"/>
                <a:gd name="T74" fmla="*/ 93 w 102"/>
                <a:gd name="T75" fmla="*/ 0 h 60"/>
                <a:gd name="T76" fmla="*/ 98 w 102"/>
                <a:gd name="T77" fmla="*/ 2 h 60"/>
                <a:gd name="T78" fmla="*/ 102 w 102"/>
                <a:gd name="T79" fmla="*/ 6 h 60"/>
                <a:gd name="T80" fmla="*/ 99 w 102"/>
                <a:gd name="T81" fmla="*/ 10 h 60"/>
                <a:gd name="T82" fmla="*/ 95 w 102"/>
                <a:gd name="T83" fmla="*/ 15 h 60"/>
                <a:gd name="T84" fmla="*/ 93 w 102"/>
                <a:gd name="T85" fmla="*/ 17 h 60"/>
                <a:gd name="T86" fmla="*/ 93 w 102"/>
                <a:gd name="T87" fmla="*/ 19 h 60"/>
                <a:gd name="T88" fmla="*/ 91 w 102"/>
                <a:gd name="T89" fmla="*/ 24 h 60"/>
                <a:gd name="T90" fmla="*/ 89 w 102"/>
                <a:gd name="T91" fmla="*/ 31 h 60"/>
                <a:gd name="T92" fmla="*/ 86 w 102"/>
                <a:gd name="T93" fmla="*/ 35 h 60"/>
                <a:gd name="T94" fmla="*/ 81 w 102"/>
                <a:gd name="T95" fmla="*/ 39 h 60"/>
                <a:gd name="T96" fmla="*/ 76 w 102"/>
                <a:gd name="T97"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0" name="Freeform 435"/>
            <p:cNvSpPr>
              <a:spLocks/>
            </p:cNvSpPr>
            <p:nvPr/>
          </p:nvSpPr>
          <p:spPr bwMode="auto">
            <a:xfrm>
              <a:off x="6817657" y="1982787"/>
              <a:ext cx="92218" cy="80927"/>
            </a:xfrm>
            <a:custGeom>
              <a:avLst/>
              <a:gdLst>
                <a:gd name="T0" fmla="*/ 17 w 86"/>
                <a:gd name="T1" fmla="*/ 12 h 80"/>
                <a:gd name="T2" fmla="*/ 3 w 86"/>
                <a:gd name="T3" fmla="*/ 0 h 80"/>
                <a:gd name="T4" fmla="*/ 1 w 86"/>
                <a:gd name="T5" fmla="*/ 9 h 80"/>
                <a:gd name="T6" fmla="*/ 3 w 86"/>
                <a:gd name="T7" fmla="*/ 22 h 80"/>
                <a:gd name="T8" fmla="*/ 5 w 86"/>
                <a:gd name="T9" fmla="*/ 33 h 80"/>
                <a:gd name="T10" fmla="*/ 11 w 86"/>
                <a:gd name="T11" fmla="*/ 41 h 80"/>
                <a:gd name="T12" fmla="*/ 18 w 86"/>
                <a:gd name="T13" fmla="*/ 42 h 80"/>
                <a:gd name="T14" fmla="*/ 24 w 86"/>
                <a:gd name="T15" fmla="*/ 43 h 80"/>
                <a:gd name="T16" fmla="*/ 20 w 86"/>
                <a:gd name="T17" fmla="*/ 52 h 80"/>
                <a:gd name="T18" fmla="*/ 24 w 86"/>
                <a:gd name="T19" fmla="*/ 54 h 80"/>
                <a:gd name="T20" fmla="*/ 38 w 86"/>
                <a:gd name="T21" fmla="*/ 53 h 80"/>
                <a:gd name="T22" fmla="*/ 42 w 86"/>
                <a:gd name="T23" fmla="*/ 54 h 80"/>
                <a:gd name="T24" fmla="*/ 40 w 86"/>
                <a:gd name="T25" fmla="*/ 65 h 80"/>
                <a:gd name="T26" fmla="*/ 38 w 86"/>
                <a:gd name="T27" fmla="*/ 79 h 80"/>
                <a:gd name="T28" fmla="*/ 54 w 86"/>
                <a:gd name="T29" fmla="*/ 77 h 80"/>
                <a:gd name="T30" fmla="*/ 72 w 86"/>
                <a:gd name="T31" fmla="*/ 66 h 80"/>
                <a:gd name="T32" fmla="*/ 75 w 86"/>
                <a:gd name="T33" fmla="*/ 62 h 80"/>
                <a:gd name="T34" fmla="*/ 72 w 86"/>
                <a:gd name="T35" fmla="*/ 54 h 80"/>
                <a:gd name="T36" fmla="*/ 79 w 86"/>
                <a:gd name="T37" fmla="*/ 56 h 80"/>
                <a:gd name="T38" fmla="*/ 86 w 86"/>
                <a:gd name="T39" fmla="*/ 57 h 80"/>
                <a:gd name="T40" fmla="*/ 77 w 86"/>
                <a:gd name="T41" fmla="*/ 42 h 80"/>
                <a:gd name="T42" fmla="*/ 71 w 86"/>
                <a:gd name="T43" fmla="*/ 37 h 80"/>
                <a:gd name="T44" fmla="*/ 76 w 86"/>
                <a:gd name="T45" fmla="*/ 22 h 80"/>
                <a:gd name="T46" fmla="*/ 76 w 86"/>
                <a:gd name="T47" fmla="*/ 9 h 80"/>
                <a:gd name="T48" fmla="*/ 65 w 86"/>
                <a:gd name="T49" fmla="*/ 8 h 80"/>
                <a:gd name="T50" fmla="*/ 63 w 86"/>
                <a:gd name="T51" fmla="*/ 12 h 80"/>
                <a:gd name="T52" fmla="*/ 55 w 86"/>
                <a:gd name="T53" fmla="*/ 8 h 80"/>
                <a:gd name="T54" fmla="*/ 47 w 86"/>
                <a:gd name="T55" fmla="*/ 2 h 80"/>
                <a:gd name="T56" fmla="*/ 45 w 86"/>
                <a:gd name="T57" fmla="*/ 7 h 80"/>
                <a:gd name="T58" fmla="*/ 48 w 86"/>
                <a:gd name="T59" fmla="*/ 13 h 80"/>
                <a:gd name="T60" fmla="*/ 43 w 86"/>
                <a:gd name="T61" fmla="*/ 15 h 80"/>
                <a:gd name="T62" fmla="*/ 35 w 86"/>
                <a:gd name="T63" fmla="*/ 9 h 80"/>
                <a:gd name="T64" fmla="*/ 28 w 86"/>
                <a:gd name="T65" fmla="*/ 15 h 80"/>
                <a:gd name="T66" fmla="*/ 22 w 86"/>
                <a:gd name="T6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1" name="Freeform 436"/>
            <p:cNvSpPr>
              <a:spLocks/>
            </p:cNvSpPr>
            <p:nvPr/>
          </p:nvSpPr>
          <p:spPr bwMode="auto">
            <a:xfrm>
              <a:off x="6910867" y="2032354"/>
              <a:ext cx="36689" cy="45522"/>
            </a:xfrm>
            <a:custGeom>
              <a:avLst/>
              <a:gdLst>
                <a:gd name="T0" fmla="*/ 14 w 34"/>
                <a:gd name="T1" fmla="*/ 4 h 46"/>
                <a:gd name="T2" fmla="*/ 14 w 34"/>
                <a:gd name="T3" fmla="*/ 5 h 46"/>
                <a:gd name="T4" fmla="*/ 13 w 34"/>
                <a:gd name="T5" fmla="*/ 7 h 46"/>
                <a:gd name="T6" fmla="*/ 11 w 34"/>
                <a:gd name="T7" fmla="*/ 12 h 46"/>
                <a:gd name="T8" fmla="*/ 7 w 34"/>
                <a:gd name="T9" fmla="*/ 15 h 46"/>
                <a:gd name="T10" fmla="*/ 4 w 34"/>
                <a:gd name="T11" fmla="*/ 18 h 46"/>
                <a:gd name="T12" fmla="*/ 1 w 34"/>
                <a:gd name="T13" fmla="*/ 23 h 46"/>
                <a:gd name="T14" fmla="*/ 0 w 34"/>
                <a:gd name="T15" fmla="*/ 28 h 46"/>
                <a:gd name="T16" fmla="*/ 3 w 34"/>
                <a:gd name="T17" fmla="*/ 31 h 46"/>
                <a:gd name="T18" fmla="*/ 7 w 34"/>
                <a:gd name="T19" fmla="*/ 35 h 46"/>
                <a:gd name="T20" fmla="*/ 12 w 34"/>
                <a:gd name="T21" fmla="*/ 37 h 46"/>
                <a:gd name="T22" fmla="*/ 16 w 34"/>
                <a:gd name="T23" fmla="*/ 40 h 46"/>
                <a:gd name="T24" fmla="*/ 19 w 34"/>
                <a:gd name="T25" fmla="*/ 44 h 46"/>
                <a:gd name="T26" fmla="*/ 22 w 34"/>
                <a:gd name="T27" fmla="*/ 46 h 46"/>
                <a:gd name="T28" fmla="*/ 27 w 34"/>
                <a:gd name="T29" fmla="*/ 44 h 46"/>
                <a:gd name="T30" fmla="*/ 31 w 34"/>
                <a:gd name="T31" fmla="*/ 40 h 46"/>
                <a:gd name="T32" fmla="*/ 34 w 34"/>
                <a:gd name="T33" fmla="*/ 35 h 46"/>
                <a:gd name="T34" fmla="*/ 34 w 34"/>
                <a:gd name="T35" fmla="*/ 29 h 46"/>
                <a:gd name="T36" fmla="*/ 33 w 34"/>
                <a:gd name="T37" fmla="*/ 24 h 46"/>
                <a:gd name="T38" fmla="*/ 30 w 34"/>
                <a:gd name="T39" fmla="*/ 20 h 46"/>
                <a:gd name="T40" fmla="*/ 30 w 34"/>
                <a:gd name="T41" fmla="*/ 15 h 46"/>
                <a:gd name="T42" fmla="*/ 29 w 34"/>
                <a:gd name="T43" fmla="*/ 9 h 46"/>
                <a:gd name="T44" fmla="*/ 27 w 34"/>
                <a:gd name="T45" fmla="*/ 5 h 46"/>
                <a:gd name="T46" fmla="*/ 23 w 34"/>
                <a:gd name="T47" fmla="*/ 1 h 46"/>
                <a:gd name="T48" fmla="*/ 22 w 34"/>
                <a:gd name="T49" fmla="*/ 0 h 46"/>
                <a:gd name="T50" fmla="*/ 21 w 34"/>
                <a:gd name="T51" fmla="*/ 0 h 46"/>
                <a:gd name="T52" fmla="*/ 19 w 34"/>
                <a:gd name="T53" fmla="*/ 0 h 46"/>
                <a:gd name="T54" fmla="*/ 16 w 34"/>
                <a:gd name="T55" fmla="*/ 1 h 46"/>
                <a:gd name="T56" fmla="*/ 14 w 34"/>
                <a:gd name="T5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2" name="Freeform 437"/>
            <p:cNvSpPr>
              <a:spLocks/>
            </p:cNvSpPr>
            <p:nvPr/>
          </p:nvSpPr>
          <p:spPr bwMode="auto">
            <a:xfrm>
              <a:off x="6901943" y="1968625"/>
              <a:ext cx="215175" cy="103182"/>
            </a:xfrm>
            <a:custGeom>
              <a:avLst/>
              <a:gdLst>
                <a:gd name="T0" fmla="*/ 169 w 202"/>
                <a:gd name="T1" fmla="*/ 29 h 100"/>
                <a:gd name="T2" fmla="*/ 184 w 202"/>
                <a:gd name="T3" fmla="*/ 33 h 100"/>
                <a:gd name="T4" fmla="*/ 196 w 202"/>
                <a:gd name="T5" fmla="*/ 41 h 100"/>
                <a:gd name="T6" fmla="*/ 201 w 202"/>
                <a:gd name="T7" fmla="*/ 52 h 100"/>
                <a:gd name="T8" fmla="*/ 201 w 202"/>
                <a:gd name="T9" fmla="*/ 67 h 100"/>
                <a:gd name="T10" fmla="*/ 201 w 202"/>
                <a:gd name="T11" fmla="*/ 73 h 100"/>
                <a:gd name="T12" fmla="*/ 190 w 202"/>
                <a:gd name="T13" fmla="*/ 81 h 100"/>
                <a:gd name="T14" fmla="*/ 180 w 202"/>
                <a:gd name="T15" fmla="*/ 85 h 100"/>
                <a:gd name="T16" fmla="*/ 166 w 202"/>
                <a:gd name="T17" fmla="*/ 84 h 100"/>
                <a:gd name="T18" fmla="*/ 160 w 202"/>
                <a:gd name="T19" fmla="*/ 84 h 100"/>
                <a:gd name="T20" fmla="*/ 152 w 202"/>
                <a:gd name="T21" fmla="*/ 90 h 100"/>
                <a:gd name="T22" fmla="*/ 142 w 202"/>
                <a:gd name="T23" fmla="*/ 92 h 100"/>
                <a:gd name="T24" fmla="*/ 130 w 202"/>
                <a:gd name="T25" fmla="*/ 93 h 100"/>
                <a:gd name="T26" fmla="*/ 120 w 202"/>
                <a:gd name="T27" fmla="*/ 94 h 100"/>
                <a:gd name="T28" fmla="*/ 111 w 202"/>
                <a:gd name="T29" fmla="*/ 98 h 100"/>
                <a:gd name="T30" fmla="*/ 100 w 202"/>
                <a:gd name="T31" fmla="*/ 100 h 100"/>
                <a:gd name="T32" fmla="*/ 84 w 202"/>
                <a:gd name="T33" fmla="*/ 99 h 100"/>
                <a:gd name="T34" fmla="*/ 73 w 202"/>
                <a:gd name="T35" fmla="*/ 97 h 100"/>
                <a:gd name="T36" fmla="*/ 63 w 202"/>
                <a:gd name="T37" fmla="*/ 90 h 100"/>
                <a:gd name="T38" fmla="*/ 53 w 202"/>
                <a:gd name="T39" fmla="*/ 79 h 100"/>
                <a:gd name="T40" fmla="*/ 53 w 202"/>
                <a:gd name="T41" fmla="*/ 61 h 100"/>
                <a:gd name="T42" fmla="*/ 53 w 202"/>
                <a:gd name="T43" fmla="*/ 48 h 100"/>
                <a:gd name="T44" fmla="*/ 49 w 202"/>
                <a:gd name="T45" fmla="*/ 39 h 100"/>
                <a:gd name="T46" fmla="*/ 42 w 202"/>
                <a:gd name="T47" fmla="*/ 32 h 100"/>
                <a:gd name="T48" fmla="*/ 30 w 202"/>
                <a:gd name="T49" fmla="*/ 33 h 100"/>
                <a:gd name="T50" fmla="*/ 24 w 202"/>
                <a:gd name="T51" fmla="*/ 35 h 100"/>
                <a:gd name="T52" fmla="*/ 12 w 202"/>
                <a:gd name="T53" fmla="*/ 25 h 100"/>
                <a:gd name="T54" fmla="*/ 0 w 202"/>
                <a:gd name="T55" fmla="*/ 16 h 100"/>
                <a:gd name="T56" fmla="*/ 7 w 202"/>
                <a:gd name="T57" fmla="*/ 3 h 100"/>
                <a:gd name="T58" fmla="*/ 19 w 202"/>
                <a:gd name="T59" fmla="*/ 0 h 100"/>
                <a:gd name="T60" fmla="*/ 30 w 202"/>
                <a:gd name="T61" fmla="*/ 6 h 100"/>
                <a:gd name="T62" fmla="*/ 37 w 202"/>
                <a:gd name="T63" fmla="*/ 17 h 100"/>
                <a:gd name="T64" fmla="*/ 49 w 202"/>
                <a:gd name="T65" fmla="*/ 20 h 100"/>
                <a:gd name="T66" fmla="*/ 54 w 202"/>
                <a:gd name="T67" fmla="*/ 13 h 100"/>
                <a:gd name="T68" fmla="*/ 63 w 202"/>
                <a:gd name="T69" fmla="*/ 13 h 100"/>
                <a:gd name="T70" fmla="*/ 69 w 202"/>
                <a:gd name="T71" fmla="*/ 16 h 100"/>
                <a:gd name="T72" fmla="*/ 73 w 202"/>
                <a:gd name="T73" fmla="*/ 29 h 100"/>
                <a:gd name="T74" fmla="*/ 85 w 202"/>
                <a:gd name="T75" fmla="*/ 43 h 100"/>
                <a:gd name="T76" fmla="*/ 91 w 202"/>
                <a:gd name="T77" fmla="*/ 53 h 100"/>
                <a:gd name="T78" fmla="*/ 111 w 202"/>
                <a:gd name="T79" fmla="*/ 51 h 100"/>
                <a:gd name="T80" fmla="*/ 123 w 202"/>
                <a:gd name="T81" fmla="*/ 53 h 100"/>
                <a:gd name="T82" fmla="*/ 133 w 202"/>
                <a:gd name="T83" fmla="*/ 46 h 100"/>
                <a:gd name="T84" fmla="*/ 143 w 202"/>
                <a:gd name="T85" fmla="*/ 37 h 100"/>
                <a:gd name="T86" fmla="*/ 154 w 202"/>
                <a:gd name="T87" fmla="*/ 2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3" name="Freeform 438"/>
            <p:cNvSpPr>
              <a:spLocks/>
            </p:cNvSpPr>
            <p:nvPr/>
          </p:nvSpPr>
          <p:spPr bwMode="auto">
            <a:xfrm>
              <a:off x="6731389" y="1903883"/>
              <a:ext cx="44621" cy="37428"/>
            </a:xfrm>
            <a:custGeom>
              <a:avLst/>
              <a:gdLst>
                <a:gd name="T0" fmla="*/ 38 w 40"/>
                <a:gd name="T1" fmla="*/ 20 h 37"/>
                <a:gd name="T2" fmla="*/ 37 w 40"/>
                <a:gd name="T3" fmla="*/ 21 h 37"/>
                <a:gd name="T4" fmla="*/ 35 w 40"/>
                <a:gd name="T5" fmla="*/ 26 h 37"/>
                <a:gd name="T6" fmla="*/ 32 w 40"/>
                <a:gd name="T7" fmla="*/ 30 h 37"/>
                <a:gd name="T8" fmla="*/ 28 w 40"/>
                <a:gd name="T9" fmla="*/ 34 h 37"/>
                <a:gd name="T10" fmla="*/ 24 w 40"/>
                <a:gd name="T11" fmla="*/ 36 h 37"/>
                <a:gd name="T12" fmla="*/ 19 w 40"/>
                <a:gd name="T13" fmla="*/ 37 h 37"/>
                <a:gd name="T14" fmla="*/ 14 w 40"/>
                <a:gd name="T15" fmla="*/ 37 h 37"/>
                <a:gd name="T16" fmla="*/ 13 w 40"/>
                <a:gd name="T17" fmla="*/ 37 h 37"/>
                <a:gd name="T18" fmla="*/ 12 w 40"/>
                <a:gd name="T19" fmla="*/ 36 h 37"/>
                <a:gd name="T20" fmla="*/ 11 w 40"/>
                <a:gd name="T21" fmla="*/ 34 h 37"/>
                <a:gd name="T22" fmla="*/ 9 w 40"/>
                <a:gd name="T23" fmla="*/ 32 h 37"/>
                <a:gd name="T24" fmla="*/ 5 w 40"/>
                <a:gd name="T25" fmla="*/ 28 h 37"/>
                <a:gd name="T26" fmla="*/ 2 w 40"/>
                <a:gd name="T27" fmla="*/ 24 h 37"/>
                <a:gd name="T28" fmla="*/ 0 w 40"/>
                <a:gd name="T29" fmla="*/ 20 h 37"/>
                <a:gd name="T30" fmla="*/ 2 w 40"/>
                <a:gd name="T31" fmla="*/ 17 h 37"/>
                <a:gd name="T32" fmla="*/ 6 w 40"/>
                <a:gd name="T33" fmla="*/ 12 h 37"/>
                <a:gd name="T34" fmla="*/ 12 w 40"/>
                <a:gd name="T35" fmla="*/ 7 h 37"/>
                <a:gd name="T36" fmla="*/ 17 w 40"/>
                <a:gd name="T37" fmla="*/ 3 h 37"/>
                <a:gd name="T38" fmla="*/ 20 w 40"/>
                <a:gd name="T39" fmla="*/ 0 h 37"/>
                <a:gd name="T40" fmla="*/ 25 w 40"/>
                <a:gd name="T41" fmla="*/ 2 h 37"/>
                <a:gd name="T42" fmla="*/ 32 w 40"/>
                <a:gd name="T43" fmla="*/ 4 h 37"/>
                <a:gd name="T44" fmla="*/ 37 w 40"/>
                <a:gd name="T45" fmla="*/ 7 h 37"/>
                <a:gd name="T46" fmla="*/ 40 w 40"/>
                <a:gd name="T47" fmla="*/ 12 h 37"/>
                <a:gd name="T48" fmla="*/ 38 w 40"/>
                <a:gd name="T4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4" name="Freeform 439"/>
            <p:cNvSpPr>
              <a:spLocks/>
            </p:cNvSpPr>
            <p:nvPr/>
          </p:nvSpPr>
          <p:spPr bwMode="auto">
            <a:xfrm flipV="1">
              <a:off x="6901943" y="1662113"/>
              <a:ext cx="215175" cy="323708"/>
            </a:xfrm>
            <a:custGeom>
              <a:avLst/>
              <a:gdLst>
                <a:gd name="T0" fmla="*/ 93 w 201"/>
                <a:gd name="T1" fmla="*/ 277 h 319"/>
                <a:gd name="T2" fmla="*/ 88 w 201"/>
                <a:gd name="T3" fmla="*/ 294 h 319"/>
                <a:gd name="T4" fmla="*/ 80 w 201"/>
                <a:gd name="T5" fmla="*/ 308 h 319"/>
                <a:gd name="T6" fmla="*/ 92 w 201"/>
                <a:gd name="T7" fmla="*/ 319 h 319"/>
                <a:gd name="T8" fmla="*/ 123 w 201"/>
                <a:gd name="T9" fmla="*/ 318 h 319"/>
                <a:gd name="T10" fmla="*/ 144 w 201"/>
                <a:gd name="T11" fmla="*/ 309 h 319"/>
                <a:gd name="T12" fmla="*/ 164 w 201"/>
                <a:gd name="T13" fmla="*/ 304 h 319"/>
                <a:gd name="T14" fmla="*/ 182 w 201"/>
                <a:gd name="T15" fmla="*/ 305 h 319"/>
                <a:gd name="T16" fmla="*/ 197 w 201"/>
                <a:gd name="T17" fmla="*/ 289 h 319"/>
                <a:gd name="T18" fmla="*/ 180 w 201"/>
                <a:gd name="T19" fmla="*/ 273 h 319"/>
                <a:gd name="T20" fmla="*/ 172 w 201"/>
                <a:gd name="T21" fmla="*/ 263 h 319"/>
                <a:gd name="T22" fmla="*/ 182 w 201"/>
                <a:gd name="T23" fmla="*/ 251 h 319"/>
                <a:gd name="T24" fmla="*/ 179 w 201"/>
                <a:gd name="T25" fmla="*/ 235 h 319"/>
                <a:gd name="T26" fmla="*/ 188 w 201"/>
                <a:gd name="T27" fmla="*/ 219 h 319"/>
                <a:gd name="T28" fmla="*/ 190 w 201"/>
                <a:gd name="T29" fmla="*/ 187 h 319"/>
                <a:gd name="T30" fmla="*/ 165 w 201"/>
                <a:gd name="T31" fmla="*/ 168 h 319"/>
                <a:gd name="T32" fmla="*/ 188 w 201"/>
                <a:gd name="T33" fmla="*/ 149 h 319"/>
                <a:gd name="T34" fmla="*/ 192 w 201"/>
                <a:gd name="T35" fmla="*/ 120 h 319"/>
                <a:gd name="T36" fmla="*/ 196 w 201"/>
                <a:gd name="T37" fmla="*/ 90 h 319"/>
                <a:gd name="T38" fmla="*/ 201 w 201"/>
                <a:gd name="T39" fmla="*/ 55 h 319"/>
                <a:gd name="T40" fmla="*/ 183 w 201"/>
                <a:gd name="T41" fmla="*/ 54 h 319"/>
                <a:gd name="T42" fmla="*/ 197 w 201"/>
                <a:gd name="T43" fmla="*/ 29 h 319"/>
                <a:gd name="T44" fmla="*/ 194 w 201"/>
                <a:gd name="T45" fmla="*/ 6 h 319"/>
                <a:gd name="T46" fmla="*/ 189 w 201"/>
                <a:gd name="T47" fmla="*/ 5 h 319"/>
                <a:gd name="T48" fmla="*/ 173 w 201"/>
                <a:gd name="T49" fmla="*/ 3 h 319"/>
                <a:gd name="T50" fmla="*/ 163 w 201"/>
                <a:gd name="T51" fmla="*/ 0 h 319"/>
                <a:gd name="T52" fmla="*/ 159 w 201"/>
                <a:gd name="T53" fmla="*/ 2 h 319"/>
                <a:gd name="T54" fmla="*/ 145 w 201"/>
                <a:gd name="T55" fmla="*/ 6 h 319"/>
                <a:gd name="T56" fmla="*/ 129 w 201"/>
                <a:gd name="T57" fmla="*/ 9 h 319"/>
                <a:gd name="T58" fmla="*/ 121 w 201"/>
                <a:gd name="T59" fmla="*/ 17 h 319"/>
                <a:gd name="T60" fmla="*/ 108 w 201"/>
                <a:gd name="T61" fmla="*/ 20 h 319"/>
                <a:gd name="T62" fmla="*/ 87 w 201"/>
                <a:gd name="T63" fmla="*/ 31 h 319"/>
                <a:gd name="T64" fmla="*/ 81 w 201"/>
                <a:gd name="T65" fmla="*/ 54 h 319"/>
                <a:gd name="T66" fmla="*/ 74 w 201"/>
                <a:gd name="T67" fmla="*/ 61 h 319"/>
                <a:gd name="T68" fmla="*/ 59 w 201"/>
                <a:gd name="T69" fmla="*/ 70 h 319"/>
                <a:gd name="T70" fmla="*/ 46 w 201"/>
                <a:gd name="T71" fmla="*/ 81 h 319"/>
                <a:gd name="T72" fmla="*/ 37 w 201"/>
                <a:gd name="T73" fmla="*/ 93 h 319"/>
                <a:gd name="T74" fmla="*/ 44 w 201"/>
                <a:gd name="T75" fmla="*/ 115 h 319"/>
                <a:gd name="T76" fmla="*/ 47 w 201"/>
                <a:gd name="T77" fmla="*/ 132 h 319"/>
                <a:gd name="T78" fmla="*/ 43 w 201"/>
                <a:gd name="T79" fmla="*/ 143 h 319"/>
                <a:gd name="T80" fmla="*/ 31 w 201"/>
                <a:gd name="T81" fmla="*/ 118 h 319"/>
                <a:gd name="T82" fmla="*/ 21 w 201"/>
                <a:gd name="T83" fmla="*/ 118 h 319"/>
                <a:gd name="T84" fmla="*/ 9 w 201"/>
                <a:gd name="T85" fmla="*/ 132 h 319"/>
                <a:gd name="T86" fmla="*/ 0 w 201"/>
                <a:gd name="T87" fmla="*/ 166 h 319"/>
                <a:gd name="T88" fmla="*/ 2 w 201"/>
                <a:gd name="T89" fmla="*/ 190 h 319"/>
                <a:gd name="T90" fmla="*/ 19 w 201"/>
                <a:gd name="T91" fmla="*/ 199 h 319"/>
                <a:gd name="T92" fmla="*/ 30 w 201"/>
                <a:gd name="T93" fmla="*/ 199 h 319"/>
                <a:gd name="T94" fmla="*/ 28 w 201"/>
                <a:gd name="T95" fmla="*/ 211 h 319"/>
                <a:gd name="T96" fmla="*/ 24 w 201"/>
                <a:gd name="T97" fmla="*/ 224 h 319"/>
                <a:gd name="T98" fmla="*/ 36 w 201"/>
                <a:gd name="T99" fmla="*/ 238 h 319"/>
                <a:gd name="T100" fmla="*/ 63 w 201"/>
                <a:gd name="T101" fmla="*/ 244 h 319"/>
                <a:gd name="T102" fmla="*/ 77 w 201"/>
                <a:gd name="T103" fmla="*/ 229 h 319"/>
                <a:gd name="T104" fmla="*/ 96 w 201"/>
                <a:gd name="T105" fmla="*/ 240 h 319"/>
                <a:gd name="T106" fmla="*/ 113 w 201"/>
                <a:gd name="T107" fmla="*/ 263 h 319"/>
                <a:gd name="T108" fmla="*/ 103 w 201"/>
                <a:gd name="T109" fmla="*/ 256 h 319"/>
                <a:gd name="T110" fmla="*/ 82 w 201"/>
                <a:gd name="T111" fmla="*/ 25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5" name="Freeform 440"/>
            <p:cNvSpPr>
              <a:spLocks/>
            </p:cNvSpPr>
            <p:nvPr/>
          </p:nvSpPr>
          <p:spPr bwMode="auto">
            <a:xfrm>
              <a:off x="6906901" y="1930184"/>
              <a:ext cx="35697" cy="17197"/>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6" name="Freeform 441"/>
            <p:cNvSpPr>
              <a:spLocks/>
            </p:cNvSpPr>
            <p:nvPr/>
          </p:nvSpPr>
          <p:spPr bwMode="auto">
            <a:xfrm>
              <a:off x="6887069" y="1884663"/>
              <a:ext cx="33714" cy="47545"/>
            </a:xfrm>
            <a:custGeom>
              <a:avLst/>
              <a:gdLst>
                <a:gd name="T0" fmla="*/ 22 w 34"/>
                <a:gd name="T1" fmla="*/ 14 h 46"/>
                <a:gd name="T2" fmla="*/ 20 w 34"/>
                <a:gd name="T3" fmla="*/ 10 h 46"/>
                <a:gd name="T4" fmla="*/ 14 w 34"/>
                <a:gd name="T5" fmla="*/ 5 h 46"/>
                <a:gd name="T6" fmla="*/ 7 w 34"/>
                <a:gd name="T7" fmla="*/ 0 h 46"/>
                <a:gd name="T8" fmla="*/ 3 w 34"/>
                <a:gd name="T9" fmla="*/ 0 h 46"/>
                <a:gd name="T10" fmla="*/ 1 w 34"/>
                <a:gd name="T11" fmla="*/ 5 h 46"/>
                <a:gd name="T12" fmla="*/ 0 w 34"/>
                <a:gd name="T13" fmla="*/ 10 h 46"/>
                <a:gd name="T14" fmla="*/ 1 w 34"/>
                <a:gd name="T15" fmla="*/ 15 h 46"/>
                <a:gd name="T16" fmla="*/ 1 w 34"/>
                <a:gd name="T17" fmla="*/ 20 h 46"/>
                <a:gd name="T18" fmla="*/ 3 w 34"/>
                <a:gd name="T19" fmla="*/ 27 h 46"/>
                <a:gd name="T20" fmla="*/ 4 w 34"/>
                <a:gd name="T21" fmla="*/ 36 h 46"/>
                <a:gd name="T22" fmla="*/ 7 w 34"/>
                <a:gd name="T23" fmla="*/ 43 h 46"/>
                <a:gd name="T24" fmla="*/ 11 w 34"/>
                <a:gd name="T25" fmla="*/ 46 h 46"/>
                <a:gd name="T26" fmla="*/ 16 w 34"/>
                <a:gd name="T27" fmla="*/ 46 h 46"/>
                <a:gd name="T28" fmla="*/ 21 w 34"/>
                <a:gd name="T29" fmla="*/ 44 h 46"/>
                <a:gd name="T30" fmla="*/ 26 w 34"/>
                <a:gd name="T31" fmla="*/ 42 h 46"/>
                <a:gd name="T32" fmla="*/ 29 w 34"/>
                <a:gd name="T33" fmla="*/ 38 h 46"/>
                <a:gd name="T34" fmla="*/ 31 w 34"/>
                <a:gd name="T35" fmla="*/ 33 h 46"/>
                <a:gd name="T36" fmla="*/ 34 w 34"/>
                <a:gd name="T37" fmla="*/ 30 h 46"/>
                <a:gd name="T38" fmla="*/ 34 w 34"/>
                <a:gd name="T39" fmla="*/ 27 h 46"/>
                <a:gd name="T40" fmla="*/ 30 w 34"/>
                <a:gd name="T41" fmla="*/ 22 h 46"/>
                <a:gd name="T42" fmla="*/ 26 w 34"/>
                <a:gd name="T43" fmla="*/ 17 h 46"/>
                <a:gd name="T44" fmla="*/ 23 w 34"/>
                <a:gd name="T45" fmla="*/ 15 h 46"/>
                <a:gd name="T46" fmla="*/ 22 w 34"/>
                <a:gd name="T47" fmla="*/ 14 h 46"/>
                <a:gd name="T48" fmla="*/ 22 w 34"/>
                <a:gd name="T4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7" name="Freeform 442"/>
            <p:cNvSpPr>
              <a:spLocks/>
            </p:cNvSpPr>
            <p:nvPr/>
          </p:nvSpPr>
          <p:spPr bwMode="auto">
            <a:xfrm>
              <a:off x="6820633" y="1862408"/>
              <a:ext cx="60487" cy="67777"/>
            </a:xfrm>
            <a:custGeom>
              <a:avLst/>
              <a:gdLst>
                <a:gd name="T0" fmla="*/ 53 w 58"/>
                <a:gd name="T1" fmla="*/ 34 h 67"/>
                <a:gd name="T2" fmla="*/ 54 w 58"/>
                <a:gd name="T3" fmla="*/ 37 h 67"/>
                <a:gd name="T4" fmla="*/ 57 w 58"/>
                <a:gd name="T5" fmla="*/ 44 h 67"/>
                <a:gd name="T6" fmla="*/ 58 w 58"/>
                <a:gd name="T7" fmla="*/ 53 h 67"/>
                <a:gd name="T8" fmla="*/ 57 w 58"/>
                <a:gd name="T9" fmla="*/ 60 h 67"/>
                <a:gd name="T10" fmla="*/ 54 w 58"/>
                <a:gd name="T11" fmla="*/ 64 h 67"/>
                <a:gd name="T12" fmla="*/ 52 w 58"/>
                <a:gd name="T13" fmla="*/ 66 h 67"/>
                <a:gd name="T14" fmla="*/ 48 w 58"/>
                <a:gd name="T15" fmla="*/ 67 h 67"/>
                <a:gd name="T16" fmla="*/ 44 w 58"/>
                <a:gd name="T17" fmla="*/ 65 h 67"/>
                <a:gd name="T18" fmla="*/ 39 w 58"/>
                <a:gd name="T19" fmla="*/ 62 h 67"/>
                <a:gd name="T20" fmla="*/ 35 w 58"/>
                <a:gd name="T21" fmla="*/ 60 h 67"/>
                <a:gd name="T22" fmla="*/ 32 w 58"/>
                <a:gd name="T23" fmla="*/ 58 h 67"/>
                <a:gd name="T24" fmla="*/ 29 w 58"/>
                <a:gd name="T25" fmla="*/ 53 h 67"/>
                <a:gd name="T26" fmla="*/ 24 w 58"/>
                <a:gd name="T27" fmla="*/ 50 h 67"/>
                <a:gd name="T28" fmla="*/ 17 w 58"/>
                <a:gd name="T29" fmla="*/ 49 h 67"/>
                <a:gd name="T30" fmla="*/ 12 w 58"/>
                <a:gd name="T31" fmla="*/ 47 h 67"/>
                <a:gd name="T32" fmla="*/ 8 w 58"/>
                <a:gd name="T33" fmla="*/ 42 h 67"/>
                <a:gd name="T34" fmla="*/ 9 w 58"/>
                <a:gd name="T35" fmla="*/ 37 h 67"/>
                <a:gd name="T36" fmla="*/ 13 w 58"/>
                <a:gd name="T37" fmla="*/ 37 h 67"/>
                <a:gd name="T38" fmla="*/ 15 w 58"/>
                <a:gd name="T39" fmla="*/ 36 h 67"/>
                <a:gd name="T40" fmla="*/ 13 w 58"/>
                <a:gd name="T41" fmla="*/ 30 h 67"/>
                <a:gd name="T42" fmla="*/ 7 w 58"/>
                <a:gd name="T43" fmla="*/ 20 h 67"/>
                <a:gd name="T44" fmla="*/ 2 w 58"/>
                <a:gd name="T45" fmla="*/ 11 h 67"/>
                <a:gd name="T46" fmla="*/ 0 w 58"/>
                <a:gd name="T47" fmla="*/ 4 h 67"/>
                <a:gd name="T48" fmla="*/ 4 w 58"/>
                <a:gd name="T49" fmla="*/ 0 h 67"/>
                <a:gd name="T50" fmla="*/ 9 w 58"/>
                <a:gd name="T51" fmla="*/ 0 h 67"/>
                <a:gd name="T52" fmla="*/ 14 w 58"/>
                <a:gd name="T53" fmla="*/ 0 h 67"/>
                <a:gd name="T54" fmla="*/ 19 w 58"/>
                <a:gd name="T55" fmla="*/ 2 h 67"/>
                <a:gd name="T56" fmla="*/ 23 w 58"/>
                <a:gd name="T57" fmla="*/ 8 h 67"/>
                <a:gd name="T58" fmla="*/ 28 w 58"/>
                <a:gd name="T59" fmla="*/ 13 h 67"/>
                <a:gd name="T60" fmla="*/ 34 w 58"/>
                <a:gd name="T61" fmla="*/ 15 h 67"/>
                <a:gd name="T62" fmla="*/ 38 w 58"/>
                <a:gd name="T63" fmla="*/ 16 h 67"/>
                <a:gd name="T64" fmla="*/ 40 w 58"/>
                <a:gd name="T65" fmla="*/ 19 h 67"/>
                <a:gd name="T66" fmla="*/ 43 w 58"/>
                <a:gd name="T67" fmla="*/ 24 h 67"/>
                <a:gd name="T68" fmla="*/ 47 w 58"/>
                <a:gd name="T69" fmla="*/ 29 h 67"/>
                <a:gd name="T70" fmla="*/ 51 w 58"/>
                <a:gd name="T71" fmla="*/ 32 h 67"/>
                <a:gd name="T72" fmla="*/ 53 w 58"/>
                <a:gd name="T7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8" name="Freeform 443"/>
            <p:cNvSpPr>
              <a:spLocks/>
            </p:cNvSpPr>
            <p:nvPr/>
          </p:nvSpPr>
          <p:spPr bwMode="auto">
            <a:xfrm>
              <a:off x="6577692" y="2110247"/>
              <a:ext cx="269713" cy="234689"/>
            </a:xfrm>
            <a:custGeom>
              <a:avLst/>
              <a:gdLst>
                <a:gd name="T0" fmla="*/ 249 w 249"/>
                <a:gd name="T1" fmla="*/ 175 h 231"/>
                <a:gd name="T2" fmla="*/ 236 w 249"/>
                <a:gd name="T3" fmla="*/ 187 h 231"/>
                <a:gd name="T4" fmla="*/ 226 w 249"/>
                <a:gd name="T5" fmla="*/ 189 h 231"/>
                <a:gd name="T6" fmla="*/ 231 w 249"/>
                <a:gd name="T7" fmla="*/ 220 h 231"/>
                <a:gd name="T8" fmla="*/ 205 w 249"/>
                <a:gd name="T9" fmla="*/ 231 h 231"/>
                <a:gd name="T10" fmla="*/ 178 w 249"/>
                <a:gd name="T11" fmla="*/ 210 h 231"/>
                <a:gd name="T12" fmla="*/ 163 w 249"/>
                <a:gd name="T13" fmla="*/ 196 h 231"/>
                <a:gd name="T14" fmla="*/ 154 w 249"/>
                <a:gd name="T15" fmla="*/ 196 h 231"/>
                <a:gd name="T16" fmla="*/ 123 w 249"/>
                <a:gd name="T17" fmla="*/ 213 h 231"/>
                <a:gd name="T18" fmla="*/ 89 w 249"/>
                <a:gd name="T19" fmla="*/ 221 h 231"/>
                <a:gd name="T20" fmla="*/ 73 w 249"/>
                <a:gd name="T21" fmla="*/ 221 h 231"/>
                <a:gd name="T22" fmla="*/ 52 w 249"/>
                <a:gd name="T23" fmla="*/ 215 h 231"/>
                <a:gd name="T24" fmla="*/ 44 w 249"/>
                <a:gd name="T25" fmla="*/ 204 h 231"/>
                <a:gd name="T26" fmla="*/ 25 w 249"/>
                <a:gd name="T27" fmla="*/ 173 h 231"/>
                <a:gd name="T28" fmla="*/ 1 w 249"/>
                <a:gd name="T29" fmla="*/ 157 h 231"/>
                <a:gd name="T30" fmla="*/ 1 w 249"/>
                <a:gd name="T31" fmla="*/ 130 h 231"/>
                <a:gd name="T32" fmla="*/ 27 w 249"/>
                <a:gd name="T33" fmla="*/ 129 h 231"/>
                <a:gd name="T34" fmla="*/ 57 w 249"/>
                <a:gd name="T35" fmla="*/ 142 h 231"/>
                <a:gd name="T36" fmla="*/ 82 w 249"/>
                <a:gd name="T37" fmla="*/ 151 h 231"/>
                <a:gd name="T38" fmla="*/ 81 w 249"/>
                <a:gd name="T39" fmla="*/ 126 h 231"/>
                <a:gd name="T40" fmla="*/ 44 w 249"/>
                <a:gd name="T41" fmla="*/ 117 h 231"/>
                <a:gd name="T42" fmla="*/ 12 w 249"/>
                <a:gd name="T43" fmla="*/ 114 h 231"/>
                <a:gd name="T44" fmla="*/ 2 w 249"/>
                <a:gd name="T45" fmla="*/ 90 h 231"/>
                <a:gd name="T46" fmla="*/ 28 w 249"/>
                <a:gd name="T47" fmla="*/ 84 h 231"/>
                <a:gd name="T48" fmla="*/ 19 w 249"/>
                <a:gd name="T49" fmla="*/ 68 h 231"/>
                <a:gd name="T50" fmla="*/ 3 w 249"/>
                <a:gd name="T51" fmla="*/ 44 h 231"/>
                <a:gd name="T52" fmla="*/ 21 w 249"/>
                <a:gd name="T53" fmla="*/ 33 h 231"/>
                <a:gd name="T54" fmla="*/ 28 w 249"/>
                <a:gd name="T55" fmla="*/ 15 h 231"/>
                <a:gd name="T56" fmla="*/ 51 w 249"/>
                <a:gd name="T57" fmla="*/ 7 h 231"/>
                <a:gd name="T58" fmla="*/ 88 w 249"/>
                <a:gd name="T59" fmla="*/ 3 h 231"/>
                <a:gd name="T60" fmla="*/ 82 w 249"/>
                <a:gd name="T61" fmla="*/ 27 h 231"/>
                <a:gd name="T62" fmla="*/ 102 w 249"/>
                <a:gd name="T63" fmla="*/ 27 h 231"/>
                <a:gd name="T64" fmla="*/ 124 w 249"/>
                <a:gd name="T65" fmla="*/ 47 h 231"/>
                <a:gd name="T66" fmla="*/ 125 w 249"/>
                <a:gd name="T67" fmla="*/ 27 h 231"/>
                <a:gd name="T68" fmla="*/ 145 w 249"/>
                <a:gd name="T69" fmla="*/ 47 h 231"/>
                <a:gd name="T70" fmla="*/ 152 w 249"/>
                <a:gd name="T71" fmla="*/ 83 h 231"/>
                <a:gd name="T72" fmla="*/ 162 w 249"/>
                <a:gd name="T73" fmla="*/ 51 h 231"/>
                <a:gd name="T74" fmla="*/ 157 w 249"/>
                <a:gd name="T75" fmla="*/ 27 h 231"/>
                <a:gd name="T76" fmla="*/ 173 w 249"/>
                <a:gd name="T77" fmla="*/ 23 h 231"/>
                <a:gd name="T78" fmla="*/ 181 w 249"/>
                <a:gd name="T79" fmla="*/ 19 h 231"/>
                <a:gd name="T80" fmla="*/ 172 w 249"/>
                <a:gd name="T81" fmla="*/ 7 h 231"/>
                <a:gd name="T82" fmla="*/ 198 w 249"/>
                <a:gd name="T83" fmla="*/ 5 h 231"/>
                <a:gd name="T84" fmla="*/ 213 w 249"/>
                <a:gd name="T85" fmla="*/ 15 h 231"/>
                <a:gd name="T86" fmla="*/ 199 w 249"/>
                <a:gd name="T87" fmla="*/ 39 h 231"/>
                <a:gd name="T88" fmla="*/ 195 w 249"/>
                <a:gd name="T89" fmla="*/ 60 h 231"/>
                <a:gd name="T90" fmla="*/ 201 w 249"/>
                <a:gd name="T91" fmla="*/ 98 h 231"/>
                <a:gd name="T92" fmla="*/ 198 w 249"/>
                <a:gd name="T93" fmla="*/ 115 h 231"/>
                <a:gd name="T94" fmla="*/ 209 w 249"/>
                <a:gd name="T95" fmla="*/ 141 h 231"/>
                <a:gd name="T96" fmla="*/ 237 w 249"/>
                <a:gd name="T97" fmla="*/ 1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grpSp>
      <p:grpSp>
        <p:nvGrpSpPr>
          <p:cNvPr id="29" name="Group 5"/>
          <p:cNvGrpSpPr>
            <a:grpSpLocks/>
          </p:cNvGrpSpPr>
          <p:nvPr userDrawn="1"/>
        </p:nvGrpSpPr>
        <p:grpSpPr bwMode="auto">
          <a:xfrm>
            <a:off x="228600" y="2479675"/>
            <a:ext cx="3378200" cy="942975"/>
            <a:chOff x="203200" y="2859088"/>
            <a:chExt cx="3378200" cy="942975"/>
          </a:xfrm>
        </p:grpSpPr>
        <p:sp>
          <p:nvSpPr>
            <p:cNvPr id="30" name="Rectangle 432"/>
            <p:cNvSpPr>
              <a:spLocks noChangeArrowheads="1"/>
            </p:cNvSpPr>
            <p:nvPr/>
          </p:nvSpPr>
          <p:spPr bwMode="auto">
            <a:xfrm>
              <a:off x="2184400" y="3163888"/>
              <a:ext cx="576263" cy="304800"/>
            </a:xfrm>
            <a:prstGeom prst="rect">
              <a:avLst/>
            </a:prstGeom>
            <a:solidFill>
              <a:srgbClr val="F6DA0A"/>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31" name="Rectangle 433"/>
            <p:cNvSpPr>
              <a:spLocks noChangeArrowheads="1"/>
            </p:cNvSpPr>
            <p:nvPr/>
          </p:nvSpPr>
          <p:spPr bwMode="auto">
            <a:xfrm>
              <a:off x="857250" y="3163888"/>
              <a:ext cx="576263" cy="304800"/>
            </a:xfrm>
            <a:prstGeom prst="rect">
              <a:avLst/>
            </a:prstGeom>
            <a:solidFill>
              <a:srgbClr val="FF0000"/>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32" name="Rectangle 432"/>
            <p:cNvSpPr>
              <a:spLocks noChangeArrowheads="1"/>
            </p:cNvSpPr>
            <p:nvPr/>
          </p:nvSpPr>
          <p:spPr bwMode="auto">
            <a:xfrm>
              <a:off x="2820988" y="3163888"/>
              <a:ext cx="576262" cy="304800"/>
            </a:xfrm>
            <a:prstGeom prst="rect">
              <a:avLst/>
            </a:prstGeom>
            <a:solidFill>
              <a:srgbClr val="008000"/>
            </a:solidFill>
            <a:ln>
              <a:noFill/>
            </a:ln>
            <a:extLst/>
          </p:spPr>
          <p:txBody>
            <a:bodyPr wrap="none" anchor="ctr"/>
            <a:lstStyle/>
            <a:p>
              <a:pPr>
                <a:defRPr/>
              </a:pPr>
              <a:endParaRPr lang="en-US" sz="1400">
                <a:solidFill>
                  <a:prstClr val="black"/>
                </a:solidFill>
                <a:latin typeface="Tahoma" pitchFamily="34" charset="0"/>
                <a:cs typeface="Arial" charset="0"/>
              </a:endParaRPr>
            </a:p>
          </p:txBody>
        </p:sp>
        <p:sp>
          <p:nvSpPr>
            <p:cNvPr id="33" name="Text Box 429"/>
            <p:cNvSpPr txBox="1">
              <a:spLocks noChangeArrowheads="1"/>
            </p:cNvSpPr>
            <p:nvPr/>
          </p:nvSpPr>
          <p:spPr bwMode="auto">
            <a:xfrm>
              <a:off x="781050" y="3522663"/>
              <a:ext cx="863600" cy="2746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BAJO</a:t>
              </a:r>
            </a:p>
          </p:txBody>
        </p:sp>
        <p:sp>
          <p:nvSpPr>
            <p:cNvPr id="34" name="Text Box 429"/>
            <p:cNvSpPr txBox="1">
              <a:spLocks noChangeArrowheads="1"/>
            </p:cNvSpPr>
            <p:nvPr/>
          </p:nvSpPr>
          <p:spPr bwMode="auto">
            <a:xfrm>
              <a:off x="1644650" y="3527426"/>
              <a:ext cx="9144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MEDIO</a:t>
              </a:r>
            </a:p>
          </p:txBody>
        </p:sp>
        <p:sp>
          <p:nvSpPr>
            <p:cNvPr id="35" name="Text Box 429"/>
            <p:cNvSpPr txBox="1">
              <a:spLocks noChangeArrowheads="1"/>
            </p:cNvSpPr>
            <p:nvPr/>
          </p:nvSpPr>
          <p:spPr bwMode="auto">
            <a:xfrm>
              <a:off x="2870200" y="3525838"/>
              <a:ext cx="7112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ALTO</a:t>
              </a:r>
            </a:p>
          </p:txBody>
        </p:sp>
        <p:sp>
          <p:nvSpPr>
            <p:cNvPr id="36" name="Text Box 429"/>
            <p:cNvSpPr txBox="1">
              <a:spLocks noChangeArrowheads="1"/>
            </p:cNvSpPr>
            <p:nvPr/>
          </p:nvSpPr>
          <p:spPr bwMode="auto">
            <a:xfrm>
              <a:off x="203200" y="2859088"/>
              <a:ext cx="755650" cy="3048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400" b="1" smtClean="0">
                  <a:solidFill>
                    <a:prstClr val="black"/>
                  </a:solidFill>
                  <a:latin typeface="Tahoma" pitchFamily="34" charset="0"/>
                </a:rPr>
                <a:t>Clave:</a:t>
              </a:r>
            </a:p>
          </p:txBody>
        </p:sp>
        <p:sp>
          <p:nvSpPr>
            <p:cNvPr id="37" name="Rectangle 432"/>
            <p:cNvSpPr>
              <a:spLocks noChangeArrowheads="1"/>
            </p:cNvSpPr>
            <p:nvPr/>
          </p:nvSpPr>
          <p:spPr bwMode="auto">
            <a:xfrm>
              <a:off x="1531938" y="3163888"/>
              <a:ext cx="576262" cy="304800"/>
            </a:xfrm>
            <a:prstGeom prst="rect">
              <a:avLst/>
            </a:prstGeom>
            <a:solidFill>
              <a:schemeClr val="accent6">
                <a:lumMod val="75000"/>
              </a:schemeClr>
            </a:solidFill>
            <a:ln w="9525">
              <a:noFill/>
              <a:miter lim="800000"/>
              <a:headEnd/>
              <a:tailEnd/>
            </a:ln>
          </p:spPr>
          <p:txBody>
            <a:bodyPr wrap="none" anchor="ctr"/>
            <a:lstStyle/>
            <a:p>
              <a:pPr>
                <a:defRPr/>
              </a:pPr>
              <a:endParaRPr lang="en-US" sz="1400">
                <a:solidFill>
                  <a:prstClr val="black"/>
                </a:solidFill>
                <a:latin typeface="Tahoma" pitchFamily="34" charset="0"/>
                <a:cs typeface="Arial" charset="0"/>
              </a:endParaRPr>
            </a:p>
          </p:txBody>
        </p:sp>
        <p:sp>
          <p:nvSpPr>
            <p:cNvPr id="38" name="Text Box 429"/>
            <p:cNvSpPr txBox="1">
              <a:spLocks noChangeArrowheads="1"/>
            </p:cNvSpPr>
            <p:nvPr/>
          </p:nvSpPr>
          <p:spPr bwMode="auto">
            <a:xfrm>
              <a:off x="812800" y="2889251"/>
              <a:ext cx="75565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0-25</a:t>
              </a:r>
            </a:p>
          </p:txBody>
        </p:sp>
        <p:sp>
          <p:nvSpPr>
            <p:cNvPr id="39" name="Text Box 429"/>
            <p:cNvSpPr txBox="1">
              <a:spLocks noChangeArrowheads="1"/>
            </p:cNvSpPr>
            <p:nvPr/>
          </p:nvSpPr>
          <p:spPr bwMode="auto">
            <a:xfrm>
              <a:off x="21082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50-75</a:t>
              </a:r>
            </a:p>
          </p:txBody>
        </p:sp>
        <p:sp>
          <p:nvSpPr>
            <p:cNvPr id="40" name="Text Box 429"/>
            <p:cNvSpPr txBox="1">
              <a:spLocks noChangeArrowheads="1"/>
            </p:cNvSpPr>
            <p:nvPr/>
          </p:nvSpPr>
          <p:spPr bwMode="auto">
            <a:xfrm>
              <a:off x="2717800" y="2889251"/>
              <a:ext cx="8636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75-100</a:t>
              </a:r>
            </a:p>
          </p:txBody>
        </p:sp>
        <p:sp>
          <p:nvSpPr>
            <p:cNvPr id="41" name="Text Box 429"/>
            <p:cNvSpPr txBox="1">
              <a:spLocks noChangeArrowheads="1"/>
            </p:cNvSpPr>
            <p:nvPr/>
          </p:nvSpPr>
          <p:spPr bwMode="auto">
            <a:xfrm>
              <a:off x="14224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25-50</a:t>
              </a:r>
            </a:p>
          </p:txBody>
        </p:sp>
      </p:gr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ic text that will stay on the screen for some tim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rot="10800000" flipH="1" flipV="1">
            <a:off x="0" y="0"/>
            <a:ext cx="9144000" cy="914400"/>
          </a:xfrm>
          <a:prstGeom prst="rect">
            <a:avLst/>
          </a:prstGeom>
          <a:gradFill rotWithShape="1">
            <a:gsLst>
              <a:gs pos="0">
                <a:srgbClr val="C0C0C0"/>
              </a:gs>
              <a:gs pos="100000">
                <a:srgbClr val="FFFFFF"/>
              </a:gs>
            </a:gsLst>
            <a:lin ang="5400000" scaled="1"/>
          </a:gradFill>
          <a:ln>
            <a:noFill/>
          </a:ln>
          <a:extLst/>
        </p:spPr>
        <p:txBody>
          <a:bodyPr wrap="none" anchor="ctr"/>
          <a:lstStyle/>
          <a:p>
            <a:pPr>
              <a:defRPr/>
            </a:pPr>
            <a:endParaRPr lang="en-US">
              <a:solidFill>
                <a:prstClr val="black"/>
              </a:solidFill>
              <a:cs typeface="Arial" charset="0"/>
            </a:endParaRPr>
          </a:p>
        </p:txBody>
      </p:sp>
      <p:sp>
        <p:nvSpPr>
          <p:cNvPr id="5" name="Rectangle 4"/>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6" name="Rectangle 4"/>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GB">
              <a:solidFill>
                <a:srgbClr val="FFFFFF"/>
              </a:solidFill>
              <a:latin typeface="+mn-lt"/>
              <a:cs typeface="Arial" charset="0"/>
            </a:endParaRPr>
          </a:p>
        </p:txBody>
      </p:sp>
      <p:sp>
        <p:nvSpPr>
          <p:cNvPr id="9" name="Rectangle 8"/>
          <p:cNvSpPr/>
          <p:nvPr userDrawn="1"/>
        </p:nvSpPr>
        <p:spPr>
          <a:xfrm>
            <a:off x="0" y="0"/>
            <a:ext cx="9144000" cy="67151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solidFill>
                <a:prstClr val="white"/>
              </a:solidFill>
            </a:endParaRPr>
          </a:p>
        </p:txBody>
      </p:sp>
      <p:pic>
        <p:nvPicPr>
          <p:cNvPr id="10" name="Picture 10" descr="WFA-Logo-transparent SMALL"/>
          <p:cNvPicPr>
            <a:picLocks noChangeAspect="1" noChangeArrowheads="1"/>
          </p:cNvPicPr>
          <p:nvPr userDrawn="1"/>
        </p:nvPicPr>
        <p:blipFill>
          <a:blip r:embed="rId2"/>
          <a:srcRect/>
          <a:stretch>
            <a:fillRect/>
          </a:stretch>
        </p:blipFill>
        <p:spPr bwMode="auto">
          <a:xfrm>
            <a:off x="8229600" y="6235700"/>
            <a:ext cx="914400" cy="469900"/>
          </a:xfrm>
          <a:prstGeom prst="rect">
            <a:avLst/>
          </a:prstGeom>
          <a:noFill/>
          <a:ln w="9525">
            <a:noFill/>
            <a:miter lim="800000"/>
            <a:headEnd/>
            <a:tailEnd/>
          </a:ln>
        </p:spPr>
      </p:pic>
      <p:sp>
        <p:nvSpPr>
          <p:cNvPr id="7" name="Content Placeholder 2"/>
          <p:cNvSpPr>
            <a:spLocks noGrp="1"/>
          </p:cNvSpPr>
          <p:nvPr>
            <p:ph idx="1"/>
          </p:nvPr>
        </p:nvSpPr>
        <p:spPr>
          <a:xfrm>
            <a:off x="381000" y="1752600"/>
            <a:ext cx="8229600" cy="4267200"/>
          </a:xfrm>
          <a:prstGeom prst="rect">
            <a:avLst/>
          </a:prstGeom>
        </p:spPr>
        <p:txBody>
          <a:bodyPr/>
          <a:lstStyle>
            <a:lvl1pPr>
              <a:buFont typeface="Arial" pitchFamily="34" charset="0"/>
              <a:buChar char="•"/>
              <a:defRPr sz="240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endParaRPr lang="en-GB" dirty="0"/>
          </a:p>
        </p:txBody>
      </p:sp>
      <p:sp>
        <p:nvSpPr>
          <p:cNvPr id="8" name="Title 1"/>
          <p:cNvSpPr>
            <a:spLocks noGrp="1"/>
          </p:cNvSpPr>
          <p:nvPr>
            <p:ph type="title"/>
          </p:nvPr>
        </p:nvSpPr>
        <p:spPr>
          <a:xfrm>
            <a:off x="381000" y="533400"/>
            <a:ext cx="8229600" cy="1143000"/>
          </a:xfrm>
          <a:prstGeom prst="rect">
            <a:avLst/>
          </a:prstGeom>
        </p:spPr>
        <p:txBody>
          <a:bodyPr/>
          <a:lstStyle>
            <a:lvl1pPr>
              <a:defRPr>
                <a:solidFill>
                  <a:srgbClr val="E2000B"/>
                </a:solidFill>
              </a:defRPr>
            </a:lvl1pPr>
          </a:lstStyle>
          <a:p>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rot="10800000" flipH="1" flipV="1">
            <a:off x="0" y="0"/>
            <a:ext cx="9144000" cy="914400"/>
          </a:xfrm>
          <a:prstGeom prst="rect">
            <a:avLst/>
          </a:prstGeom>
          <a:gradFill rotWithShape="1">
            <a:gsLst>
              <a:gs pos="0">
                <a:srgbClr val="C0C0C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Arial" pitchFamily="34" charset="0"/>
              <a:ea typeface="ＭＳ Ｐゴシック"/>
              <a:cs typeface="Arial" pitchFamily="34" charset="0"/>
            </a:endParaRPr>
          </a:p>
        </p:txBody>
      </p:sp>
      <p:sp>
        <p:nvSpPr>
          <p:cNvPr id="4" name="Rectangle 3"/>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5" name="Rectangle 4"/>
          <p:cNvSpPr>
            <a:spLocks noChangeArrowheads="1"/>
          </p:cNvSpPr>
          <p:nvPr/>
        </p:nvSpPr>
        <p:spPr bwMode="auto">
          <a:xfrm>
            <a:off x="0" y="6715125"/>
            <a:ext cx="9144000" cy="142875"/>
          </a:xfrm>
          <a:prstGeom prst="rect">
            <a:avLst/>
          </a:prstGeom>
          <a:solidFill>
            <a:srgbClr val="DE000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Calibri" pitchFamily="34" charset="0"/>
              <a:ea typeface="ＭＳ Ｐゴシック"/>
              <a:cs typeface="Arial" pitchFamily="34" charset="0"/>
            </a:endParaRPr>
          </a:p>
        </p:txBody>
      </p:sp>
      <p:sp>
        <p:nvSpPr>
          <p:cNvPr id="2" name="Title 1"/>
          <p:cNvSpPr>
            <a:spLocks noGrp="1"/>
          </p:cNvSpPr>
          <p:nvPr>
            <p:ph type="ctrTitle"/>
          </p:nvPr>
        </p:nvSpPr>
        <p:spPr>
          <a:xfrm>
            <a:off x="685800" y="4745057"/>
            <a:ext cx="7772400" cy="1255711"/>
          </a:xfrm>
          <a:prstGeom prst="rect">
            <a:avLst/>
          </a:prstGeom>
        </p:spPr>
        <p:txBody>
          <a:bodyPr>
            <a:normAutofit/>
          </a:bodyPr>
          <a:lstStyle>
            <a:lvl1pPr algn="l">
              <a:defRPr sz="3000" b="1">
                <a:solidFill>
                  <a:srgbClr val="BE000A"/>
                </a:solidFill>
                <a:latin typeface="Tahoma" pitchFamily="34" charset="0"/>
                <a:ea typeface="Tahoma" pitchFamily="34" charset="0"/>
                <a:cs typeface="Tahoma"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992159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rot="10800000" flipH="1" flipV="1">
            <a:off x="0" y="0"/>
            <a:ext cx="9144000" cy="914400"/>
          </a:xfrm>
          <a:prstGeom prst="rect">
            <a:avLst/>
          </a:prstGeom>
          <a:gradFill rotWithShape="1">
            <a:gsLst>
              <a:gs pos="0">
                <a:srgbClr val="C0C0C0"/>
              </a:gs>
              <a:gs pos="100000">
                <a:srgbClr val="FFFFFF"/>
              </a:gs>
            </a:gsLst>
            <a:lin ang="5400000" scaled="1"/>
          </a:gradFill>
          <a:ln>
            <a:noFill/>
          </a:ln>
          <a:extLst/>
        </p:spPr>
        <p:txBody>
          <a:bodyPr wrap="none" anchor="ctr"/>
          <a:lstStyle/>
          <a:p>
            <a:pPr>
              <a:defRPr/>
            </a:pPr>
            <a:endParaRPr lang="en-US">
              <a:solidFill>
                <a:srgbClr val="000000"/>
              </a:solidFill>
              <a:latin typeface="Arial" pitchFamily="34" charset="0"/>
              <a:ea typeface="ＭＳ Ｐゴシック"/>
              <a:cs typeface="Arial" pitchFamily="34" charset="0"/>
            </a:endParaRPr>
          </a:p>
        </p:txBody>
      </p:sp>
      <p:sp>
        <p:nvSpPr>
          <p:cNvPr id="4" name="Rectangle 3"/>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5" name="Rectangle 4"/>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US">
              <a:solidFill>
                <a:srgbClr val="FFFFFF"/>
              </a:solidFill>
              <a:latin typeface="+mn-lt"/>
              <a:ea typeface="ＭＳ Ｐゴシック"/>
              <a:cs typeface="Arial" pitchFamily="34" charset="0"/>
            </a:endParaRPr>
          </a:p>
        </p:txBody>
      </p:sp>
      <p:sp>
        <p:nvSpPr>
          <p:cNvPr id="2" name="Title 1"/>
          <p:cNvSpPr>
            <a:spLocks noGrp="1"/>
          </p:cNvSpPr>
          <p:nvPr>
            <p:ph type="ctrTitle"/>
          </p:nvPr>
        </p:nvSpPr>
        <p:spPr>
          <a:xfrm>
            <a:off x="685800" y="4745057"/>
            <a:ext cx="7772400" cy="1255711"/>
          </a:xfrm>
          <a:prstGeom prst="rect">
            <a:avLst/>
          </a:prstGeom>
        </p:spPr>
        <p:txBody>
          <a:bodyPr>
            <a:normAutofit/>
          </a:bodyPr>
          <a:lstStyle>
            <a:lvl1pPr algn="l">
              <a:defRPr sz="3000" b="1">
                <a:solidFill>
                  <a:srgbClr val="BE000A"/>
                </a:solidFill>
                <a:latin typeface="Tahoma" pitchFamily="34" charset="0"/>
                <a:ea typeface="Tahoma" pitchFamily="34" charset="0"/>
                <a:cs typeface="Tahoma" pitchFamily="34" charset="0"/>
              </a:defRPr>
            </a:lvl1pPr>
          </a:lstStyle>
          <a:p>
            <a:r>
              <a:rPr lang="en-US"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Main text_1">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rot="10800000" flipH="1" flipV="1">
            <a:off x="0" y="0"/>
            <a:ext cx="9144000" cy="914400"/>
          </a:xfrm>
          <a:prstGeom prst="rect">
            <a:avLst/>
          </a:prstGeom>
          <a:gradFill rotWithShape="1">
            <a:gsLst>
              <a:gs pos="0">
                <a:srgbClr val="C0C0C0"/>
              </a:gs>
              <a:gs pos="100000">
                <a:srgbClr val="FFFFFF"/>
              </a:gs>
            </a:gsLst>
            <a:lin ang="5400000" scaled="1"/>
          </a:gradFill>
          <a:ln>
            <a:noFill/>
          </a:ln>
          <a:extLst/>
        </p:spPr>
        <p:txBody>
          <a:bodyPr wrap="none" anchor="ctr"/>
          <a:lstStyle/>
          <a:p>
            <a:pPr>
              <a:defRPr/>
            </a:pPr>
            <a:endParaRPr lang="en-GB">
              <a:solidFill>
                <a:prstClr val="black"/>
              </a:solidFill>
              <a:cs typeface="Arial" charset="0"/>
            </a:endParaRPr>
          </a:p>
        </p:txBody>
      </p:sp>
      <p:pic>
        <p:nvPicPr>
          <p:cNvPr id="5" name="Picture 10" descr="WFA-Logo-transparent SMALL"/>
          <p:cNvPicPr>
            <a:picLocks noChangeAspect="1" noChangeArrowheads="1"/>
          </p:cNvPicPr>
          <p:nvPr userDrawn="1"/>
        </p:nvPicPr>
        <p:blipFill>
          <a:blip r:embed="rId2"/>
          <a:srcRect/>
          <a:stretch>
            <a:fillRect/>
          </a:stretch>
        </p:blipFill>
        <p:spPr bwMode="auto">
          <a:xfrm>
            <a:off x="8229600" y="6235700"/>
            <a:ext cx="914400" cy="469900"/>
          </a:xfrm>
          <a:prstGeom prst="rect">
            <a:avLst/>
          </a:prstGeom>
          <a:noFill/>
          <a:ln w="9525">
            <a:noFill/>
            <a:miter lim="800000"/>
            <a:headEnd/>
            <a:tailEnd/>
          </a:ln>
        </p:spPr>
      </p:pic>
      <p:sp>
        <p:nvSpPr>
          <p:cNvPr id="2" name="Title 1"/>
          <p:cNvSpPr>
            <a:spLocks noGrp="1"/>
          </p:cNvSpPr>
          <p:nvPr>
            <p:ph type="title"/>
          </p:nvPr>
        </p:nvSpPr>
        <p:spPr>
          <a:xfrm>
            <a:off x="381000" y="533400"/>
            <a:ext cx="8229600" cy="1143000"/>
          </a:xfrm>
          <a:prstGeom prst="rect">
            <a:avLst/>
          </a:prstGeom>
        </p:spPr>
        <p:txBody>
          <a:bodyPr/>
          <a:lstStyle>
            <a:lvl1pPr>
              <a:defRPr baseline="0">
                <a:solidFill>
                  <a:srgbClr val="E2000B"/>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81000" y="1752600"/>
            <a:ext cx="8229600" cy="4267200"/>
          </a:xfrm>
          <a:prstGeom prst="rect">
            <a:avLst/>
          </a:prstGeom>
        </p:spPr>
        <p:txBody>
          <a:bodyPr/>
          <a:lstStyle>
            <a:lvl1pPr>
              <a:buFont typeface="Arial" pitchFamily="34" charset="0"/>
              <a:buChar char="•"/>
              <a:defRPr sz="2400" baseline="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_APAC">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flipH="1" flipV="1">
            <a:off x="4876800" y="0"/>
            <a:ext cx="4267200" cy="6858000"/>
          </a:xfrm>
          <a:prstGeom prst="rect">
            <a:avLst/>
          </a:prstGeom>
          <a:gradFill rotWithShape="1">
            <a:gsLst>
              <a:gs pos="0">
                <a:srgbClr val="C0C0C0"/>
              </a:gs>
              <a:gs pos="100000">
                <a:srgbClr val="FFFFFF"/>
              </a:gs>
            </a:gsLst>
            <a:lin ang="0" scaled="1"/>
          </a:gradFill>
          <a:ln>
            <a:noFill/>
          </a:ln>
          <a:extLst/>
        </p:spPr>
        <p:txBody>
          <a:bodyPr wrap="none" anchor="ctr"/>
          <a:lstStyle/>
          <a:p>
            <a:pPr>
              <a:defRPr/>
            </a:pPr>
            <a:endParaRPr lang="en-GB"/>
          </a:p>
        </p:txBody>
      </p:sp>
      <p:sp>
        <p:nvSpPr>
          <p:cNvPr id="6" name="Rectangle 5"/>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5"/>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GB">
              <a:solidFill>
                <a:srgbClr val="FFFFFF"/>
              </a:solidFill>
              <a:latin typeface="Calibri" pitchFamily="34" charset="0"/>
            </a:endParaRPr>
          </a:p>
        </p:txBody>
      </p:sp>
      <p:pic>
        <p:nvPicPr>
          <p:cNvPr id="8" name="Picture 13" descr="WFA-Logo-transparent SMALL"/>
          <p:cNvPicPr>
            <a:picLocks noChangeAspect="1" noChangeArrowheads="1"/>
          </p:cNvPicPr>
          <p:nvPr userDrawn="1"/>
        </p:nvPicPr>
        <p:blipFill>
          <a:blip r:embed="rId2" cstate="print"/>
          <a:srcRect/>
          <a:stretch>
            <a:fillRect/>
          </a:stretch>
        </p:blipFill>
        <p:spPr bwMode="auto">
          <a:xfrm>
            <a:off x="7239000" y="5591175"/>
            <a:ext cx="1747838" cy="904875"/>
          </a:xfrm>
          <a:prstGeom prst="rect">
            <a:avLst/>
          </a:prstGeom>
          <a:noFill/>
          <a:ln w="9525">
            <a:noFill/>
            <a:miter lim="800000"/>
            <a:headEnd/>
            <a:tailEnd/>
          </a:ln>
        </p:spPr>
      </p:pic>
      <p:sp>
        <p:nvSpPr>
          <p:cNvPr id="2" name="Title 1"/>
          <p:cNvSpPr>
            <a:spLocks noGrp="1"/>
          </p:cNvSpPr>
          <p:nvPr>
            <p:ph type="ctrTitle"/>
          </p:nvPr>
        </p:nvSpPr>
        <p:spPr>
          <a:xfrm>
            <a:off x="609600" y="914401"/>
            <a:ext cx="7772400" cy="914400"/>
          </a:xfrm>
          <a:prstGeom prst="rect">
            <a:avLst/>
          </a:prstGeom>
        </p:spPr>
        <p:txBody>
          <a:bodyPr>
            <a:normAutofit/>
          </a:bodyPr>
          <a:lstStyle>
            <a:lvl1pPr algn="l">
              <a:defRPr sz="3000" b="1">
                <a:solidFill>
                  <a:srgbClr val="E2000B"/>
                </a:solidFill>
                <a:latin typeface="Tahoma" pitchFamily="34" charset="0"/>
                <a:ea typeface="Tahoma" pitchFamily="34" charset="0"/>
                <a:cs typeface="Tahoma"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609600" y="2209800"/>
            <a:ext cx="6400800" cy="487363"/>
          </a:xfrm>
          <a:prstGeom prst="rect">
            <a:avLst/>
          </a:prstGeom>
        </p:spPr>
        <p:txBody>
          <a:bodyPr/>
          <a:lstStyle>
            <a:lvl1pPr>
              <a:buFont typeface="Arial" pitchFamily="34" charset="0"/>
              <a:buNone/>
              <a:defRPr sz="160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060255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Europe &amp; Africa">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1847850"/>
            <a:ext cx="4741863" cy="4962525"/>
          </a:xfrm>
          <a:prstGeom prst="rect">
            <a:avLst/>
          </a:prstGeom>
          <a:noFill/>
          <a:ln w="9525">
            <a:noFill/>
            <a:miter lim="800000"/>
            <a:headEnd/>
            <a:tailEnd/>
          </a:ln>
        </p:spPr>
      </p:pic>
      <p:sp>
        <p:nvSpPr>
          <p:cNvPr id="5" name="Rectangle 7"/>
          <p:cNvSpPr>
            <a:spLocks noChangeArrowheads="1"/>
          </p:cNvSpPr>
          <p:nvPr userDrawn="1"/>
        </p:nvSpPr>
        <p:spPr bwMode="auto">
          <a:xfrm flipH="1" flipV="1">
            <a:off x="4876800" y="0"/>
            <a:ext cx="4267200" cy="6858000"/>
          </a:xfrm>
          <a:prstGeom prst="rect">
            <a:avLst/>
          </a:prstGeom>
          <a:gradFill rotWithShape="1">
            <a:gsLst>
              <a:gs pos="0">
                <a:srgbClr val="C0C0C0"/>
              </a:gs>
              <a:gs pos="100000">
                <a:srgbClr val="FFFFFF"/>
              </a:gs>
            </a:gsLst>
            <a:lin ang="0" scaled="1"/>
          </a:gradFill>
          <a:ln>
            <a:noFill/>
          </a:ln>
          <a:extLst/>
        </p:spPr>
        <p:txBody>
          <a:bodyPr wrap="none" anchor="ctr"/>
          <a:lstStyle/>
          <a:p>
            <a:pPr>
              <a:defRPr/>
            </a:pPr>
            <a:endParaRPr lang="en-GB">
              <a:solidFill>
                <a:prstClr val="black"/>
              </a:solidFill>
              <a:cs typeface="Arial" charset="0"/>
            </a:endParaRPr>
          </a:p>
        </p:txBody>
      </p:sp>
      <p:sp>
        <p:nvSpPr>
          <p:cNvPr id="6" name="Rectangle 5"/>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 name="Rectangle 5"/>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GB">
              <a:solidFill>
                <a:srgbClr val="FFFFFF"/>
              </a:solidFill>
              <a:latin typeface="+mn-lt"/>
              <a:cs typeface="Arial" charset="0"/>
            </a:endParaRPr>
          </a:p>
        </p:txBody>
      </p:sp>
      <p:pic>
        <p:nvPicPr>
          <p:cNvPr id="8" name="Picture 13" descr="WFA-Logo-transparent SMALL"/>
          <p:cNvPicPr>
            <a:picLocks noChangeAspect="1" noChangeArrowheads="1"/>
          </p:cNvPicPr>
          <p:nvPr userDrawn="1"/>
        </p:nvPicPr>
        <p:blipFill>
          <a:blip r:embed="rId3"/>
          <a:srcRect/>
          <a:stretch>
            <a:fillRect/>
          </a:stretch>
        </p:blipFill>
        <p:spPr bwMode="auto">
          <a:xfrm>
            <a:off x="7239000" y="5591175"/>
            <a:ext cx="1747838" cy="904875"/>
          </a:xfrm>
          <a:prstGeom prst="rect">
            <a:avLst/>
          </a:prstGeom>
          <a:noFill/>
          <a:ln w="9525">
            <a:noFill/>
            <a:miter lim="800000"/>
            <a:headEnd/>
            <a:tailEnd/>
          </a:ln>
        </p:spPr>
      </p:pic>
      <p:sp>
        <p:nvSpPr>
          <p:cNvPr id="2" name="Title 1"/>
          <p:cNvSpPr>
            <a:spLocks noGrp="1"/>
          </p:cNvSpPr>
          <p:nvPr>
            <p:ph type="ctrTitle"/>
          </p:nvPr>
        </p:nvSpPr>
        <p:spPr>
          <a:xfrm>
            <a:off x="609600" y="914401"/>
            <a:ext cx="7772400" cy="914400"/>
          </a:xfrm>
          <a:prstGeom prst="rect">
            <a:avLst/>
          </a:prstGeom>
        </p:spPr>
        <p:txBody>
          <a:bodyPr>
            <a:normAutofit/>
          </a:bodyPr>
          <a:lstStyle>
            <a:lvl1pPr algn="l">
              <a:defRPr sz="3000" b="1">
                <a:solidFill>
                  <a:srgbClr val="E2000B"/>
                </a:solidFill>
                <a:latin typeface="Tahoma" pitchFamily="34" charset="0"/>
                <a:ea typeface="Tahoma" pitchFamily="34" charset="0"/>
                <a:cs typeface="Tahoma"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609600" y="2209800"/>
            <a:ext cx="6400800" cy="487363"/>
          </a:xfrm>
          <a:prstGeom prst="rect">
            <a:avLst/>
          </a:prstGeom>
        </p:spPr>
        <p:txBody>
          <a:bodyPr/>
          <a:lstStyle>
            <a:lvl1pPr>
              <a:buFont typeface="Arial" pitchFamily="34" charset="0"/>
              <a:buNone/>
              <a:defRPr sz="160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America">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1539875"/>
            <a:ext cx="4065588" cy="5165725"/>
          </a:xfrm>
          <a:prstGeom prst="rect">
            <a:avLst/>
          </a:prstGeom>
          <a:noFill/>
          <a:ln w="9525">
            <a:noFill/>
            <a:miter lim="800000"/>
            <a:headEnd/>
            <a:tailEnd/>
          </a:ln>
        </p:spPr>
      </p:pic>
      <p:sp>
        <p:nvSpPr>
          <p:cNvPr id="5" name="Rectangle 7"/>
          <p:cNvSpPr>
            <a:spLocks noChangeArrowheads="1"/>
          </p:cNvSpPr>
          <p:nvPr userDrawn="1"/>
        </p:nvSpPr>
        <p:spPr bwMode="auto">
          <a:xfrm flipH="1" flipV="1">
            <a:off x="4876800" y="0"/>
            <a:ext cx="4267200" cy="6858000"/>
          </a:xfrm>
          <a:prstGeom prst="rect">
            <a:avLst/>
          </a:prstGeom>
          <a:gradFill rotWithShape="1">
            <a:gsLst>
              <a:gs pos="0">
                <a:srgbClr val="C0C0C0"/>
              </a:gs>
              <a:gs pos="100000">
                <a:srgbClr val="FFFFFF"/>
              </a:gs>
            </a:gsLst>
            <a:lin ang="0" scaled="1"/>
          </a:gradFill>
          <a:ln>
            <a:noFill/>
          </a:ln>
          <a:extLst/>
        </p:spPr>
        <p:txBody>
          <a:bodyPr wrap="none" anchor="ctr"/>
          <a:lstStyle/>
          <a:p>
            <a:pPr>
              <a:defRPr/>
            </a:pPr>
            <a:endParaRPr lang="en-GB">
              <a:solidFill>
                <a:prstClr val="black"/>
              </a:solidFill>
              <a:cs typeface="Arial" charset="0"/>
            </a:endParaRPr>
          </a:p>
        </p:txBody>
      </p:sp>
      <p:sp>
        <p:nvSpPr>
          <p:cNvPr id="6" name="Rectangle 5"/>
          <p:cNvSpPr/>
          <p:nvPr/>
        </p:nvSpPr>
        <p:spPr>
          <a:xfrm>
            <a:off x="0" y="6715125"/>
            <a:ext cx="9144000" cy="142875"/>
          </a:xfrm>
          <a:prstGeom prst="rect">
            <a:avLst/>
          </a:prstGeom>
          <a:solidFill>
            <a:srgbClr val="BE0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 name="Rectangle 5"/>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GB">
              <a:solidFill>
                <a:srgbClr val="FFFFFF"/>
              </a:solidFill>
              <a:latin typeface="+mn-lt"/>
              <a:cs typeface="Arial" charset="0"/>
            </a:endParaRPr>
          </a:p>
        </p:txBody>
      </p:sp>
      <p:pic>
        <p:nvPicPr>
          <p:cNvPr id="8" name="Picture 13" descr="WFA-Logo-transparent SMALL"/>
          <p:cNvPicPr>
            <a:picLocks noChangeAspect="1" noChangeArrowheads="1"/>
          </p:cNvPicPr>
          <p:nvPr userDrawn="1"/>
        </p:nvPicPr>
        <p:blipFill>
          <a:blip r:embed="rId3"/>
          <a:srcRect/>
          <a:stretch>
            <a:fillRect/>
          </a:stretch>
        </p:blipFill>
        <p:spPr bwMode="auto">
          <a:xfrm>
            <a:off x="7239000" y="5591175"/>
            <a:ext cx="1747838" cy="904875"/>
          </a:xfrm>
          <a:prstGeom prst="rect">
            <a:avLst/>
          </a:prstGeom>
          <a:noFill/>
          <a:ln w="9525">
            <a:noFill/>
            <a:miter lim="800000"/>
            <a:headEnd/>
            <a:tailEnd/>
          </a:ln>
        </p:spPr>
      </p:pic>
      <p:sp>
        <p:nvSpPr>
          <p:cNvPr id="2" name="Title 1"/>
          <p:cNvSpPr>
            <a:spLocks noGrp="1"/>
          </p:cNvSpPr>
          <p:nvPr>
            <p:ph type="ctrTitle"/>
          </p:nvPr>
        </p:nvSpPr>
        <p:spPr>
          <a:xfrm>
            <a:off x="609600" y="762000"/>
            <a:ext cx="7772400" cy="914400"/>
          </a:xfrm>
          <a:prstGeom prst="rect">
            <a:avLst/>
          </a:prstGeom>
        </p:spPr>
        <p:txBody>
          <a:bodyPr>
            <a:normAutofit/>
          </a:bodyPr>
          <a:lstStyle>
            <a:lvl1pPr algn="l">
              <a:defRPr sz="3000" b="1">
                <a:solidFill>
                  <a:srgbClr val="E2000B"/>
                </a:solidFill>
                <a:latin typeface="Tahoma" pitchFamily="34" charset="0"/>
                <a:ea typeface="Tahoma" pitchFamily="34" charset="0"/>
                <a:cs typeface="Tahoma"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609600" y="1828800"/>
            <a:ext cx="6400800" cy="487363"/>
          </a:xfrm>
          <a:prstGeom prst="rect">
            <a:avLst/>
          </a:prstGeom>
        </p:spPr>
        <p:txBody>
          <a:bodyPr/>
          <a:lstStyle>
            <a:lvl1pPr>
              <a:buFont typeface="Arial" pitchFamily="34" charset="0"/>
              <a:buNone/>
              <a:defRPr sz="160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in text_1">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rot="10800000" flipH="1" flipV="1">
            <a:off x="0" y="0"/>
            <a:ext cx="9144000" cy="914400"/>
          </a:xfrm>
          <a:prstGeom prst="rect">
            <a:avLst/>
          </a:prstGeom>
          <a:gradFill rotWithShape="1">
            <a:gsLst>
              <a:gs pos="0">
                <a:srgbClr val="C0C0C0"/>
              </a:gs>
              <a:gs pos="100000">
                <a:srgbClr val="FFFFFF"/>
              </a:gs>
            </a:gsLst>
            <a:lin ang="5400000" scaled="1"/>
          </a:gradFill>
          <a:ln>
            <a:noFill/>
          </a:ln>
          <a:extLst/>
        </p:spPr>
        <p:txBody>
          <a:bodyPr wrap="none" anchor="ctr"/>
          <a:lstStyle/>
          <a:p>
            <a:pPr>
              <a:defRPr/>
            </a:pPr>
            <a:endParaRPr lang="en-GB">
              <a:solidFill>
                <a:prstClr val="black"/>
              </a:solidFill>
              <a:cs typeface="Arial" charset="0"/>
            </a:endParaRPr>
          </a:p>
        </p:txBody>
      </p:sp>
      <p:pic>
        <p:nvPicPr>
          <p:cNvPr id="5" name="Picture 10" descr="WFA-Logo-transparent SMALL"/>
          <p:cNvPicPr>
            <a:picLocks noChangeAspect="1" noChangeArrowheads="1"/>
          </p:cNvPicPr>
          <p:nvPr userDrawn="1"/>
        </p:nvPicPr>
        <p:blipFill>
          <a:blip r:embed="rId2"/>
          <a:srcRect/>
          <a:stretch>
            <a:fillRect/>
          </a:stretch>
        </p:blipFill>
        <p:spPr bwMode="auto">
          <a:xfrm>
            <a:off x="8229600" y="6235700"/>
            <a:ext cx="914400" cy="469900"/>
          </a:xfrm>
          <a:prstGeom prst="rect">
            <a:avLst/>
          </a:prstGeom>
          <a:noFill/>
          <a:ln w="9525">
            <a:noFill/>
            <a:miter lim="800000"/>
            <a:headEnd/>
            <a:tailEnd/>
          </a:ln>
        </p:spPr>
      </p:pic>
      <p:sp>
        <p:nvSpPr>
          <p:cNvPr id="2" name="Title 1"/>
          <p:cNvSpPr>
            <a:spLocks noGrp="1"/>
          </p:cNvSpPr>
          <p:nvPr>
            <p:ph type="title"/>
          </p:nvPr>
        </p:nvSpPr>
        <p:spPr>
          <a:xfrm>
            <a:off x="381000" y="533400"/>
            <a:ext cx="8229600" cy="1143000"/>
          </a:xfrm>
          <a:prstGeom prst="rect">
            <a:avLst/>
          </a:prstGeom>
        </p:spPr>
        <p:txBody>
          <a:bodyPr/>
          <a:lstStyle>
            <a:lvl1pPr>
              <a:defRPr baseline="0">
                <a:solidFill>
                  <a:srgbClr val="E2000B"/>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81000" y="1752600"/>
            <a:ext cx="8229600" cy="4267200"/>
          </a:xfrm>
          <a:prstGeom prst="rect">
            <a:avLst/>
          </a:prstGeom>
        </p:spPr>
        <p:txBody>
          <a:bodyPr/>
          <a:lstStyle>
            <a:lvl1pPr>
              <a:buFont typeface="Arial" pitchFamily="34" charset="0"/>
              <a:buChar char="•"/>
              <a:defRPr sz="2400" baseline="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1"/>
          <p:cNvGraphicFramePr>
            <a:graphicFrameLocks/>
          </p:cNvGraphicFramePr>
          <p:nvPr/>
        </p:nvGraphicFramePr>
        <p:xfrm>
          <a:off x="482600" y="1549400"/>
          <a:ext cx="8102600" cy="4673600"/>
        </p:xfrm>
        <a:graphic>
          <a:graphicData uri="http://schemas.openxmlformats.org/presentationml/2006/ole">
            <mc:AlternateContent xmlns:mc="http://schemas.openxmlformats.org/markup-compatibility/2006">
              <mc:Choice xmlns:v="urn:schemas-microsoft-com:vml" Requires="v">
                <p:oleObj spid="_x0000_s99362" r:id="rId3" imgW="8102286" imgH="4676037" progId="Excel.Sheet.8">
                  <p:embed/>
                </p:oleObj>
              </mc:Choice>
              <mc:Fallback>
                <p:oleObj r:id="rId3" imgW="8102286" imgH="4676037" progId="Excel.Sheet.8">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549400"/>
                        <a:ext cx="81026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5" name="Object 1"/>
          <p:cNvGraphicFramePr>
            <a:graphicFrameLocks/>
          </p:cNvGraphicFramePr>
          <p:nvPr/>
        </p:nvGraphicFramePr>
        <p:xfrm>
          <a:off x="482600" y="1473200"/>
          <a:ext cx="4140200" cy="4749800"/>
        </p:xfrm>
        <a:graphic>
          <a:graphicData uri="http://schemas.openxmlformats.org/presentationml/2006/ole">
            <mc:AlternateContent xmlns:mc="http://schemas.openxmlformats.org/markup-compatibility/2006">
              <mc:Choice xmlns:v="urn:schemas-microsoft-com:vml" Requires="v">
                <p:oleObj spid="_x0000_s100386" r:id="rId3" imgW="4139543" imgH="4749196" progId="Excel.Sheet.8">
                  <p:embed/>
                </p:oleObj>
              </mc:Choice>
              <mc:Fallback>
                <p:oleObj r:id="rId3" imgW="4139543" imgH="4749196" progId="Excel.Sheet.8">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473200"/>
                        <a:ext cx="41402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Content Placeholder 2"/>
          <p:cNvSpPr>
            <a:spLocks noGrp="1"/>
          </p:cNvSpPr>
          <p:nvPr>
            <p:ph idx="1"/>
          </p:nvPr>
        </p:nvSpPr>
        <p:spPr>
          <a:xfrm>
            <a:off x="4876800" y="1752600"/>
            <a:ext cx="3733800" cy="4267200"/>
          </a:xfrm>
          <a:prstGeom prst="rect">
            <a:avLst/>
          </a:prstGeom>
        </p:spPr>
        <p:txBody>
          <a:bodyPr/>
          <a:lstStyle>
            <a:lvl1pPr>
              <a:buFont typeface="Arial" pitchFamily="34" charset="0"/>
              <a:buChar char="•"/>
              <a:defRPr sz="2400" baseline="0">
                <a:solidFill>
                  <a:schemeClr val="bg1">
                    <a:lumMod val="50000"/>
                  </a:schemeClr>
                </a:solidFill>
                <a:latin typeface="Tahoma" pitchFamily="34" charset="0"/>
                <a:ea typeface="Tahoma" pitchFamily="34" charset="0"/>
                <a:cs typeface="Tahoma" pitchFamily="34" charset="0"/>
              </a:defRPr>
            </a:lvl1pPr>
            <a:lvl2pPr>
              <a:defRPr sz="2000">
                <a:solidFill>
                  <a:schemeClr val="bg1">
                    <a:lumMod val="50000"/>
                  </a:schemeClr>
                </a:solidFill>
                <a:latin typeface="Tahoma" pitchFamily="34" charset="0"/>
                <a:ea typeface="Tahoma" pitchFamily="34" charset="0"/>
                <a:cs typeface="Tahoma" pitchFamily="34" charset="0"/>
              </a:defRPr>
            </a:lvl2pPr>
            <a:lvl3pPr>
              <a:defRPr sz="1800">
                <a:solidFill>
                  <a:schemeClr val="bg1">
                    <a:lumMod val="50000"/>
                  </a:schemeClr>
                </a:solidFill>
                <a:latin typeface="Tahoma" pitchFamily="34" charset="0"/>
                <a:ea typeface="Tahoma" pitchFamily="34" charset="0"/>
                <a:cs typeface="Tahoma" pitchFamily="34" charset="0"/>
              </a:defRPr>
            </a:lvl3pPr>
            <a:lvl4pPr>
              <a:defRPr sz="1800">
                <a:solidFill>
                  <a:schemeClr val="bg1">
                    <a:lumMod val="50000"/>
                  </a:schemeClr>
                </a:solidFill>
                <a:latin typeface="Tahoma" pitchFamily="34" charset="0"/>
                <a:ea typeface="Tahoma" pitchFamily="34" charset="0"/>
                <a:cs typeface="Tahoma" pitchFamily="34" charset="0"/>
              </a:defRPr>
            </a:lvl4pPr>
            <a:lvl5pPr>
              <a:defRPr sz="1800">
                <a:solidFill>
                  <a:schemeClr val="bg1">
                    <a:lumMod val="50000"/>
                  </a:schemeClr>
                </a:solidFill>
                <a:latin typeface="Tahoma" pitchFamily="34" charset="0"/>
                <a:ea typeface="Tahoma" pitchFamily="34" charset="0"/>
                <a:cs typeface="Tahoma" pitchFamily="34" charset="0"/>
              </a:defRPr>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 name="Object 1"/>
          <p:cNvGraphicFramePr>
            <a:graphicFrameLocks/>
          </p:cNvGraphicFramePr>
          <p:nvPr/>
        </p:nvGraphicFramePr>
        <p:xfrm>
          <a:off x="482600" y="1549400"/>
          <a:ext cx="8102600" cy="4673600"/>
        </p:xfrm>
        <a:graphic>
          <a:graphicData uri="http://schemas.openxmlformats.org/presentationml/2006/ole">
            <mc:AlternateContent xmlns:mc="http://schemas.openxmlformats.org/markup-compatibility/2006">
              <mc:Choice xmlns:v="urn:schemas-microsoft-com:vml" Requires="v">
                <p:oleObj spid="_x0000_s101410" r:id="rId3" imgW="8102286" imgH="4676037" progId="Excel.Sheet.8">
                  <p:embed/>
                </p:oleObj>
              </mc:Choice>
              <mc:Fallback>
                <p:oleObj r:id="rId3" imgW="8102286" imgH="4676037" progId="Excel.Sheet.8">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549400"/>
                        <a:ext cx="810260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319"/>
          <p:cNvGrpSpPr>
            <a:grpSpLocks/>
          </p:cNvGrpSpPr>
          <p:nvPr userDrawn="1"/>
        </p:nvGrpSpPr>
        <p:grpSpPr bwMode="auto">
          <a:xfrm>
            <a:off x="3701178" y="337194"/>
            <a:ext cx="5445126" cy="5753100"/>
            <a:chOff x="1730" y="-8"/>
            <a:chExt cx="4078" cy="4264"/>
          </a:xfrm>
          <a:solidFill>
            <a:schemeClr val="bg1">
              <a:lumMod val="75000"/>
            </a:schemeClr>
          </a:solidFill>
        </p:grpSpPr>
        <p:sp>
          <p:nvSpPr>
            <p:cNvPr id="4" name="Freeform 320"/>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 name="Freeform 321"/>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 name="Freeform 322"/>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 name="Freeform 323"/>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 name="Freeform 324"/>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 name="Freeform 325"/>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0" name="Freeform 326"/>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1" name="Freeform 327"/>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2" name="Freeform 328"/>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3" name="Freeform 330"/>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4" name="Freeform 332"/>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5" name="Freeform 333"/>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6" name="Freeform 334"/>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7" name="Freeform 335"/>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8" name="Freeform 336"/>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9" name="Freeform 337"/>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0" name="Freeform 339"/>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1" name="Freeform 341"/>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2" name="Freeform 342"/>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3" name="Freeform 343"/>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4" name="Freeform 344"/>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5" name="Freeform 345"/>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6" name="Freeform 346"/>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7" name="Freeform 347"/>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8" name="Freeform 349"/>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9" name="Freeform 350"/>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0" name="Freeform 351"/>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1" name="Freeform 352"/>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2" name="Freeform 353"/>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3" name="Freeform 354"/>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4" name="Freeform 355"/>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5" name="Freeform 356"/>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6" name="Freeform 357"/>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7" name="Freeform 358"/>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8" name="Freeform 359"/>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9" name="Freeform 360"/>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0" name="Freeform 361"/>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1" name="Freeform 362"/>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2" name="Freeform 363"/>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3" name="Freeform 364"/>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4" name="Freeform 365"/>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5" name="Freeform 366"/>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6" name="Freeform 367"/>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7" name="Freeform 368"/>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8" name="Freeform 369"/>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9" name="Freeform 370"/>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0" name="Freeform 371"/>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1" name="Line 372"/>
            <p:cNvSpPr>
              <a:spLocks noChangeShapeType="1"/>
            </p:cNvSpPr>
            <p:nvPr/>
          </p:nvSpPr>
          <p:spPr bwMode="auto">
            <a:xfrm flipV="1">
              <a:off x="4805" y="2760"/>
              <a:ext cx="26" cy="8"/>
            </a:xfrm>
            <a:prstGeom prst="line">
              <a:avLst/>
            </a:pr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2" name="Line 373"/>
            <p:cNvSpPr>
              <a:spLocks noChangeShapeType="1"/>
            </p:cNvSpPr>
            <p:nvPr/>
          </p:nvSpPr>
          <p:spPr bwMode="auto">
            <a:xfrm flipV="1">
              <a:off x="4805" y="2760"/>
              <a:ext cx="26" cy="8"/>
            </a:xfrm>
            <a:prstGeom prst="line">
              <a:avLst/>
            </a:pr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3" name="Freeform 374"/>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4" name="Freeform 375"/>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5" name="Freeform 376"/>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6" name="Freeform 377"/>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7" name="Freeform 378"/>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8" name="Freeform 379"/>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59" name="Freeform 380"/>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0" name="Freeform 381"/>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1" name="Freeform 382"/>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2" name="Freeform 383"/>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3" name="Freeform 384"/>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4" name="Freeform 385"/>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5" name="Freeform 386"/>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6" name="Freeform 387"/>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7" name="Freeform 388"/>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8" name="Freeform 389"/>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9" name="Freeform 390"/>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616"/>
                <a:gd name="T104" fmla="*/ 364 w 364"/>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0" name="Freeform 391"/>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1" name="Freeform 392"/>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2" name="Freeform 393"/>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3" name="Freeform 394"/>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4" name="Freeform 395"/>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5" name="Freeform 396"/>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6" name="Freeform 397"/>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7" name="Freeform 398"/>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8" name="Freeform 399"/>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9" name="Freeform 400"/>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0" name="Freeform 401"/>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1" name="Freeform 402"/>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2" name="Freeform 403"/>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3" name="Freeform 404"/>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chemeClr val="bg1"/>
            </a:solidFill>
            <a:ln w="9525">
              <a:solidFill>
                <a:schemeClr val="bg1">
                  <a:lumMod val="50000"/>
                </a:schemeClr>
              </a:solidFill>
              <a:round/>
              <a:headEnd/>
              <a:tailEnd/>
            </a:ln>
            <a:extLst/>
          </p:spPr>
          <p:txBody>
            <a:bodyPr/>
            <a:lstStyle/>
            <a:p>
              <a:pPr>
                <a:defRPr/>
              </a:pPr>
              <a:endParaRPr lang="en-GB">
                <a:solidFill>
                  <a:prstClr val="black"/>
                </a:solidFill>
                <a:latin typeface="Arial" pitchFamily="34" charset="0"/>
                <a:cs typeface="Arial" pitchFamily="34" charset="0"/>
              </a:endParaRPr>
            </a:p>
          </p:txBody>
        </p:sp>
        <p:sp>
          <p:nvSpPr>
            <p:cNvPr id="84" name="Freeform 405"/>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5" name="Freeform 406"/>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6" name="Freeform 407"/>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7" name="Freeform 408"/>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8" name="Freeform 409"/>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9" name="Freeform 410"/>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0" name="Freeform 411"/>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1" name="Freeform 412"/>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2" name="Freeform 413"/>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3" name="Freeform 414"/>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4" name="Freeform 415"/>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5" name="Freeform 416"/>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6" name="Freeform 417"/>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7" name="Freeform 418"/>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grpSp>
      <p:sp>
        <p:nvSpPr>
          <p:cNvPr id="98" name="Text Box 429"/>
          <p:cNvSpPr txBox="1">
            <a:spLocks noChangeArrowheads="1"/>
          </p:cNvSpPr>
          <p:nvPr userDrawn="1"/>
        </p:nvSpPr>
        <p:spPr bwMode="auto">
          <a:xfrm>
            <a:off x="203200" y="1828800"/>
            <a:ext cx="3375025" cy="338138"/>
          </a:xfrm>
          <a:prstGeom prst="rect">
            <a:avLst/>
          </a:prstGeom>
          <a:noFill/>
          <a:ln>
            <a:noFill/>
          </a:ln>
          <a:extLst/>
        </p:spPr>
        <p:txBody>
          <a:bodyPr>
            <a:spAutoFit/>
          </a:bodyPr>
          <a:lstStyle/>
          <a:p>
            <a:pPr>
              <a:spcBef>
                <a:spcPct val="50000"/>
              </a:spcBef>
              <a:defRPr/>
            </a:pPr>
            <a:r>
              <a:rPr lang="es-ES" sz="1600">
                <a:solidFill>
                  <a:srgbClr val="262626"/>
                </a:solidFill>
                <a:latin typeface="Tahoma" pitchFamily="34" charset="0"/>
              </a:rPr>
              <a:t>Pregunta</a:t>
            </a:r>
            <a:endParaRPr lang="es-ES" sz="1600">
              <a:solidFill>
                <a:prstClr val="black"/>
              </a:solidFill>
              <a:latin typeface="Tahoma" pitchFamily="34" charset="0"/>
              <a:cs typeface="Tahoma" pitchFamily="34" charset="0"/>
            </a:endParaRPr>
          </a:p>
        </p:txBody>
      </p:sp>
      <p:sp>
        <p:nvSpPr>
          <p:cNvPr id="99" name="TextBox 117"/>
          <p:cNvSpPr txBox="1">
            <a:spLocks noChangeArrowheads="1"/>
          </p:cNvSpPr>
          <p:nvPr userDrawn="1"/>
        </p:nvSpPr>
        <p:spPr bwMode="auto">
          <a:xfrm>
            <a:off x="76200" y="5230813"/>
            <a:ext cx="7010400" cy="1200150"/>
          </a:xfrm>
          <a:prstGeom prst="rect">
            <a:avLst/>
          </a:prstGeom>
          <a:solidFill>
            <a:schemeClr val="bg1">
              <a:lumMod val="50000"/>
              <a:alpha val="20000"/>
            </a:schemeClr>
          </a:solidFill>
          <a:ln w="9525">
            <a:noFill/>
            <a:miter lim="800000"/>
            <a:headEnd/>
            <a:tailEnd/>
          </a:ln>
        </p:spPr>
        <p:txBody>
          <a:bodyPr>
            <a:spAutoFit/>
          </a:bodyPr>
          <a:lstStyle/>
          <a:p>
            <a:pPr>
              <a:defRPr/>
            </a:pPr>
            <a:r>
              <a:rPr lang="es-ES" sz="1600" dirty="0">
                <a:solidFill>
                  <a:prstClr val="black"/>
                </a:solidFill>
                <a:latin typeface="Tahoma" pitchFamily="34" charset="0"/>
              </a:rPr>
              <a:t>Conclusiones</a:t>
            </a:r>
            <a:endParaRPr lang="es-ES" sz="1600" dirty="0">
              <a:solidFill>
                <a:prstClr val="black"/>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2400" dirty="0">
              <a:solidFill>
                <a:srgbClr val="FF0000"/>
              </a:solidFill>
              <a:latin typeface="Tahoma" pitchFamily="34" charset="0"/>
              <a:cs typeface="Tahoma" pitchFamily="34" charset="0"/>
            </a:endParaRPr>
          </a:p>
        </p:txBody>
      </p:sp>
      <p:grpSp>
        <p:nvGrpSpPr>
          <p:cNvPr id="100" name="Group 5"/>
          <p:cNvGrpSpPr>
            <a:grpSpLocks/>
          </p:cNvGrpSpPr>
          <p:nvPr userDrawn="1"/>
        </p:nvGrpSpPr>
        <p:grpSpPr bwMode="auto">
          <a:xfrm>
            <a:off x="228600" y="2479675"/>
            <a:ext cx="3378200" cy="942975"/>
            <a:chOff x="203200" y="2859088"/>
            <a:chExt cx="3378200" cy="942975"/>
          </a:xfrm>
        </p:grpSpPr>
        <p:sp>
          <p:nvSpPr>
            <p:cNvPr id="101" name="Rectangle 432"/>
            <p:cNvSpPr>
              <a:spLocks noChangeArrowheads="1"/>
            </p:cNvSpPr>
            <p:nvPr/>
          </p:nvSpPr>
          <p:spPr bwMode="auto">
            <a:xfrm>
              <a:off x="2184400" y="3163888"/>
              <a:ext cx="576263" cy="304800"/>
            </a:xfrm>
            <a:prstGeom prst="rect">
              <a:avLst/>
            </a:prstGeom>
            <a:solidFill>
              <a:srgbClr val="F6DA0A"/>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102" name="Rectangle 433"/>
            <p:cNvSpPr>
              <a:spLocks noChangeArrowheads="1"/>
            </p:cNvSpPr>
            <p:nvPr/>
          </p:nvSpPr>
          <p:spPr bwMode="auto">
            <a:xfrm>
              <a:off x="857250" y="3163888"/>
              <a:ext cx="576263" cy="304800"/>
            </a:xfrm>
            <a:prstGeom prst="rect">
              <a:avLst/>
            </a:prstGeom>
            <a:solidFill>
              <a:srgbClr val="FF0000"/>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103" name="Rectangle 432"/>
            <p:cNvSpPr>
              <a:spLocks noChangeArrowheads="1"/>
            </p:cNvSpPr>
            <p:nvPr/>
          </p:nvSpPr>
          <p:spPr bwMode="auto">
            <a:xfrm>
              <a:off x="2820988" y="3163888"/>
              <a:ext cx="576262" cy="304800"/>
            </a:xfrm>
            <a:prstGeom prst="rect">
              <a:avLst/>
            </a:prstGeom>
            <a:solidFill>
              <a:srgbClr val="008000"/>
            </a:solidFill>
            <a:ln>
              <a:noFill/>
            </a:ln>
            <a:extLst/>
          </p:spPr>
          <p:txBody>
            <a:bodyPr wrap="none" anchor="ctr"/>
            <a:lstStyle/>
            <a:p>
              <a:pPr>
                <a:defRPr/>
              </a:pPr>
              <a:endParaRPr lang="en-US" sz="1400">
                <a:solidFill>
                  <a:prstClr val="black"/>
                </a:solidFill>
                <a:latin typeface="Tahoma" pitchFamily="34" charset="0"/>
                <a:cs typeface="Arial" charset="0"/>
              </a:endParaRPr>
            </a:p>
          </p:txBody>
        </p:sp>
        <p:sp>
          <p:nvSpPr>
            <p:cNvPr id="104" name="Text Box 429"/>
            <p:cNvSpPr txBox="1">
              <a:spLocks noChangeArrowheads="1"/>
            </p:cNvSpPr>
            <p:nvPr/>
          </p:nvSpPr>
          <p:spPr bwMode="auto">
            <a:xfrm>
              <a:off x="781050" y="3522663"/>
              <a:ext cx="863600" cy="2746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BAJO</a:t>
              </a:r>
            </a:p>
          </p:txBody>
        </p:sp>
        <p:sp>
          <p:nvSpPr>
            <p:cNvPr id="105" name="Text Box 429"/>
            <p:cNvSpPr txBox="1">
              <a:spLocks noChangeArrowheads="1"/>
            </p:cNvSpPr>
            <p:nvPr/>
          </p:nvSpPr>
          <p:spPr bwMode="auto">
            <a:xfrm>
              <a:off x="1644650" y="3527426"/>
              <a:ext cx="9144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MEDIO</a:t>
              </a:r>
            </a:p>
          </p:txBody>
        </p:sp>
        <p:sp>
          <p:nvSpPr>
            <p:cNvPr id="106" name="Text Box 429"/>
            <p:cNvSpPr txBox="1">
              <a:spLocks noChangeArrowheads="1"/>
            </p:cNvSpPr>
            <p:nvPr/>
          </p:nvSpPr>
          <p:spPr bwMode="auto">
            <a:xfrm>
              <a:off x="2870200" y="3525838"/>
              <a:ext cx="7112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ALTO</a:t>
              </a:r>
            </a:p>
          </p:txBody>
        </p:sp>
        <p:sp>
          <p:nvSpPr>
            <p:cNvPr id="107" name="Text Box 429"/>
            <p:cNvSpPr txBox="1">
              <a:spLocks noChangeArrowheads="1"/>
            </p:cNvSpPr>
            <p:nvPr/>
          </p:nvSpPr>
          <p:spPr bwMode="auto">
            <a:xfrm>
              <a:off x="203200" y="2859088"/>
              <a:ext cx="755650" cy="3048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400" b="1" smtClean="0">
                  <a:solidFill>
                    <a:prstClr val="black"/>
                  </a:solidFill>
                  <a:latin typeface="Tahoma" pitchFamily="34" charset="0"/>
                </a:rPr>
                <a:t>Clave:</a:t>
              </a:r>
            </a:p>
          </p:txBody>
        </p:sp>
        <p:sp>
          <p:nvSpPr>
            <p:cNvPr id="108" name="Rectangle 432"/>
            <p:cNvSpPr>
              <a:spLocks noChangeArrowheads="1"/>
            </p:cNvSpPr>
            <p:nvPr/>
          </p:nvSpPr>
          <p:spPr bwMode="auto">
            <a:xfrm>
              <a:off x="1531938" y="3163888"/>
              <a:ext cx="576262" cy="304800"/>
            </a:xfrm>
            <a:prstGeom prst="rect">
              <a:avLst/>
            </a:prstGeom>
            <a:solidFill>
              <a:schemeClr val="accent6">
                <a:lumMod val="75000"/>
              </a:schemeClr>
            </a:solidFill>
            <a:ln w="9525">
              <a:noFill/>
              <a:miter lim="800000"/>
              <a:headEnd/>
              <a:tailEnd/>
            </a:ln>
          </p:spPr>
          <p:txBody>
            <a:bodyPr wrap="none" anchor="ctr"/>
            <a:lstStyle/>
            <a:p>
              <a:pPr>
                <a:defRPr/>
              </a:pPr>
              <a:endParaRPr lang="en-US" sz="1400">
                <a:solidFill>
                  <a:prstClr val="black"/>
                </a:solidFill>
                <a:latin typeface="Tahoma" pitchFamily="34" charset="0"/>
                <a:cs typeface="Arial" charset="0"/>
              </a:endParaRPr>
            </a:p>
          </p:txBody>
        </p:sp>
        <p:sp>
          <p:nvSpPr>
            <p:cNvPr id="109" name="Text Box 429"/>
            <p:cNvSpPr txBox="1">
              <a:spLocks noChangeArrowheads="1"/>
            </p:cNvSpPr>
            <p:nvPr/>
          </p:nvSpPr>
          <p:spPr bwMode="auto">
            <a:xfrm>
              <a:off x="812800" y="2889251"/>
              <a:ext cx="75565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0-25</a:t>
              </a:r>
            </a:p>
          </p:txBody>
        </p:sp>
        <p:sp>
          <p:nvSpPr>
            <p:cNvPr id="110" name="Text Box 429"/>
            <p:cNvSpPr txBox="1">
              <a:spLocks noChangeArrowheads="1"/>
            </p:cNvSpPr>
            <p:nvPr/>
          </p:nvSpPr>
          <p:spPr bwMode="auto">
            <a:xfrm>
              <a:off x="21082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50-75</a:t>
              </a:r>
            </a:p>
          </p:txBody>
        </p:sp>
        <p:sp>
          <p:nvSpPr>
            <p:cNvPr id="111" name="Text Box 429"/>
            <p:cNvSpPr txBox="1">
              <a:spLocks noChangeArrowheads="1"/>
            </p:cNvSpPr>
            <p:nvPr/>
          </p:nvSpPr>
          <p:spPr bwMode="auto">
            <a:xfrm>
              <a:off x="2717800" y="2889251"/>
              <a:ext cx="8636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75-100</a:t>
              </a:r>
            </a:p>
          </p:txBody>
        </p:sp>
        <p:sp>
          <p:nvSpPr>
            <p:cNvPr id="112" name="Text Box 429"/>
            <p:cNvSpPr txBox="1">
              <a:spLocks noChangeArrowheads="1"/>
            </p:cNvSpPr>
            <p:nvPr/>
          </p:nvSpPr>
          <p:spPr bwMode="auto">
            <a:xfrm>
              <a:off x="14224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25-50</a:t>
              </a:r>
            </a:p>
          </p:txBody>
        </p:sp>
      </p:grpSp>
      <p:sp>
        <p:nvSpPr>
          <p:cNvPr id="113" name="TextBox 112"/>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Line 542"/>
          <p:cNvSpPr>
            <a:spLocks noChangeShapeType="1"/>
          </p:cNvSpPr>
          <p:nvPr userDrawn="1"/>
        </p:nvSpPr>
        <p:spPr bwMode="auto">
          <a:xfrm>
            <a:off x="8305800" y="5391150"/>
            <a:ext cx="0" cy="1219200"/>
          </a:xfrm>
          <a:prstGeom prst="line">
            <a:avLst/>
          </a:prstGeom>
          <a:noFill/>
          <a:ln>
            <a:noFill/>
          </a:ln>
          <a:extLst/>
        </p:spPr>
        <p:txBody>
          <a:bodyPr/>
          <a:lstStyle/>
          <a:p>
            <a:pPr>
              <a:defRPr/>
            </a:pPr>
            <a:endParaRPr lang="en-GB">
              <a:solidFill>
                <a:prstClr val="black"/>
              </a:solidFill>
              <a:cs typeface="Arial" charset="0"/>
            </a:endParaRPr>
          </a:p>
        </p:txBody>
      </p:sp>
      <p:grpSp>
        <p:nvGrpSpPr>
          <p:cNvPr id="4" name="Group 1"/>
          <p:cNvGrpSpPr>
            <a:grpSpLocks/>
          </p:cNvGrpSpPr>
          <p:nvPr userDrawn="1"/>
        </p:nvGrpSpPr>
        <p:grpSpPr bwMode="auto">
          <a:xfrm>
            <a:off x="3857625" y="1009650"/>
            <a:ext cx="5210175" cy="5010150"/>
            <a:chOff x="3702050" y="1371600"/>
            <a:chExt cx="5210175" cy="5010150"/>
          </a:xfrm>
        </p:grpSpPr>
        <p:sp>
          <p:nvSpPr>
            <p:cNvPr id="5" name="Freeform 411"/>
            <p:cNvSpPr>
              <a:spLocks/>
            </p:cNvSpPr>
            <p:nvPr/>
          </p:nvSpPr>
          <p:spPr bwMode="auto">
            <a:xfrm>
              <a:off x="8437563" y="5848350"/>
              <a:ext cx="322262" cy="368300"/>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6" name="Freeform 412"/>
            <p:cNvSpPr>
              <a:spLocks/>
            </p:cNvSpPr>
            <p:nvPr/>
          </p:nvSpPr>
          <p:spPr bwMode="auto">
            <a:xfrm>
              <a:off x="8686800" y="5467350"/>
              <a:ext cx="225425" cy="36353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7" name="Freeform 413"/>
            <p:cNvSpPr>
              <a:spLocks/>
            </p:cNvSpPr>
            <p:nvPr/>
          </p:nvSpPr>
          <p:spPr bwMode="auto">
            <a:xfrm>
              <a:off x="6305550" y="4724400"/>
              <a:ext cx="1779588" cy="1350963"/>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8" name="Freeform 414"/>
            <p:cNvSpPr>
              <a:spLocks/>
            </p:cNvSpPr>
            <p:nvPr/>
          </p:nvSpPr>
          <p:spPr bwMode="auto">
            <a:xfrm>
              <a:off x="7766050" y="6167438"/>
              <a:ext cx="157163" cy="214312"/>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9" name="Freeform 415"/>
            <p:cNvSpPr>
              <a:spLocks/>
            </p:cNvSpPr>
            <p:nvPr/>
          </p:nvSpPr>
          <p:spPr bwMode="auto">
            <a:xfrm>
              <a:off x="5265738" y="4095750"/>
              <a:ext cx="434975" cy="477838"/>
            </a:xfrm>
            <a:custGeom>
              <a:avLst/>
              <a:gdLst>
                <a:gd name="T0" fmla="*/ 0 w 31"/>
                <a:gd name="T1" fmla="*/ 0 h 34"/>
                <a:gd name="T2" fmla="*/ 2147483647 w 31"/>
                <a:gd name="T3" fmla="*/ 0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0" name="Freeform 416"/>
            <p:cNvSpPr>
              <a:spLocks/>
            </p:cNvSpPr>
            <p:nvPr/>
          </p:nvSpPr>
          <p:spPr bwMode="auto">
            <a:xfrm>
              <a:off x="5908675" y="3943350"/>
              <a:ext cx="415925" cy="32385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1" name="Freeform 417"/>
            <p:cNvSpPr>
              <a:spLocks/>
            </p:cNvSpPr>
            <p:nvPr/>
          </p:nvSpPr>
          <p:spPr bwMode="auto">
            <a:xfrm>
              <a:off x="6332538" y="4095750"/>
              <a:ext cx="254000" cy="311150"/>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2" name="Freeform 418"/>
            <p:cNvSpPr>
              <a:spLocks/>
            </p:cNvSpPr>
            <p:nvPr/>
          </p:nvSpPr>
          <p:spPr bwMode="auto">
            <a:xfrm>
              <a:off x="5799138" y="4476750"/>
              <a:ext cx="477837" cy="107950"/>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3" name="Freeform 431"/>
            <p:cNvSpPr>
              <a:spLocks/>
            </p:cNvSpPr>
            <p:nvPr/>
          </p:nvSpPr>
          <p:spPr bwMode="auto">
            <a:xfrm>
              <a:off x="3741738" y="2419350"/>
              <a:ext cx="735012" cy="685800"/>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2147483647 h 49"/>
                <a:gd name="T24" fmla="*/ 2147483647 w 52"/>
                <a:gd name="T25" fmla="*/ 2147483647 h 49"/>
                <a:gd name="T26" fmla="*/ 2147483647 w 52"/>
                <a:gd name="T27" fmla="*/ 2147483647 h 49"/>
                <a:gd name="T28" fmla="*/ 2147483647 w 52"/>
                <a:gd name="T29" fmla="*/ 0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2147483647 w 52"/>
                <a:gd name="T39" fmla="*/ 2147483647 h 49"/>
                <a:gd name="T40" fmla="*/ 2147483647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0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2147483647 w 52"/>
                <a:gd name="T75" fmla="*/ 2147483647 h 49"/>
                <a:gd name="T76" fmla="*/ 2147483647 w 52"/>
                <a:gd name="T77" fmla="*/ 2147483647 h 49"/>
                <a:gd name="T78" fmla="*/ 2147483647 w 52"/>
                <a:gd name="T79" fmla="*/ 21474836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4" name="Freeform 432"/>
            <p:cNvSpPr>
              <a:spLocks/>
            </p:cNvSpPr>
            <p:nvPr/>
          </p:nvSpPr>
          <p:spPr bwMode="auto">
            <a:xfrm>
              <a:off x="4038600" y="2495550"/>
              <a:ext cx="1303338" cy="1336675"/>
            </a:xfrm>
            <a:custGeom>
              <a:avLst/>
              <a:gdLst>
                <a:gd name="T0" fmla="*/ 2147483647 w 553"/>
                <a:gd name="T1" fmla="*/ 2147483647 h 571"/>
                <a:gd name="T2" fmla="*/ 2147483647 w 553"/>
                <a:gd name="T3" fmla="*/ 2147483647 h 571"/>
                <a:gd name="T4" fmla="*/ 2147483647 w 553"/>
                <a:gd name="T5" fmla="*/ 2147483647 h 571"/>
                <a:gd name="T6" fmla="*/ 2147483647 w 553"/>
                <a:gd name="T7" fmla="*/ 2147483647 h 571"/>
                <a:gd name="T8" fmla="*/ 2147483647 w 553"/>
                <a:gd name="T9" fmla="*/ 2147483647 h 571"/>
                <a:gd name="T10" fmla="*/ 2147483647 w 553"/>
                <a:gd name="T11" fmla="*/ 2147483647 h 571"/>
                <a:gd name="T12" fmla="*/ 2147483647 w 553"/>
                <a:gd name="T13" fmla="*/ 2147483647 h 571"/>
                <a:gd name="T14" fmla="*/ 2147483647 w 553"/>
                <a:gd name="T15" fmla="*/ 2147483647 h 571"/>
                <a:gd name="T16" fmla="*/ 2147483647 w 553"/>
                <a:gd name="T17" fmla="*/ 2147483647 h 571"/>
                <a:gd name="T18" fmla="*/ 2147483647 w 553"/>
                <a:gd name="T19" fmla="*/ 2147483647 h 571"/>
                <a:gd name="T20" fmla="*/ 2147483647 w 553"/>
                <a:gd name="T21" fmla="*/ 2147483647 h 571"/>
                <a:gd name="T22" fmla="*/ 2147483647 w 553"/>
                <a:gd name="T23" fmla="*/ 2147483647 h 571"/>
                <a:gd name="T24" fmla="*/ 2147483647 w 553"/>
                <a:gd name="T25" fmla="*/ 0 h 571"/>
                <a:gd name="T26" fmla="*/ 2147483647 w 553"/>
                <a:gd name="T27" fmla="*/ 0 h 571"/>
                <a:gd name="T28" fmla="*/ 2147483647 w 553"/>
                <a:gd name="T29" fmla="*/ 2147483647 h 571"/>
                <a:gd name="T30" fmla="*/ 2147483647 w 553"/>
                <a:gd name="T31" fmla="*/ 2147483647 h 571"/>
                <a:gd name="T32" fmla="*/ 2147483647 w 553"/>
                <a:gd name="T33" fmla="*/ 2147483647 h 571"/>
                <a:gd name="T34" fmla="*/ 2147483647 w 553"/>
                <a:gd name="T35" fmla="*/ 2147483647 h 571"/>
                <a:gd name="T36" fmla="*/ 2147483647 w 553"/>
                <a:gd name="T37" fmla="*/ 2147483647 h 571"/>
                <a:gd name="T38" fmla="*/ 2147483647 w 553"/>
                <a:gd name="T39" fmla="*/ 2147483647 h 571"/>
                <a:gd name="T40" fmla="*/ 2147483647 w 553"/>
                <a:gd name="T41" fmla="*/ 2147483647 h 571"/>
                <a:gd name="T42" fmla="*/ 0 w 553"/>
                <a:gd name="T43" fmla="*/ 2147483647 h 571"/>
                <a:gd name="T44" fmla="*/ 2147483647 w 553"/>
                <a:gd name="T45" fmla="*/ 2147483647 h 571"/>
                <a:gd name="T46" fmla="*/ 2147483647 w 553"/>
                <a:gd name="T47" fmla="*/ 2147483647 h 571"/>
                <a:gd name="T48" fmla="*/ 2147483647 w 553"/>
                <a:gd name="T49" fmla="*/ 2147483647 h 571"/>
                <a:gd name="T50" fmla="*/ 2147483647 w 553"/>
                <a:gd name="T51" fmla="*/ 2147483647 h 571"/>
                <a:gd name="T52" fmla="*/ 2147483647 w 553"/>
                <a:gd name="T53" fmla="*/ 2147483647 h 571"/>
                <a:gd name="T54" fmla="*/ 2147483647 w 553"/>
                <a:gd name="T55" fmla="*/ 2147483647 h 571"/>
                <a:gd name="T56" fmla="*/ 2147483647 w 553"/>
                <a:gd name="T57" fmla="*/ 2147483647 h 571"/>
                <a:gd name="T58" fmla="*/ 2147483647 w 553"/>
                <a:gd name="T59" fmla="*/ 2147483647 h 571"/>
                <a:gd name="T60" fmla="*/ 2147483647 w 553"/>
                <a:gd name="T61" fmla="*/ 2147483647 h 571"/>
                <a:gd name="T62" fmla="*/ 2147483647 w 553"/>
                <a:gd name="T63" fmla="*/ 2147483647 h 571"/>
                <a:gd name="T64" fmla="*/ 2147483647 w 553"/>
                <a:gd name="T65" fmla="*/ 2147483647 h 571"/>
                <a:gd name="T66" fmla="*/ 2147483647 w 553"/>
                <a:gd name="T67" fmla="*/ 2147483647 h 571"/>
                <a:gd name="T68" fmla="*/ 2147483647 w 553"/>
                <a:gd name="T69" fmla="*/ 2147483647 h 571"/>
                <a:gd name="T70" fmla="*/ 2147483647 w 553"/>
                <a:gd name="T71" fmla="*/ 2147483647 h 571"/>
                <a:gd name="T72" fmla="*/ 2147483647 w 553"/>
                <a:gd name="T73" fmla="*/ 2147483647 h 571"/>
                <a:gd name="T74" fmla="*/ 2147483647 w 553"/>
                <a:gd name="T75" fmla="*/ 2147483647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5" name="Freeform 433"/>
            <p:cNvSpPr>
              <a:spLocks/>
            </p:cNvSpPr>
            <p:nvPr/>
          </p:nvSpPr>
          <p:spPr bwMode="auto">
            <a:xfrm>
              <a:off x="3702050" y="2325688"/>
              <a:ext cx="649288" cy="474662"/>
            </a:xfrm>
            <a:custGeom>
              <a:avLst/>
              <a:gdLst>
                <a:gd name="T0" fmla="*/ 2147483647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2147483647 h 34"/>
                <a:gd name="T12" fmla="*/ 2147483647 w 46"/>
                <a:gd name="T13" fmla="*/ 2147483647 h 34"/>
                <a:gd name="T14" fmla="*/ 2147483647 w 46"/>
                <a:gd name="T15" fmla="*/ 2147483647 h 34"/>
                <a:gd name="T16" fmla="*/ 2147483647 w 46"/>
                <a:gd name="T17" fmla="*/ 2147483647 h 34"/>
                <a:gd name="T18" fmla="*/ 2147483647 w 46"/>
                <a:gd name="T19" fmla="*/ 2147483647 h 34"/>
                <a:gd name="T20" fmla="*/ 2147483647 w 46"/>
                <a:gd name="T21" fmla="*/ 2147483647 h 34"/>
                <a:gd name="T22" fmla="*/ 2147483647 w 46"/>
                <a:gd name="T23" fmla="*/ 2147483647 h 34"/>
                <a:gd name="T24" fmla="*/ 2147483647 w 46"/>
                <a:gd name="T25" fmla="*/ 2147483647 h 34"/>
                <a:gd name="T26" fmla="*/ 2147483647 w 46"/>
                <a:gd name="T27" fmla="*/ 2147483647 h 34"/>
                <a:gd name="T28" fmla="*/ 2147483647 w 46"/>
                <a:gd name="T29" fmla="*/ 2147483647 h 34"/>
                <a:gd name="T30" fmla="*/ 2147483647 w 46"/>
                <a:gd name="T31" fmla="*/ 2147483647 h 34"/>
                <a:gd name="T32" fmla="*/ 2147483647 w 46"/>
                <a:gd name="T33" fmla="*/ 2147483647 h 34"/>
                <a:gd name="T34" fmla="*/ 0 w 46"/>
                <a:gd name="T35" fmla="*/ 2147483647 h 34"/>
                <a:gd name="T36" fmla="*/ 0 w 46"/>
                <a:gd name="T37" fmla="*/ 2147483647 h 34"/>
                <a:gd name="T38" fmla="*/ 2147483647 w 46"/>
                <a:gd name="T39" fmla="*/ 2147483647 h 34"/>
                <a:gd name="T40" fmla="*/ 2147483647 w 46"/>
                <a:gd name="T41" fmla="*/ 2147483647 h 34"/>
                <a:gd name="T42" fmla="*/ 2147483647 w 46"/>
                <a:gd name="T43" fmla="*/ 2147483647 h 34"/>
                <a:gd name="T44" fmla="*/ 2147483647 w 46"/>
                <a:gd name="T45" fmla="*/ 2147483647 h 34"/>
                <a:gd name="T46" fmla="*/ 2147483647 w 46"/>
                <a:gd name="T47" fmla="*/ 2147483647 h 34"/>
                <a:gd name="T48" fmla="*/ 2147483647 w 46"/>
                <a:gd name="T49" fmla="*/ 2147483647 h 34"/>
                <a:gd name="T50" fmla="*/ 2147483647 w 46"/>
                <a:gd name="T51" fmla="*/ 2147483647 h 34"/>
                <a:gd name="T52" fmla="*/ 2147483647 w 46"/>
                <a:gd name="T53" fmla="*/ 2147483647 h 34"/>
                <a:gd name="T54" fmla="*/ 2147483647 w 46"/>
                <a:gd name="T55" fmla="*/ 2147483647 h 34"/>
                <a:gd name="T56" fmla="*/ 2147483647 w 46"/>
                <a:gd name="T57" fmla="*/ 2147483647 h 34"/>
                <a:gd name="T58" fmla="*/ 2147483647 w 46"/>
                <a:gd name="T59" fmla="*/ 2147483647 h 34"/>
                <a:gd name="T60" fmla="*/ 2147483647 w 46"/>
                <a:gd name="T61" fmla="*/ 2147483647 h 34"/>
                <a:gd name="T62" fmla="*/ 2147483647 w 46"/>
                <a:gd name="T63" fmla="*/ 2147483647 h 34"/>
                <a:gd name="T64" fmla="*/ 2147483647 w 46"/>
                <a:gd name="T65" fmla="*/ 2147483647 h 34"/>
                <a:gd name="T66" fmla="*/ 2147483647 w 46"/>
                <a:gd name="T67" fmla="*/ 2147483647 h 34"/>
                <a:gd name="T68" fmla="*/ 2147483647 w 46"/>
                <a:gd name="T69" fmla="*/ 2147483647 h 34"/>
                <a:gd name="T70" fmla="*/ 2147483647 w 46"/>
                <a:gd name="T71" fmla="*/ 2147483647 h 34"/>
                <a:gd name="T72" fmla="*/ 2147483647 w 46"/>
                <a:gd name="T73" fmla="*/ 2147483647 h 34"/>
                <a:gd name="T74" fmla="*/ 2147483647 w 46"/>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6" name="Freeform 442"/>
            <p:cNvSpPr>
              <a:spLocks/>
            </p:cNvSpPr>
            <p:nvPr/>
          </p:nvSpPr>
          <p:spPr bwMode="auto">
            <a:xfrm>
              <a:off x="5438775" y="3867150"/>
              <a:ext cx="207963" cy="239713"/>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7" name="Freeform 443"/>
            <p:cNvSpPr>
              <a:spLocks/>
            </p:cNvSpPr>
            <p:nvPr/>
          </p:nvSpPr>
          <p:spPr bwMode="auto">
            <a:xfrm>
              <a:off x="7153275" y="4170363"/>
              <a:ext cx="388938" cy="334962"/>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8" name="Freeform 444"/>
            <p:cNvSpPr>
              <a:spLocks/>
            </p:cNvSpPr>
            <p:nvPr/>
          </p:nvSpPr>
          <p:spPr bwMode="auto">
            <a:xfrm>
              <a:off x="7542213" y="4246563"/>
              <a:ext cx="314325" cy="306387"/>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19" name="Freeform 445"/>
            <p:cNvSpPr>
              <a:spLocks/>
            </p:cNvSpPr>
            <p:nvPr/>
          </p:nvSpPr>
          <p:spPr bwMode="auto">
            <a:xfrm>
              <a:off x="4303713" y="1371600"/>
              <a:ext cx="2714625" cy="18859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0" name="Freeform 446"/>
            <p:cNvSpPr>
              <a:spLocks/>
            </p:cNvSpPr>
            <p:nvPr/>
          </p:nvSpPr>
          <p:spPr bwMode="auto">
            <a:xfrm>
              <a:off x="4503738" y="3867150"/>
              <a:ext cx="103187" cy="122238"/>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1" name="Freeform 447"/>
            <p:cNvSpPr>
              <a:spLocks/>
            </p:cNvSpPr>
            <p:nvPr/>
          </p:nvSpPr>
          <p:spPr bwMode="auto">
            <a:xfrm>
              <a:off x="5854700" y="3257550"/>
              <a:ext cx="96838" cy="96838"/>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2" name="Freeform 448"/>
            <p:cNvSpPr>
              <a:spLocks/>
            </p:cNvSpPr>
            <p:nvPr/>
          </p:nvSpPr>
          <p:spPr bwMode="auto">
            <a:xfrm>
              <a:off x="5807075" y="3644900"/>
              <a:ext cx="57150" cy="16827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3" name="Freeform 449"/>
            <p:cNvSpPr>
              <a:spLocks/>
            </p:cNvSpPr>
            <p:nvPr/>
          </p:nvSpPr>
          <p:spPr bwMode="auto">
            <a:xfrm>
              <a:off x="6402388" y="2979738"/>
              <a:ext cx="82550" cy="125412"/>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4" name="Freeform 450"/>
            <p:cNvSpPr>
              <a:spLocks/>
            </p:cNvSpPr>
            <p:nvPr/>
          </p:nvSpPr>
          <p:spPr bwMode="auto">
            <a:xfrm>
              <a:off x="7094538" y="2266950"/>
              <a:ext cx="620712" cy="674688"/>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5" name="Freeform 452"/>
            <p:cNvSpPr>
              <a:spLocks/>
            </p:cNvSpPr>
            <p:nvPr/>
          </p:nvSpPr>
          <p:spPr bwMode="auto">
            <a:xfrm>
              <a:off x="6332538" y="3211513"/>
              <a:ext cx="254000" cy="350837"/>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6" name="Freeform 453"/>
            <p:cNvSpPr>
              <a:spLocks/>
            </p:cNvSpPr>
            <p:nvPr/>
          </p:nvSpPr>
          <p:spPr bwMode="auto">
            <a:xfrm>
              <a:off x="6408738" y="3625850"/>
              <a:ext cx="207962" cy="165100"/>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7" name="Freeform 454"/>
            <p:cNvSpPr>
              <a:spLocks/>
            </p:cNvSpPr>
            <p:nvPr/>
          </p:nvSpPr>
          <p:spPr bwMode="auto">
            <a:xfrm>
              <a:off x="4899025" y="3017838"/>
              <a:ext cx="214313" cy="182562"/>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8" name="Freeform 455"/>
            <p:cNvSpPr>
              <a:spLocks/>
            </p:cNvSpPr>
            <p:nvPr/>
          </p:nvSpPr>
          <p:spPr bwMode="auto">
            <a:xfrm>
              <a:off x="5494338" y="3181350"/>
              <a:ext cx="322262" cy="520700"/>
            </a:xfrm>
            <a:custGeom>
              <a:avLst/>
              <a:gdLst>
                <a:gd name="T0" fmla="*/ 2147483647 w 138"/>
                <a:gd name="T1" fmla="*/ 2147483647 h 223"/>
                <a:gd name="T2" fmla="*/ 2147483647 w 138"/>
                <a:gd name="T3" fmla="*/ 2147483647 h 223"/>
                <a:gd name="T4" fmla="*/ 2147483647 w 138"/>
                <a:gd name="T5" fmla="*/ 2147483647 h 223"/>
                <a:gd name="T6" fmla="*/ 2147483647 w 138"/>
                <a:gd name="T7" fmla="*/ 2147483647 h 223"/>
                <a:gd name="T8" fmla="*/ 2147483647 w 138"/>
                <a:gd name="T9" fmla="*/ 2147483647 h 223"/>
                <a:gd name="T10" fmla="*/ 2147483647 w 138"/>
                <a:gd name="T11" fmla="*/ 2147483647 h 223"/>
                <a:gd name="T12" fmla="*/ 2147483647 w 138"/>
                <a:gd name="T13" fmla="*/ 2147483647 h 223"/>
                <a:gd name="T14" fmla="*/ 2147483647 w 138"/>
                <a:gd name="T15" fmla="*/ 2147483647 h 223"/>
                <a:gd name="T16" fmla="*/ 2147483647 w 138"/>
                <a:gd name="T17" fmla="*/ 2147483647 h 223"/>
                <a:gd name="T18" fmla="*/ 2147483647 w 138"/>
                <a:gd name="T19" fmla="*/ 2147483647 h 223"/>
                <a:gd name="T20" fmla="*/ 2147483647 w 138"/>
                <a:gd name="T21" fmla="*/ 2147483647 h 223"/>
                <a:gd name="T22" fmla="*/ 2147483647 w 138"/>
                <a:gd name="T23" fmla="*/ 0 h 223"/>
                <a:gd name="T24" fmla="*/ 2147483647 w 138"/>
                <a:gd name="T25" fmla="*/ 0 h 223"/>
                <a:gd name="T26" fmla="*/ 2147483647 w 138"/>
                <a:gd name="T27" fmla="*/ 2147483647 h 223"/>
                <a:gd name="T28" fmla="*/ 0 w 138"/>
                <a:gd name="T29" fmla="*/ 2147483647 h 223"/>
                <a:gd name="T30" fmla="*/ 0 w 138"/>
                <a:gd name="T31" fmla="*/ 2147483647 h 223"/>
                <a:gd name="T32" fmla="*/ 2147483647 w 138"/>
                <a:gd name="T33" fmla="*/ 2147483647 h 223"/>
                <a:gd name="T34" fmla="*/ 2147483647 w 138"/>
                <a:gd name="T35" fmla="*/ 2147483647 h 223"/>
                <a:gd name="T36" fmla="*/ 2147483647 w 138"/>
                <a:gd name="T37" fmla="*/ 2147483647 h 223"/>
                <a:gd name="T38" fmla="*/ 2147483647 w 138"/>
                <a:gd name="T39" fmla="*/ 2147483647 h 223"/>
                <a:gd name="T40" fmla="*/ 2147483647 w 138"/>
                <a:gd name="T41" fmla="*/ 2147483647 h 223"/>
                <a:gd name="T42" fmla="*/ 2147483647 w 138"/>
                <a:gd name="T43" fmla="*/ 2147483647 h 223"/>
                <a:gd name="T44" fmla="*/ 2147483647 w 138"/>
                <a:gd name="T45" fmla="*/ 2147483647 h 223"/>
                <a:gd name="T46" fmla="*/ 2147483647 w 138"/>
                <a:gd name="T47" fmla="*/ 2147483647 h 223"/>
                <a:gd name="T48" fmla="*/ 2147483647 w 138"/>
                <a:gd name="T49" fmla="*/ 2147483647 h 223"/>
                <a:gd name="T50" fmla="*/ 2147483647 w 138"/>
                <a:gd name="T51" fmla="*/ 2147483647 h 223"/>
                <a:gd name="T52" fmla="*/ 2147483647 w 138"/>
                <a:gd name="T53" fmla="*/ 2147483647 h 223"/>
                <a:gd name="T54" fmla="*/ 2147483647 w 138"/>
                <a:gd name="T55" fmla="*/ 2147483647 h 223"/>
                <a:gd name="T56" fmla="*/ 2147483647 w 138"/>
                <a:gd name="T57" fmla="*/ 2147483647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29" name="Freeform 456"/>
            <p:cNvSpPr>
              <a:spLocks/>
            </p:cNvSpPr>
            <p:nvPr/>
          </p:nvSpPr>
          <p:spPr bwMode="auto">
            <a:xfrm>
              <a:off x="5570538" y="3105150"/>
              <a:ext cx="325437" cy="63976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0" name="Freeform 457"/>
            <p:cNvSpPr>
              <a:spLocks/>
            </p:cNvSpPr>
            <p:nvPr/>
          </p:nvSpPr>
          <p:spPr bwMode="auto">
            <a:xfrm>
              <a:off x="4579938" y="2784475"/>
              <a:ext cx="354012" cy="168275"/>
            </a:xfrm>
            <a:custGeom>
              <a:avLst/>
              <a:gdLst>
                <a:gd name="T0" fmla="*/ 2147483647 w 150"/>
                <a:gd name="T1" fmla="*/ 2147483647 h 72"/>
                <a:gd name="T2" fmla="*/ 2147483647 w 150"/>
                <a:gd name="T3" fmla="*/ 2147483647 h 72"/>
                <a:gd name="T4" fmla="*/ 2147483647 w 150"/>
                <a:gd name="T5" fmla="*/ 0 h 72"/>
                <a:gd name="T6" fmla="*/ 2147483647 w 150"/>
                <a:gd name="T7" fmla="*/ 0 h 72"/>
                <a:gd name="T8" fmla="*/ 0 w 150"/>
                <a:gd name="T9" fmla="*/ 2147483647 h 72"/>
                <a:gd name="T10" fmla="*/ 2147483647 w 150"/>
                <a:gd name="T11" fmla="*/ 2147483647 h 72"/>
                <a:gd name="T12" fmla="*/ 2147483647 w 150"/>
                <a:gd name="T13" fmla="*/ 2147483647 h 72"/>
                <a:gd name="T14" fmla="*/ 2147483647 w 150"/>
                <a:gd name="T15" fmla="*/ 2147483647 h 72"/>
                <a:gd name="T16" fmla="*/ 2147483647 w 150"/>
                <a:gd name="T17" fmla="*/ 2147483647 h 72"/>
                <a:gd name="T18" fmla="*/ 2147483647 w 150"/>
                <a:gd name="T19" fmla="*/ 2147483647 h 72"/>
                <a:gd name="T20" fmla="*/ 2147483647 w 150"/>
                <a:gd name="T21" fmla="*/ 2147483647 h 72"/>
                <a:gd name="T22" fmla="*/ 2147483647 w 150"/>
                <a:gd name="T23" fmla="*/ 2147483647 h 72"/>
                <a:gd name="T24" fmla="*/ 2147483647 w 15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1" name="Freeform 458"/>
            <p:cNvSpPr>
              <a:spLocks/>
            </p:cNvSpPr>
            <p:nvPr/>
          </p:nvSpPr>
          <p:spPr bwMode="auto">
            <a:xfrm>
              <a:off x="4932363" y="1447800"/>
              <a:ext cx="1400175" cy="703263"/>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2" name="Freeform 459"/>
            <p:cNvSpPr>
              <a:spLocks/>
            </p:cNvSpPr>
            <p:nvPr/>
          </p:nvSpPr>
          <p:spPr bwMode="auto">
            <a:xfrm>
              <a:off x="5359400" y="3235325"/>
              <a:ext cx="363538" cy="650875"/>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3" name="Freeform 460"/>
            <p:cNvSpPr>
              <a:spLocks/>
            </p:cNvSpPr>
            <p:nvPr/>
          </p:nvSpPr>
          <p:spPr bwMode="auto">
            <a:xfrm>
              <a:off x="5113338" y="2876550"/>
              <a:ext cx="407987" cy="800100"/>
            </a:xfrm>
            <a:custGeom>
              <a:avLst/>
              <a:gdLst>
                <a:gd name="T0" fmla="*/ 2147483647 w 120"/>
                <a:gd name="T1" fmla="*/ 0 h 233"/>
                <a:gd name="T2" fmla="*/ 2147483647 w 120"/>
                <a:gd name="T3" fmla="*/ 2147483647 h 233"/>
                <a:gd name="T4" fmla="*/ 2147483647 w 120"/>
                <a:gd name="T5" fmla="*/ 2147483647 h 233"/>
                <a:gd name="T6" fmla="*/ 2147483647 w 120"/>
                <a:gd name="T7" fmla="*/ 2147483647 h 233"/>
                <a:gd name="T8" fmla="*/ 2147483647 w 120"/>
                <a:gd name="T9" fmla="*/ 2147483647 h 233"/>
                <a:gd name="T10" fmla="*/ 0 w 120"/>
                <a:gd name="T11" fmla="*/ 2147483647 h 233"/>
                <a:gd name="T12" fmla="*/ 2147483647 w 120"/>
                <a:gd name="T13" fmla="*/ 2147483647 h 233"/>
                <a:gd name="T14" fmla="*/ 2147483647 w 120"/>
                <a:gd name="T15" fmla="*/ 2147483647 h 233"/>
                <a:gd name="T16" fmla="*/ 2147483647 w 120"/>
                <a:gd name="T17" fmla="*/ 2147483647 h 233"/>
                <a:gd name="T18" fmla="*/ 2147483647 w 120"/>
                <a:gd name="T19" fmla="*/ 2147483647 h 233"/>
                <a:gd name="T20" fmla="*/ 2147483647 w 120"/>
                <a:gd name="T21" fmla="*/ 2147483647 h 233"/>
                <a:gd name="T22" fmla="*/ 2147483647 w 120"/>
                <a:gd name="T23" fmla="*/ 2147483647 h 233"/>
                <a:gd name="T24" fmla="*/ 2147483647 w 120"/>
                <a:gd name="T25" fmla="*/ 2147483647 h 233"/>
                <a:gd name="T26" fmla="*/ 2147483647 w 120"/>
                <a:gd name="T27" fmla="*/ 2147483647 h 233"/>
                <a:gd name="T28" fmla="*/ 2147483647 w 120"/>
                <a:gd name="T29" fmla="*/ 2147483647 h 233"/>
                <a:gd name="T30" fmla="*/ 2147483647 w 120"/>
                <a:gd name="T31" fmla="*/ 2147483647 h 233"/>
                <a:gd name="T32" fmla="*/ 2147483647 w 120"/>
                <a:gd name="T33" fmla="*/ 2147483647 h 233"/>
                <a:gd name="T34" fmla="*/ 2147483647 w 120"/>
                <a:gd name="T35" fmla="*/ 2147483647 h 233"/>
                <a:gd name="T36" fmla="*/ 2147483647 w 120"/>
                <a:gd name="T37" fmla="*/ 2147483647 h 233"/>
                <a:gd name="T38" fmla="*/ 2147483647 w 120"/>
                <a:gd name="T39" fmla="*/ 2147483647 h 233"/>
                <a:gd name="T40" fmla="*/ 2147483647 w 120"/>
                <a:gd name="T41" fmla="*/ 2147483647 h 233"/>
                <a:gd name="T42" fmla="*/ 2147483647 w 120"/>
                <a:gd name="T43" fmla="*/ 2147483647 h 233"/>
                <a:gd name="T44" fmla="*/ 2147483647 w 120"/>
                <a:gd name="T45" fmla="*/ 2147483647 h 233"/>
                <a:gd name="T46" fmla="*/ 2147483647 w 120"/>
                <a:gd name="T47" fmla="*/ 2147483647 h 233"/>
                <a:gd name="T48" fmla="*/ 2147483647 w 120"/>
                <a:gd name="T49" fmla="*/ 2147483647 h 233"/>
                <a:gd name="T50" fmla="*/ 2147483647 w 120"/>
                <a:gd name="T51" fmla="*/ 2147483647 h 233"/>
                <a:gd name="T52" fmla="*/ 2147483647 w 120"/>
                <a:gd name="T53" fmla="*/ 2147483647 h 233"/>
                <a:gd name="T54" fmla="*/ 2147483647 w 120"/>
                <a:gd name="T55" fmla="*/ 2147483647 h 233"/>
                <a:gd name="T56" fmla="*/ 2147483647 w 120"/>
                <a:gd name="T57" fmla="*/ 2147483647 h 233"/>
                <a:gd name="T58" fmla="*/ 2147483647 w 120"/>
                <a:gd name="T59" fmla="*/ 2147483647 h 233"/>
                <a:gd name="T60" fmla="*/ 2147483647 w 120"/>
                <a:gd name="T61" fmla="*/ 2147483647 h 233"/>
                <a:gd name="T62" fmla="*/ 2147483647 w 120"/>
                <a:gd name="T63" fmla="*/ 2147483647 h 233"/>
                <a:gd name="T64" fmla="*/ 2147483647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4" name="Line 461"/>
            <p:cNvSpPr>
              <a:spLocks noChangeShapeType="1"/>
            </p:cNvSpPr>
            <p:nvPr/>
          </p:nvSpPr>
          <p:spPr bwMode="auto">
            <a:xfrm>
              <a:off x="5751513" y="3841750"/>
              <a:ext cx="3175" cy="3175"/>
            </a:xfrm>
            <a:prstGeom prst="line">
              <a:avLst/>
            </a:pr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5" name="Freeform 462"/>
            <p:cNvSpPr>
              <a:spLocks/>
            </p:cNvSpPr>
            <p:nvPr/>
          </p:nvSpPr>
          <p:spPr bwMode="auto">
            <a:xfrm>
              <a:off x="6567488" y="2063750"/>
              <a:ext cx="222250" cy="279400"/>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6" name="Freeform 463"/>
            <p:cNvSpPr>
              <a:spLocks/>
            </p:cNvSpPr>
            <p:nvPr/>
          </p:nvSpPr>
          <p:spPr bwMode="auto">
            <a:xfrm>
              <a:off x="6637338" y="2306638"/>
              <a:ext cx="153987" cy="188912"/>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7" name="Line 168"/>
            <p:cNvSpPr>
              <a:spLocks noChangeShapeType="1"/>
            </p:cNvSpPr>
            <p:nvPr/>
          </p:nvSpPr>
          <p:spPr bwMode="auto">
            <a:xfrm>
              <a:off x="8229600" y="5314950"/>
              <a:ext cx="0" cy="1066800"/>
            </a:xfrm>
            <a:prstGeom prst="line">
              <a:avLst/>
            </a:prstGeom>
            <a:solidFill>
              <a:schemeClr val="bg1"/>
            </a:solidFill>
            <a:ln w="12700">
              <a:solidFill>
                <a:schemeClr val="bg1">
                  <a:lumMod val="50000"/>
                </a:schemeClr>
              </a:solidFill>
              <a:prstDash val="dash"/>
              <a:round/>
              <a:headEnd/>
              <a:tailEnd/>
            </a:ln>
          </p:spPr>
          <p:txBody>
            <a:bodyPr/>
            <a:lstStyle/>
            <a:p>
              <a:pPr>
                <a:defRPr/>
              </a:pPr>
              <a:endParaRPr lang="en-GB">
                <a:solidFill>
                  <a:prstClr val="black"/>
                </a:solidFill>
                <a:latin typeface="Arial" pitchFamily="34" charset="0"/>
                <a:cs typeface="Arial" pitchFamily="34" charset="0"/>
              </a:endParaRPr>
            </a:p>
          </p:txBody>
        </p:sp>
        <p:sp>
          <p:nvSpPr>
            <p:cNvPr id="38" name="Freeform 453"/>
            <p:cNvSpPr>
              <a:spLocks/>
            </p:cNvSpPr>
            <p:nvPr/>
          </p:nvSpPr>
          <p:spPr bwMode="auto">
            <a:xfrm rot="9552598" flipH="1">
              <a:off x="5888038" y="4019550"/>
              <a:ext cx="284162" cy="163513"/>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39" name="Freeform 449"/>
            <p:cNvSpPr>
              <a:spLocks/>
            </p:cNvSpPr>
            <p:nvPr/>
          </p:nvSpPr>
          <p:spPr bwMode="auto">
            <a:xfrm rot="11797539">
              <a:off x="6157913" y="3827463"/>
              <a:ext cx="158750" cy="192087"/>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1">
                  <a:lumMod val="50000"/>
                </a:schemeClr>
              </a:solidFill>
              <a:round/>
              <a:headEnd/>
              <a:tailEnd/>
            </a:ln>
          </p:spPr>
          <p:txBody>
            <a:bodyPr/>
            <a:lstStyle/>
            <a:p>
              <a:pPr>
                <a:defRPr/>
              </a:pPr>
              <a:endParaRPr lang="en-GB">
                <a:solidFill>
                  <a:prstClr val="black"/>
                </a:solidFill>
                <a:latin typeface="Arial" pitchFamily="34" charset="0"/>
                <a:cs typeface="Arial" pitchFamily="34" charset="0"/>
              </a:endParaRPr>
            </a:p>
          </p:txBody>
        </p:sp>
        <p:sp>
          <p:nvSpPr>
            <p:cNvPr id="40" name="Oval 181"/>
            <p:cNvSpPr>
              <a:spLocks noChangeArrowheads="1"/>
            </p:cNvSpPr>
            <p:nvPr/>
          </p:nvSpPr>
          <p:spPr bwMode="auto">
            <a:xfrm>
              <a:off x="5638800" y="4095750"/>
              <a:ext cx="76200" cy="76200"/>
            </a:xfrm>
            <a:prstGeom prst="ellipse">
              <a:avLst/>
            </a:prstGeom>
            <a:solidFill>
              <a:schemeClr val="bg1"/>
            </a:solidFill>
            <a:ln w="9525">
              <a:solidFill>
                <a:schemeClr val="bg1">
                  <a:lumMod val="50000"/>
                </a:schemeClr>
              </a:solidFill>
              <a:round/>
              <a:headEnd/>
              <a:tailEnd/>
            </a:ln>
          </p:spPr>
          <p:txBody>
            <a:bodyPr/>
            <a:lstStyle/>
            <a:p>
              <a:pPr>
                <a:defRPr/>
              </a:pPr>
              <a:endParaRPr lang="en-US">
                <a:solidFill>
                  <a:prstClr val="black"/>
                </a:solidFill>
                <a:latin typeface="Arial" pitchFamily="34" charset="0"/>
                <a:cs typeface="Arial" pitchFamily="34" charset="0"/>
              </a:endParaRPr>
            </a:p>
          </p:txBody>
        </p:sp>
      </p:grpSp>
      <p:sp>
        <p:nvSpPr>
          <p:cNvPr id="41" name="TextBox 117"/>
          <p:cNvSpPr txBox="1">
            <a:spLocks noChangeArrowheads="1"/>
          </p:cNvSpPr>
          <p:nvPr userDrawn="1"/>
        </p:nvSpPr>
        <p:spPr bwMode="auto">
          <a:xfrm>
            <a:off x="76200" y="5230813"/>
            <a:ext cx="7010400" cy="1200150"/>
          </a:xfrm>
          <a:prstGeom prst="rect">
            <a:avLst/>
          </a:prstGeom>
          <a:solidFill>
            <a:schemeClr val="bg1">
              <a:lumMod val="50000"/>
              <a:alpha val="20000"/>
            </a:schemeClr>
          </a:solidFill>
          <a:ln w="9525">
            <a:noFill/>
            <a:miter lim="800000"/>
            <a:headEnd/>
            <a:tailEnd/>
          </a:ln>
        </p:spPr>
        <p:txBody>
          <a:bodyPr>
            <a:spAutoFit/>
          </a:bodyPr>
          <a:lstStyle/>
          <a:p>
            <a:pPr>
              <a:defRPr/>
            </a:pPr>
            <a:r>
              <a:rPr lang="es-ES" sz="1600" dirty="0">
                <a:solidFill>
                  <a:prstClr val="black"/>
                </a:solidFill>
                <a:latin typeface="Tahoma" pitchFamily="34" charset="0"/>
              </a:rPr>
              <a:t>Conclusiones</a:t>
            </a:r>
            <a:endParaRPr lang="es-ES" sz="1600" dirty="0">
              <a:solidFill>
                <a:prstClr val="black"/>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1600" dirty="0">
              <a:solidFill>
                <a:srgbClr val="FF0000"/>
              </a:solidFill>
              <a:latin typeface="Tahoma" pitchFamily="34" charset="0"/>
              <a:cs typeface="Tahoma" pitchFamily="34" charset="0"/>
            </a:endParaRPr>
          </a:p>
          <a:p>
            <a:pPr>
              <a:defRPr/>
            </a:pPr>
            <a:endParaRPr lang="es-ES" sz="2400" dirty="0">
              <a:solidFill>
                <a:srgbClr val="FF0000"/>
              </a:solidFill>
              <a:latin typeface="Tahoma" pitchFamily="34" charset="0"/>
              <a:cs typeface="Tahoma" pitchFamily="34" charset="0"/>
            </a:endParaRPr>
          </a:p>
        </p:txBody>
      </p:sp>
      <p:sp>
        <p:nvSpPr>
          <p:cNvPr id="42" name="Text Box 429"/>
          <p:cNvSpPr txBox="1">
            <a:spLocks noChangeArrowheads="1"/>
          </p:cNvSpPr>
          <p:nvPr userDrawn="1"/>
        </p:nvSpPr>
        <p:spPr bwMode="auto">
          <a:xfrm>
            <a:off x="203200" y="1828800"/>
            <a:ext cx="3375025" cy="338138"/>
          </a:xfrm>
          <a:prstGeom prst="rect">
            <a:avLst/>
          </a:prstGeom>
          <a:noFill/>
          <a:ln>
            <a:noFill/>
          </a:ln>
          <a:extLst/>
        </p:spPr>
        <p:txBody>
          <a:bodyPr>
            <a:spAutoFit/>
          </a:bodyPr>
          <a:lstStyle/>
          <a:p>
            <a:pPr>
              <a:spcBef>
                <a:spcPct val="50000"/>
              </a:spcBef>
              <a:defRPr/>
            </a:pPr>
            <a:r>
              <a:rPr lang="es-ES" sz="1600">
                <a:solidFill>
                  <a:srgbClr val="262626"/>
                </a:solidFill>
                <a:latin typeface="Tahoma" pitchFamily="34" charset="0"/>
              </a:rPr>
              <a:t>Pregunta</a:t>
            </a:r>
            <a:endParaRPr lang="es-ES" sz="1600">
              <a:solidFill>
                <a:prstClr val="black"/>
              </a:solidFill>
              <a:latin typeface="Tahoma" pitchFamily="34" charset="0"/>
              <a:cs typeface="Tahoma" pitchFamily="34" charset="0"/>
            </a:endParaRPr>
          </a:p>
        </p:txBody>
      </p:sp>
      <p:grpSp>
        <p:nvGrpSpPr>
          <p:cNvPr id="43" name="Group 5"/>
          <p:cNvGrpSpPr>
            <a:grpSpLocks/>
          </p:cNvGrpSpPr>
          <p:nvPr userDrawn="1"/>
        </p:nvGrpSpPr>
        <p:grpSpPr bwMode="auto">
          <a:xfrm>
            <a:off x="228600" y="2479675"/>
            <a:ext cx="3378200" cy="942975"/>
            <a:chOff x="203200" y="2859088"/>
            <a:chExt cx="3378200" cy="942975"/>
          </a:xfrm>
        </p:grpSpPr>
        <p:sp>
          <p:nvSpPr>
            <p:cNvPr id="44" name="Rectangle 432"/>
            <p:cNvSpPr>
              <a:spLocks noChangeArrowheads="1"/>
            </p:cNvSpPr>
            <p:nvPr/>
          </p:nvSpPr>
          <p:spPr bwMode="auto">
            <a:xfrm>
              <a:off x="2184400" y="3163888"/>
              <a:ext cx="576263" cy="304800"/>
            </a:xfrm>
            <a:prstGeom prst="rect">
              <a:avLst/>
            </a:prstGeom>
            <a:solidFill>
              <a:srgbClr val="F6DA0A"/>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45" name="Rectangle 433"/>
            <p:cNvSpPr>
              <a:spLocks noChangeArrowheads="1"/>
            </p:cNvSpPr>
            <p:nvPr/>
          </p:nvSpPr>
          <p:spPr bwMode="auto">
            <a:xfrm>
              <a:off x="857250" y="3163888"/>
              <a:ext cx="576263" cy="304800"/>
            </a:xfrm>
            <a:prstGeom prst="rect">
              <a:avLst/>
            </a:prstGeom>
            <a:solidFill>
              <a:srgbClr val="FF0000"/>
            </a:solidFill>
            <a:ln>
              <a:noFill/>
            </a:ln>
            <a:extLst/>
          </p:spPr>
          <p:txBody>
            <a:bodyPr wrap="none" anchor="ctr"/>
            <a:lstStyle/>
            <a:p>
              <a:pPr>
                <a:defRPr/>
              </a:pPr>
              <a:endParaRPr lang="en-US" sz="1200">
                <a:solidFill>
                  <a:prstClr val="black"/>
                </a:solidFill>
                <a:latin typeface="Tahoma" pitchFamily="34" charset="0"/>
                <a:cs typeface="Arial" charset="0"/>
              </a:endParaRPr>
            </a:p>
          </p:txBody>
        </p:sp>
        <p:sp>
          <p:nvSpPr>
            <p:cNvPr id="46" name="Rectangle 432"/>
            <p:cNvSpPr>
              <a:spLocks noChangeArrowheads="1"/>
            </p:cNvSpPr>
            <p:nvPr/>
          </p:nvSpPr>
          <p:spPr bwMode="auto">
            <a:xfrm>
              <a:off x="2820988" y="3163888"/>
              <a:ext cx="576262" cy="304800"/>
            </a:xfrm>
            <a:prstGeom prst="rect">
              <a:avLst/>
            </a:prstGeom>
            <a:solidFill>
              <a:srgbClr val="008000"/>
            </a:solidFill>
            <a:ln>
              <a:noFill/>
            </a:ln>
            <a:extLst/>
          </p:spPr>
          <p:txBody>
            <a:bodyPr wrap="none" anchor="ctr"/>
            <a:lstStyle/>
            <a:p>
              <a:pPr>
                <a:defRPr/>
              </a:pPr>
              <a:endParaRPr lang="en-US" sz="1400">
                <a:solidFill>
                  <a:prstClr val="black"/>
                </a:solidFill>
                <a:latin typeface="Tahoma" pitchFamily="34" charset="0"/>
                <a:cs typeface="Arial" charset="0"/>
              </a:endParaRPr>
            </a:p>
          </p:txBody>
        </p:sp>
        <p:sp>
          <p:nvSpPr>
            <p:cNvPr id="47" name="Text Box 429"/>
            <p:cNvSpPr txBox="1">
              <a:spLocks noChangeArrowheads="1"/>
            </p:cNvSpPr>
            <p:nvPr/>
          </p:nvSpPr>
          <p:spPr bwMode="auto">
            <a:xfrm>
              <a:off x="781050" y="3522663"/>
              <a:ext cx="863600" cy="2746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BAJO</a:t>
              </a:r>
            </a:p>
          </p:txBody>
        </p:sp>
        <p:sp>
          <p:nvSpPr>
            <p:cNvPr id="48" name="Text Box 429"/>
            <p:cNvSpPr txBox="1">
              <a:spLocks noChangeArrowheads="1"/>
            </p:cNvSpPr>
            <p:nvPr/>
          </p:nvSpPr>
          <p:spPr bwMode="auto">
            <a:xfrm>
              <a:off x="1644650" y="3527426"/>
              <a:ext cx="9144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MEDIO</a:t>
              </a:r>
            </a:p>
          </p:txBody>
        </p:sp>
        <p:sp>
          <p:nvSpPr>
            <p:cNvPr id="49" name="Text Box 429"/>
            <p:cNvSpPr txBox="1">
              <a:spLocks noChangeArrowheads="1"/>
            </p:cNvSpPr>
            <p:nvPr/>
          </p:nvSpPr>
          <p:spPr bwMode="auto">
            <a:xfrm>
              <a:off x="2870200" y="3525838"/>
              <a:ext cx="711200" cy="2762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ALTO</a:t>
              </a:r>
            </a:p>
          </p:txBody>
        </p:sp>
        <p:sp>
          <p:nvSpPr>
            <p:cNvPr id="50" name="Text Box 429"/>
            <p:cNvSpPr txBox="1">
              <a:spLocks noChangeArrowheads="1"/>
            </p:cNvSpPr>
            <p:nvPr/>
          </p:nvSpPr>
          <p:spPr bwMode="auto">
            <a:xfrm>
              <a:off x="203200" y="2859088"/>
              <a:ext cx="755650" cy="3048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400" b="1" smtClean="0">
                  <a:solidFill>
                    <a:prstClr val="black"/>
                  </a:solidFill>
                  <a:latin typeface="Tahoma" pitchFamily="34" charset="0"/>
                </a:rPr>
                <a:t>Clave:</a:t>
              </a:r>
            </a:p>
          </p:txBody>
        </p:sp>
        <p:sp>
          <p:nvSpPr>
            <p:cNvPr id="51" name="Rectangle 432"/>
            <p:cNvSpPr>
              <a:spLocks noChangeArrowheads="1"/>
            </p:cNvSpPr>
            <p:nvPr/>
          </p:nvSpPr>
          <p:spPr bwMode="auto">
            <a:xfrm>
              <a:off x="1531938" y="3163888"/>
              <a:ext cx="576262" cy="304800"/>
            </a:xfrm>
            <a:prstGeom prst="rect">
              <a:avLst/>
            </a:prstGeom>
            <a:solidFill>
              <a:schemeClr val="accent6">
                <a:lumMod val="75000"/>
              </a:schemeClr>
            </a:solidFill>
            <a:ln w="9525">
              <a:noFill/>
              <a:miter lim="800000"/>
              <a:headEnd/>
              <a:tailEnd/>
            </a:ln>
          </p:spPr>
          <p:txBody>
            <a:bodyPr wrap="none" anchor="ctr"/>
            <a:lstStyle/>
            <a:p>
              <a:pPr>
                <a:defRPr/>
              </a:pPr>
              <a:endParaRPr lang="en-US" sz="1400">
                <a:solidFill>
                  <a:prstClr val="black"/>
                </a:solidFill>
                <a:latin typeface="Tahoma" pitchFamily="34" charset="0"/>
                <a:cs typeface="Arial" charset="0"/>
              </a:endParaRPr>
            </a:p>
          </p:txBody>
        </p:sp>
        <p:sp>
          <p:nvSpPr>
            <p:cNvPr id="52" name="Text Box 429"/>
            <p:cNvSpPr txBox="1">
              <a:spLocks noChangeArrowheads="1"/>
            </p:cNvSpPr>
            <p:nvPr/>
          </p:nvSpPr>
          <p:spPr bwMode="auto">
            <a:xfrm>
              <a:off x="812800" y="2889251"/>
              <a:ext cx="75565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0-25</a:t>
              </a:r>
            </a:p>
          </p:txBody>
        </p:sp>
        <p:sp>
          <p:nvSpPr>
            <p:cNvPr id="53" name="Text Box 429"/>
            <p:cNvSpPr txBox="1">
              <a:spLocks noChangeArrowheads="1"/>
            </p:cNvSpPr>
            <p:nvPr/>
          </p:nvSpPr>
          <p:spPr bwMode="auto">
            <a:xfrm>
              <a:off x="21082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50-75</a:t>
              </a:r>
            </a:p>
          </p:txBody>
        </p:sp>
        <p:sp>
          <p:nvSpPr>
            <p:cNvPr id="54" name="Text Box 429"/>
            <p:cNvSpPr txBox="1">
              <a:spLocks noChangeArrowheads="1"/>
            </p:cNvSpPr>
            <p:nvPr/>
          </p:nvSpPr>
          <p:spPr bwMode="auto">
            <a:xfrm>
              <a:off x="2717800" y="2889251"/>
              <a:ext cx="863600"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75-100</a:t>
              </a:r>
            </a:p>
          </p:txBody>
        </p:sp>
        <p:sp>
          <p:nvSpPr>
            <p:cNvPr id="55" name="Text Box 429"/>
            <p:cNvSpPr txBox="1">
              <a:spLocks noChangeArrowheads="1"/>
            </p:cNvSpPr>
            <p:nvPr/>
          </p:nvSpPr>
          <p:spPr bwMode="auto">
            <a:xfrm>
              <a:off x="1422400" y="2889251"/>
              <a:ext cx="906463" cy="27463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s-ES" sz="1200" smtClean="0">
                  <a:solidFill>
                    <a:prstClr val="black"/>
                  </a:solidFill>
                  <a:latin typeface="Tahoma" pitchFamily="34" charset="0"/>
                </a:rPr>
                <a:t>25-50</a:t>
              </a:r>
            </a:p>
          </p:txBody>
        </p:sp>
      </p:grpSp>
      <p:sp>
        <p:nvSpPr>
          <p:cNvPr id="56" name="TextBox 55"/>
          <p:cNvSpPr txBox="1">
            <a:spLocks noChangeArrowheads="1"/>
          </p:cNvSpPr>
          <p:nvPr userDrawn="1"/>
        </p:nvSpPr>
        <p:spPr bwMode="auto">
          <a:xfrm>
            <a:off x="0" y="6459538"/>
            <a:ext cx="6553200" cy="2460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00" smtClean="0">
                <a:solidFill>
                  <a:prstClr val="black"/>
                </a:solidFill>
                <a:latin typeface="Tahoma" pitchFamily="34" charset="0"/>
              </a:rPr>
              <a:t>Fuente: [encuesta online de WFA] Base: [número de empresas]. Fecha: [Noviembre de 2011]</a:t>
            </a:r>
            <a:endParaRPr lang="es-ES" sz="1000" smtClean="0">
              <a:solidFill>
                <a:prstClr val="black"/>
              </a:solidFill>
              <a:latin typeface="Tahoma" pitchFamily="34" charset="0"/>
              <a:cs typeface="Tahoma" pitchFamily="34"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715125"/>
            <a:ext cx="9144000" cy="142875"/>
          </a:xfrm>
          <a:prstGeom prst="rect">
            <a:avLst/>
          </a:prstGeom>
          <a:solidFill>
            <a:srgbClr val="EE000B"/>
          </a:solidFill>
          <a:ln>
            <a:noFill/>
          </a:ln>
          <a:extLst/>
        </p:spPr>
        <p:txBody>
          <a:bodyPr anchor="ctr"/>
          <a:lstStyle/>
          <a:p>
            <a:pPr algn="ctr">
              <a:defRPr/>
            </a:pPr>
            <a:endParaRPr lang="en-GB">
              <a:solidFill>
                <a:srgbClr val="FFFFFF"/>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2" r:id="rId13"/>
  </p:sldLayoutIdLst>
  <p:timing>
    <p:tnLst>
      <p:par>
        <p:cTn id="1" dur="indefinite" restart="never" nodeType="tmRoot"/>
      </p:par>
    </p:tnLst>
  </p:timing>
  <p:txStyles>
    <p:titleStyle>
      <a:lvl1pPr algn="l" rtl="0" eaLnBrk="0" fontAlgn="base" hangingPunct="0">
        <a:spcBef>
          <a:spcPct val="0"/>
        </a:spcBef>
        <a:spcAft>
          <a:spcPct val="0"/>
        </a:spcAft>
        <a:defRPr sz="3000" b="1" kern="1200">
          <a:solidFill>
            <a:srgbClr val="EE000B"/>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3000" b="1">
          <a:solidFill>
            <a:srgbClr val="EE000B"/>
          </a:solidFill>
          <a:latin typeface="Tahoma" pitchFamily="34" charset="0"/>
          <a:cs typeface="Tahoma" pitchFamily="34" charset="0"/>
        </a:defRPr>
      </a:lvl2pPr>
      <a:lvl3pPr algn="l" rtl="0" eaLnBrk="0" fontAlgn="base" hangingPunct="0">
        <a:spcBef>
          <a:spcPct val="0"/>
        </a:spcBef>
        <a:spcAft>
          <a:spcPct val="0"/>
        </a:spcAft>
        <a:defRPr sz="3000" b="1">
          <a:solidFill>
            <a:srgbClr val="EE000B"/>
          </a:solidFill>
          <a:latin typeface="Tahoma" pitchFamily="34" charset="0"/>
          <a:cs typeface="Tahoma" pitchFamily="34" charset="0"/>
        </a:defRPr>
      </a:lvl3pPr>
      <a:lvl4pPr algn="l" rtl="0" eaLnBrk="0" fontAlgn="base" hangingPunct="0">
        <a:spcBef>
          <a:spcPct val="0"/>
        </a:spcBef>
        <a:spcAft>
          <a:spcPct val="0"/>
        </a:spcAft>
        <a:defRPr sz="3000" b="1">
          <a:solidFill>
            <a:srgbClr val="EE000B"/>
          </a:solidFill>
          <a:latin typeface="Tahoma" pitchFamily="34" charset="0"/>
          <a:cs typeface="Tahoma" pitchFamily="34" charset="0"/>
        </a:defRPr>
      </a:lvl4pPr>
      <a:lvl5pPr algn="l" rtl="0" eaLnBrk="0" fontAlgn="base" hangingPunct="0">
        <a:spcBef>
          <a:spcPct val="0"/>
        </a:spcBef>
        <a:spcAft>
          <a:spcPct val="0"/>
        </a:spcAft>
        <a:defRPr sz="3000" b="1">
          <a:solidFill>
            <a:srgbClr val="EE000B"/>
          </a:solidFill>
          <a:latin typeface="Tahoma" pitchFamily="34" charset="0"/>
          <a:cs typeface="Tahoma" pitchFamily="34" charset="0"/>
        </a:defRPr>
      </a:lvl5pPr>
      <a:lvl6pPr marL="457200" algn="l" rtl="0" eaLnBrk="1" fontAlgn="base" hangingPunct="1">
        <a:spcBef>
          <a:spcPct val="0"/>
        </a:spcBef>
        <a:spcAft>
          <a:spcPct val="0"/>
        </a:spcAft>
        <a:defRPr sz="3000" b="1">
          <a:solidFill>
            <a:srgbClr val="BE000A"/>
          </a:solidFill>
          <a:latin typeface="Tahoma" pitchFamily="34" charset="0"/>
          <a:cs typeface="Tahoma" pitchFamily="34" charset="0"/>
        </a:defRPr>
      </a:lvl6pPr>
      <a:lvl7pPr marL="914400" algn="l" rtl="0" eaLnBrk="1" fontAlgn="base" hangingPunct="1">
        <a:spcBef>
          <a:spcPct val="0"/>
        </a:spcBef>
        <a:spcAft>
          <a:spcPct val="0"/>
        </a:spcAft>
        <a:defRPr sz="3000" b="1">
          <a:solidFill>
            <a:srgbClr val="BE000A"/>
          </a:solidFill>
          <a:latin typeface="Tahoma" pitchFamily="34" charset="0"/>
          <a:cs typeface="Tahoma" pitchFamily="34" charset="0"/>
        </a:defRPr>
      </a:lvl7pPr>
      <a:lvl8pPr marL="1371600" algn="l" rtl="0" eaLnBrk="1" fontAlgn="base" hangingPunct="1">
        <a:spcBef>
          <a:spcPct val="0"/>
        </a:spcBef>
        <a:spcAft>
          <a:spcPct val="0"/>
        </a:spcAft>
        <a:defRPr sz="3000" b="1">
          <a:solidFill>
            <a:srgbClr val="BE000A"/>
          </a:solidFill>
          <a:latin typeface="Tahoma" pitchFamily="34" charset="0"/>
          <a:cs typeface="Tahoma" pitchFamily="34" charset="0"/>
        </a:defRPr>
      </a:lvl8pPr>
      <a:lvl9pPr marL="1828800" algn="l" rtl="0" eaLnBrk="1" fontAlgn="base" hangingPunct="1">
        <a:spcBef>
          <a:spcPct val="0"/>
        </a:spcBef>
        <a:spcAft>
          <a:spcPct val="0"/>
        </a:spcAft>
        <a:defRPr sz="3000" b="1">
          <a:solidFill>
            <a:srgbClr val="BE000A"/>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BE000A"/>
        </a:buClr>
        <a:buFont typeface="Arial" charset="0"/>
        <a:defRPr sz="1600" kern="1200">
          <a:solidFill>
            <a:srgbClr val="464448"/>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715125"/>
            <a:ext cx="9144000" cy="142875"/>
          </a:xfrm>
          <a:prstGeom prst="rect">
            <a:avLst/>
          </a:prstGeom>
          <a:solidFill>
            <a:srgbClr val="DE000B"/>
          </a:solidFill>
          <a:ln>
            <a:noFill/>
          </a:ln>
          <a:extLst/>
        </p:spPr>
        <p:txBody>
          <a:bodyPr anchor="ctr"/>
          <a:lstStyle/>
          <a:p>
            <a:pPr algn="ctr">
              <a:defRPr/>
            </a:pPr>
            <a:endParaRPr lang="en-US">
              <a:solidFill>
                <a:srgbClr val="FFFFFF"/>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Lst>
  <p:timing>
    <p:tnLst>
      <p:par>
        <p:cTn id="1" dur="indefinite" restart="never" nodeType="tmRoot"/>
      </p:par>
    </p:tnLst>
  </p:timing>
  <p:txStyles>
    <p:titleStyle>
      <a:lvl1pPr algn="l" rtl="0" eaLnBrk="0" fontAlgn="base" hangingPunct="0">
        <a:spcBef>
          <a:spcPct val="0"/>
        </a:spcBef>
        <a:spcAft>
          <a:spcPct val="0"/>
        </a:spcAft>
        <a:defRPr sz="3000" b="1" kern="1200">
          <a:solidFill>
            <a:srgbClr val="EE000B"/>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3000" b="1">
          <a:solidFill>
            <a:srgbClr val="EE000B"/>
          </a:solidFill>
          <a:latin typeface="Tahoma" pitchFamily="34" charset="0"/>
          <a:cs typeface="Tahoma" pitchFamily="34" charset="0"/>
        </a:defRPr>
      </a:lvl2pPr>
      <a:lvl3pPr algn="l" rtl="0" eaLnBrk="0" fontAlgn="base" hangingPunct="0">
        <a:spcBef>
          <a:spcPct val="0"/>
        </a:spcBef>
        <a:spcAft>
          <a:spcPct val="0"/>
        </a:spcAft>
        <a:defRPr sz="3000" b="1">
          <a:solidFill>
            <a:srgbClr val="EE000B"/>
          </a:solidFill>
          <a:latin typeface="Tahoma" pitchFamily="34" charset="0"/>
          <a:cs typeface="Tahoma" pitchFamily="34" charset="0"/>
        </a:defRPr>
      </a:lvl3pPr>
      <a:lvl4pPr algn="l" rtl="0" eaLnBrk="0" fontAlgn="base" hangingPunct="0">
        <a:spcBef>
          <a:spcPct val="0"/>
        </a:spcBef>
        <a:spcAft>
          <a:spcPct val="0"/>
        </a:spcAft>
        <a:defRPr sz="3000" b="1">
          <a:solidFill>
            <a:srgbClr val="EE000B"/>
          </a:solidFill>
          <a:latin typeface="Tahoma" pitchFamily="34" charset="0"/>
          <a:cs typeface="Tahoma" pitchFamily="34" charset="0"/>
        </a:defRPr>
      </a:lvl4pPr>
      <a:lvl5pPr algn="l" rtl="0" eaLnBrk="0" fontAlgn="base" hangingPunct="0">
        <a:spcBef>
          <a:spcPct val="0"/>
        </a:spcBef>
        <a:spcAft>
          <a:spcPct val="0"/>
        </a:spcAft>
        <a:defRPr sz="3000" b="1">
          <a:solidFill>
            <a:srgbClr val="EE000B"/>
          </a:solidFill>
          <a:latin typeface="Tahoma" pitchFamily="34" charset="0"/>
          <a:cs typeface="Tahoma" pitchFamily="34" charset="0"/>
        </a:defRPr>
      </a:lvl5pPr>
      <a:lvl6pPr marL="457200" algn="l" rtl="0" eaLnBrk="1" fontAlgn="base" hangingPunct="1">
        <a:spcBef>
          <a:spcPct val="0"/>
        </a:spcBef>
        <a:spcAft>
          <a:spcPct val="0"/>
        </a:spcAft>
        <a:defRPr sz="3000" b="1">
          <a:solidFill>
            <a:srgbClr val="BE000A"/>
          </a:solidFill>
          <a:latin typeface="Tahoma" pitchFamily="34" charset="0"/>
          <a:cs typeface="Tahoma" pitchFamily="34" charset="0"/>
        </a:defRPr>
      </a:lvl6pPr>
      <a:lvl7pPr marL="914400" algn="l" rtl="0" eaLnBrk="1" fontAlgn="base" hangingPunct="1">
        <a:spcBef>
          <a:spcPct val="0"/>
        </a:spcBef>
        <a:spcAft>
          <a:spcPct val="0"/>
        </a:spcAft>
        <a:defRPr sz="3000" b="1">
          <a:solidFill>
            <a:srgbClr val="BE000A"/>
          </a:solidFill>
          <a:latin typeface="Tahoma" pitchFamily="34" charset="0"/>
          <a:cs typeface="Tahoma" pitchFamily="34" charset="0"/>
        </a:defRPr>
      </a:lvl7pPr>
      <a:lvl8pPr marL="1371600" algn="l" rtl="0" eaLnBrk="1" fontAlgn="base" hangingPunct="1">
        <a:spcBef>
          <a:spcPct val="0"/>
        </a:spcBef>
        <a:spcAft>
          <a:spcPct val="0"/>
        </a:spcAft>
        <a:defRPr sz="3000" b="1">
          <a:solidFill>
            <a:srgbClr val="BE000A"/>
          </a:solidFill>
          <a:latin typeface="Tahoma" pitchFamily="34" charset="0"/>
          <a:cs typeface="Tahoma" pitchFamily="34" charset="0"/>
        </a:defRPr>
      </a:lvl8pPr>
      <a:lvl9pPr marL="1828800" algn="l" rtl="0" eaLnBrk="1" fontAlgn="base" hangingPunct="1">
        <a:spcBef>
          <a:spcPct val="0"/>
        </a:spcBef>
        <a:spcAft>
          <a:spcPct val="0"/>
        </a:spcAft>
        <a:defRPr sz="3000" b="1">
          <a:solidFill>
            <a:srgbClr val="BE000A"/>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BE000A"/>
        </a:buClr>
        <a:buFont typeface="Arial" charset="0"/>
        <a:defRPr sz="1600" kern="1200">
          <a:solidFill>
            <a:srgbClr val="464448"/>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UE-duz1Dh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if46wCWKxfM"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ES" dirty="0" smtClean="0"/>
              <a:t>Transformación Digital: </a:t>
            </a:r>
            <a:br>
              <a:rPr lang="es-ES" dirty="0" smtClean="0"/>
            </a:br>
            <a:r>
              <a:rPr lang="es-ES" dirty="0" smtClean="0"/>
              <a:t>Una visión global</a:t>
            </a:r>
            <a:endParaRPr lang="en-IE" dirty="0"/>
          </a:p>
        </p:txBody>
      </p:sp>
      <p:sp>
        <p:nvSpPr>
          <p:cNvPr id="4" name="Content Placeholder 2"/>
          <p:cNvSpPr txBox="1">
            <a:spLocks/>
          </p:cNvSpPr>
          <p:nvPr/>
        </p:nvSpPr>
        <p:spPr bwMode="auto">
          <a:xfrm>
            <a:off x="4114800" y="3967681"/>
            <a:ext cx="4876800" cy="4873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E000A"/>
              </a:buClr>
              <a:buFont typeface="Arial" pitchFamily="34" charset="0"/>
              <a:buNone/>
              <a:defRPr sz="1600" kern="1200">
                <a:solidFill>
                  <a:schemeClr val="bg1">
                    <a:lumMod val="50000"/>
                  </a:schemeClr>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lumMod val="50000"/>
                  </a:schemeClr>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lumMod val="50000"/>
                  </a:schemeClr>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bg1">
                    <a:lumMod val="50000"/>
                  </a:schemeClr>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bg1">
                    <a:lumMod val="50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solidFill>
                  <a:srgbClr val="7F7F7F"/>
                </a:solidFill>
              </a:rPr>
              <a:t>Reunión Regional para </a:t>
            </a:r>
            <a:r>
              <a:rPr lang="es-ES" dirty="0" smtClean="0">
                <a:solidFill>
                  <a:srgbClr val="7F7F7F"/>
                </a:solidFill>
              </a:rPr>
              <a:t>Latinoamérica </a:t>
            </a:r>
            <a:r>
              <a:rPr lang="es-ES" dirty="0">
                <a:solidFill>
                  <a:srgbClr val="7F7F7F"/>
                </a:solidFill>
              </a:rPr>
              <a:t>de la WFA</a:t>
            </a:r>
            <a:endParaRPr lang="en-US" dirty="0" smtClean="0">
              <a:solidFill>
                <a:srgbClr val="7F7F7F"/>
              </a:solidFill>
            </a:endParaRPr>
          </a:p>
          <a:p>
            <a:r>
              <a:rPr lang="en-US" dirty="0" smtClean="0">
                <a:solidFill>
                  <a:srgbClr val="7F7F7F"/>
                </a:solidFill>
              </a:rPr>
              <a:t>Ciudad de México, 16 de </a:t>
            </a:r>
            <a:r>
              <a:rPr lang="en-US" dirty="0" err="1" smtClean="0">
                <a:solidFill>
                  <a:srgbClr val="7F7F7F"/>
                </a:solidFill>
              </a:rPr>
              <a:t>Junio</a:t>
            </a:r>
            <a:r>
              <a:rPr lang="en-US" dirty="0" smtClean="0">
                <a:solidFill>
                  <a:srgbClr val="7F7F7F"/>
                </a:solidFill>
              </a:rPr>
              <a:t> 2015</a:t>
            </a:r>
            <a:endParaRPr lang="en-GB" dirty="0" smtClean="0">
              <a:solidFill>
                <a:srgbClr val="7F7F7F"/>
              </a:solidFill>
            </a:endParaRPr>
          </a:p>
        </p:txBody>
      </p:sp>
    </p:spTree>
    <p:extLst>
      <p:ext uri="{BB962C8B-B14F-4D97-AF65-F5344CB8AC3E}">
        <p14:creationId xmlns:p14="http://schemas.microsoft.com/office/powerpoint/2010/main" val="100947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s-ES" sz="2400" dirty="0" smtClean="0"/>
              <a:t>Normalmente el director de marketing/director digital dirige el proceso con la participación de varias partes interesadas</a:t>
            </a:r>
            <a:br>
              <a:rPr lang="es-ES" sz="2400" dirty="0" smtClean="0"/>
            </a:br>
            <a:r>
              <a:rPr lang="es-ES" sz="2400" dirty="0" smtClean="0"/>
              <a:t/>
            </a:r>
            <a:br>
              <a:rPr lang="es-ES" sz="2400" dirty="0" smtClean="0"/>
            </a:br>
            <a:r>
              <a:rPr lang="es-ES" sz="1800" b="0" dirty="0" smtClean="0">
                <a:solidFill>
                  <a:srgbClr val="7F7F7F"/>
                </a:solidFill>
              </a:rPr>
              <a:t>P. ¿Quién tiene la máxima responsabilidad y quién está involucrado en su proceso de transformación digital?</a:t>
            </a:r>
          </a:p>
        </p:txBody>
      </p:sp>
      <p:sp>
        <p:nvSpPr>
          <p:cNvPr id="74754" name="TextBox 7"/>
          <p:cNvSpPr txBox="1">
            <a:spLocks noChangeArrowheads="1"/>
          </p:cNvSpPr>
          <p:nvPr/>
        </p:nvSpPr>
        <p:spPr bwMode="auto">
          <a:xfrm>
            <a:off x="2195513" y="2708275"/>
            <a:ext cx="1944687" cy="523220"/>
          </a:xfrm>
          <a:prstGeom prst="rect">
            <a:avLst/>
          </a:prstGeom>
          <a:noFill/>
          <a:ln w="9525">
            <a:noFill/>
            <a:miter lim="800000"/>
            <a:headEnd/>
            <a:tailEnd/>
          </a:ln>
        </p:spPr>
        <p:txBody>
          <a:bodyPr>
            <a:spAutoFit/>
          </a:bodyPr>
          <a:lstStyle/>
          <a:p>
            <a:r>
              <a:rPr lang="es-ES" sz="1400" dirty="0">
                <a:solidFill>
                  <a:srgbClr val="000000"/>
                </a:solidFill>
                <a:latin typeface="Tahoma" pitchFamily="34" charset="0"/>
              </a:rPr>
              <a:t>Responsabilidad </a:t>
            </a:r>
            <a:r>
              <a:rPr lang="es-ES" sz="1400" dirty="0" smtClean="0">
                <a:solidFill>
                  <a:srgbClr val="000000"/>
                </a:solidFill>
                <a:latin typeface="Tahoma" pitchFamily="34" charset="0"/>
              </a:rPr>
              <a:t>general</a:t>
            </a:r>
            <a:endParaRPr lang="es-ES" sz="1400" dirty="0">
              <a:solidFill>
                <a:srgbClr val="000000"/>
              </a:solidFill>
              <a:latin typeface="Tahoma" pitchFamily="34" charset="0"/>
              <a:cs typeface="Tahoma" pitchFamily="34" charset="0"/>
            </a:endParaRPr>
          </a:p>
        </p:txBody>
      </p:sp>
      <p:sp>
        <p:nvSpPr>
          <p:cNvPr id="74755" name="TextBox 19"/>
          <p:cNvSpPr txBox="1">
            <a:spLocks noChangeArrowheads="1"/>
          </p:cNvSpPr>
          <p:nvPr/>
        </p:nvSpPr>
        <p:spPr bwMode="auto">
          <a:xfrm>
            <a:off x="4067175" y="2636838"/>
            <a:ext cx="1944688" cy="517525"/>
          </a:xfrm>
          <a:prstGeom prst="rect">
            <a:avLst/>
          </a:prstGeom>
          <a:noFill/>
          <a:ln w="9525">
            <a:noFill/>
            <a:miter lim="800000"/>
            <a:headEnd/>
            <a:tailEnd/>
          </a:ln>
        </p:spPr>
        <p:txBody>
          <a:bodyPr>
            <a:spAutoFit/>
          </a:bodyPr>
          <a:lstStyle/>
          <a:p>
            <a:r>
              <a:rPr lang="es-ES" sz="1400">
                <a:solidFill>
                  <a:srgbClr val="000000"/>
                </a:solidFill>
                <a:latin typeface="Tahoma" pitchFamily="34" charset="0"/>
              </a:rPr>
              <a:t>Dirige el </a:t>
            </a:r>
          </a:p>
          <a:p>
            <a:r>
              <a:rPr lang="es-ES" sz="1400">
                <a:solidFill>
                  <a:srgbClr val="000000"/>
                </a:solidFill>
                <a:latin typeface="Tahoma" pitchFamily="34" charset="0"/>
              </a:rPr>
              <a:t>proceso</a:t>
            </a:r>
            <a:endParaRPr lang="es-ES" sz="1400">
              <a:solidFill>
                <a:srgbClr val="000000"/>
              </a:solidFill>
              <a:latin typeface="Tahoma" pitchFamily="34" charset="0"/>
              <a:cs typeface="Tahoma" pitchFamily="34" charset="0"/>
            </a:endParaRPr>
          </a:p>
        </p:txBody>
      </p:sp>
      <p:sp>
        <p:nvSpPr>
          <p:cNvPr id="74756" name="TextBox 20"/>
          <p:cNvSpPr txBox="1">
            <a:spLocks noChangeArrowheads="1"/>
          </p:cNvSpPr>
          <p:nvPr/>
        </p:nvSpPr>
        <p:spPr bwMode="auto">
          <a:xfrm>
            <a:off x="5363616" y="2708920"/>
            <a:ext cx="1944688" cy="304800"/>
          </a:xfrm>
          <a:prstGeom prst="rect">
            <a:avLst/>
          </a:prstGeom>
          <a:noFill/>
          <a:ln w="9525">
            <a:noFill/>
            <a:miter lim="800000"/>
            <a:headEnd/>
            <a:tailEnd/>
          </a:ln>
        </p:spPr>
        <p:txBody>
          <a:bodyPr>
            <a:spAutoFit/>
          </a:bodyPr>
          <a:lstStyle/>
          <a:p>
            <a:pPr algn="ctr"/>
            <a:r>
              <a:rPr lang="es-ES" sz="1400" dirty="0" smtClean="0">
                <a:solidFill>
                  <a:srgbClr val="000000"/>
                </a:solidFill>
                <a:latin typeface="Tahoma" pitchFamily="34" charset="0"/>
              </a:rPr>
              <a:t>Involucrados</a:t>
            </a:r>
            <a:endParaRPr lang="es-ES" sz="1400" dirty="0">
              <a:solidFill>
                <a:srgbClr val="000000"/>
              </a:solidFill>
              <a:latin typeface="Tahoma" pitchFamily="34" charset="0"/>
              <a:cs typeface="Tahoma" pitchFamily="34" charset="0"/>
            </a:endParaRPr>
          </a:p>
        </p:txBody>
      </p:sp>
      <p:sp>
        <p:nvSpPr>
          <p:cNvPr id="74757" name="TextBox 21"/>
          <p:cNvSpPr txBox="1">
            <a:spLocks noChangeArrowheads="1"/>
          </p:cNvSpPr>
          <p:nvPr/>
        </p:nvSpPr>
        <p:spPr bwMode="auto">
          <a:xfrm>
            <a:off x="7164288" y="2617748"/>
            <a:ext cx="1944688" cy="523220"/>
          </a:xfrm>
          <a:prstGeom prst="rect">
            <a:avLst/>
          </a:prstGeom>
          <a:noFill/>
          <a:ln w="9525">
            <a:noFill/>
            <a:miter lim="800000"/>
            <a:headEnd/>
            <a:tailEnd/>
          </a:ln>
        </p:spPr>
        <p:txBody>
          <a:bodyPr>
            <a:spAutoFit/>
          </a:bodyPr>
          <a:lstStyle/>
          <a:p>
            <a:pPr algn="ctr"/>
            <a:r>
              <a:rPr lang="es-ES" sz="1400">
                <a:solidFill>
                  <a:srgbClr val="000000"/>
                </a:solidFill>
                <a:latin typeface="Tahoma" pitchFamily="34" charset="0"/>
              </a:rPr>
              <a:t>Nada </a:t>
            </a:r>
          </a:p>
          <a:p>
            <a:pPr algn="ctr"/>
            <a:r>
              <a:rPr lang="es-ES" sz="1400">
                <a:solidFill>
                  <a:srgbClr val="000000"/>
                </a:solidFill>
                <a:latin typeface="Tahoma" pitchFamily="34" charset="0"/>
              </a:rPr>
              <a:t>involucrado</a:t>
            </a:r>
            <a:endParaRPr lang="es-ES" sz="1400">
              <a:solidFill>
                <a:srgbClr val="000000"/>
              </a:solidFill>
              <a:latin typeface="Tahoma" pitchFamily="34" charset="0"/>
              <a:cs typeface="Tahoma" pitchFamily="34" charset="0"/>
            </a:endParaRPr>
          </a:p>
        </p:txBody>
      </p:sp>
      <p:sp>
        <p:nvSpPr>
          <p:cNvPr id="74758" name="TextBox 23"/>
          <p:cNvSpPr txBox="1">
            <a:spLocks noChangeArrowheads="1"/>
          </p:cNvSpPr>
          <p:nvPr/>
        </p:nvSpPr>
        <p:spPr bwMode="auto">
          <a:xfrm>
            <a:off x="-36512" y="3306470"/>
            <a:ext cx="2160364" cy="338554"/>
          </a:xfrm>
          <a:prstGeom prst="rect">
            <a:avLst/>
          </a:prstGeom>
          <a:noFill/>
          <a:ln w="9525">
            <a:noFill/>
            <a:miter lim="800000"/>
            <a:headEnd/>
            <a:tailEnd/>
          </a:ln>
        </p:spPr>
        <p:txBody>
          <a:bodyPr wrap="square">
            <a:spAutoFit/>
          </a:bodyPr>
          <a:lstStyle/>
          <a:p>
            <a:r>
              <a:rPr lang="es-ES" sz="1600" dirty="0" smtClean="0">
                <a:solidFill>
                  <a:srgbClr val="000000"/>
                </a:solidFill>
                <a:latin typeface="Tahoma" pitchFamily="34" charset="0"/>
              </a:rPr>
              <a:t>CEO</a:t>
            </a:r>
            <a:endParaRPr lang="es-ES" sz="1600" dirty="0">
              <a:solidFill>
                <a:srgbClr val="000000"/>
              </a:solidFill>
              <a:latin typeface="Tahoma" pitchFamily="34" charset="0"/>
              <a:cs typeface="Tahoma" pitchFamily="34" charset="0"/>
            </a:endParaRPr>
          </a:p>
        </p:txBody>
      </p:sp>
      <p:sp>
        <p:nvSpPr>
          <p:cNvPr id="74759" name="TextBox 24"/>
          <p:cNvSpPr txBox="1">
            <a:spLocks noChangeArrowheads="1"/>
          </p:cNvSpPr>
          <p:nvPr/>
        </p:nvSpPr>
        <p:spPr bwMode="auto">
          <a:xfrm>
            <a:off x="-36512" y="3738563"/>
            <a:ext cx="2520404" cy="338554"/>
          </a:xfrm>
          <a:prstGeom prst="rect">
            <a:avLst/>
          </a:prstGeom>
          <a:noFill/>
          <a:ln w="9525">
            <a:noFill/>
            <a:miter lim="800000"/>
            <a:headEnd/>
            <a:tailEnd/>
          </a:ln>
        </p:spPr>
        <p:txBody>
          <a:bodyPr wrap="square">
            <a:spAutoFit/>
          </a:bodyPr>
          <a:lstStyle/>
          <a:p>
            <a:r>
              <a:rPr lang="es-ES" sz="1600" dirty="0">
                <a:solidFill>
                  <a:srgbClr val="000000"/>
                </a:solidFill>
                <a:latin typeface="Tahoma" pitchFamily="34" charset="0"/>
              </a:rPr>
              <a:t>Director de marketing</a:t>
            </a:r>
            <a:endParaRPr lang="es-ES" sz="1600" dirty="0">
              <a:solidFill>
                <a:srgbClr val="000000"/>
              </a:solidFill>
              <a:latin typeface="Tahoma" pitchFamily="34" charset="0"/>
              <a:cs typeface="Tahoma" pitchFamily="34" charset="0"/>
            </a:endParaRPr>
          </a:p>
        </p:txBody>
      </p:sp>
      <p:sp>
        <p:nvSpPr>
          <p:cNvPr id="74760" name="TextBox 25"/>
          <p:cNvSpPr txBox="1">
            <a:spLocks noChangeArrowheads="1"/>
          </p:cNvSpPr>
          <p:nvPr/>
        </p:nvSpPr>
        <p:spPr bwMode="auto">
          <a:xfrm>
            <a:off x="-36512" y="4241800"/>
            <a:ext cx="1584325" cy="336550"/>
          </a:xfrm>
          <a:prstGeom prst="rect">
            <a:avLst/>
          </a:prstGeom>
          <a:noFill/>
          <a:ln w="9525">
            <a:noFill/>
            <a:miter lim="800000"/>
            <a:headEnd/>
            <a:tailEnd/>
          </a:ln>
        </p:spPr>
        <p:txBody>
          <a:bodyPr>
            <a:spAutoFit/>
          </a:bodyPr>
          <a:lstStyle/>
          <a:p>
            <a:r>
              <a:rPr lang="es-ES" sz="1600">
                <a:solidFill>
                  <a:srgbClr val="000000"/>
                </a:solidFill>
                <a:latin typeface="Tahoma" pitchFamily="34" charset="0"/>
              </a:rPr>
              <a:t>Director digital</a:t>
            </a:r>
            <a:endParaRPr lang="es-ES" sz="1600">
              <a:solidFill>
                <a:srgbClr val="000000"/>
              </a:solidFill>
              <a:latin typeface="Tahoma" pitchFamily="34" charset="0"/>
              <a:cs typeface="Tahoma" pitchFamily="34" charset="0"/>
            </a:endParaRPr>
          </a:p>
        </p:txBody>
      </p:sp>
      <p:sp>
        <p:nvSpPr>
          <p:cNvPr id="74761" name="TextBox 26"/>
          <p:cNvSpPr txBox="1">
            <a:spLocks noChangeArrowheads="1"/>
          </p:cNvSpPr>
          <p:nvPr/>
        </p:nvSpPr>
        <p:spPr bwMode="auto">
          <a:xfrm>
            <a:off x="-36512" y="4724400"/>
            <a:ext cx="2232372" cy="338554"/>
          </a:xfrm>
          <a:prstGeom prst="rect">
            <a:avLst/>
          </a:prstGeom>
          <a:noFill/>
          <a:ln w="9525">
            <a:noFill/>
            <a:miter lim="800000"/>
            <a:headEnd/>
            <a:tailEnd/>
          </a:ln>
        </p:spPr>
        <p:txBody>
          <a:bodyPr wrap="square">
            <a:spAutoFit/>
          </a:bodyPr>
          <a:lstStyle/>
          <a:p>
            <a:r>
              <a:rPr lang="es-ES" sz="1600" dirty="0" smtClean="0">
                <a:solidFill>
                  <a:srgbClr val="000000"/>
                </a:solidFill>
                <a:latin typeface="Tahoma" pitchFamily="34" charset="0"/>
              </a:rPr>
              <a:t>Director tecnológico</a:t>
            </a:r>
            <a:endParaRPr lang="es-ES" sz="1600" dirty="0">
              <a:solidFill>
                <a:srgbClr val="000000"/>
              </a:solidFill>
              <a:latin typeface="Tahoma" pitchFamily="34" charset="0"/>
              <a:cs typeface="Tahoma" pitchFamily="34" charset="0"/>
            </a:endParaRPr>
          </a:p>
        </p:txBody>
      </p:sp>
      <p:sp>
        <p:nvSpPr>
          <p:cNvPr id="74762" name="TextBox 27"/>
          <p:cNvSpPr txBox="1">
            <a:spLocks noChangeArrowheads="1"/>
          </p:cNvSpPr>
          <p:nvPr/>
        </p:nvSpPr>
        <p:spPr bwMode="auto">
          <a:xfrm>
            <a:off x="-36512" y="5233988"/>
            <a:ext cx="2016472" cy="338554"/>
          </a:xfrm>
          <a:prstGeom prst="rect">
            <a:avLst/>
          </a:prstGeom>
          <a:noFill/>
          <a:ln w="9525">
            <a:noFill/>
            <a:miter lim="800000"/>
            <a:headEnd/>
            <a:tailEnd/>
          </a:ln>
        </p:spPr>
        <p:txBody>
          <a:bodyPr wrap="square">
            <a:spAutoFit/>
          </a:bodyPr>
          <a:lstStyle/>
          <a:p>
            <a:r>
              <a:rPr lang="es-ES" sz="1600" dirty="0">
                <a:solidFill>
                  <a:srgbClr val="000000"/>
                </a:solidFill>
                <a:latin typeface="Tahoma" pitchFamily="34" charset="0"/>
              </a:rPr>
              <a:t>Director comercial</a:t>
            </a:r>
            <a:endParaRPr lang="es-ES" sz="1600" dirty="0">
              <a:solidFill>
                <a:srgbClr val="000000"/>
              </a:solidFill>
              <a:latin typeface="Tahoma" pitchFamily="34" charset="0"/>
              <a:cs typeface="Tahoma" pitchFamily="34" charset="0"/>
            </a:endParaRPr>
          </a:p>
        </p:txBody>
      </p:sp>
      <p:sp>
        <p:nvSpPr>
          <p:cNvPr id="74763" name="TextBox 28"/>
          <p:cNvSpPr txBox="1">
            <a:spLocks noChangeArrowheads="1"/>
          </p:cNvSpPr>
          <p:nvPr/>
        </p:nvSpPr>
        <p:spPr bwMode="auto">
          <a:xfrm>
            <a:off x="-36512" y="5622925"/>
            <a:ext cx="2051050" cy="523220"/>
          </a:xfrm>
          <a:prstGeom prst="rect">
            <a:avLst/>
          </a:prstGeom>
          <a:noFill/>
          <a:ln w="9525">
            <a:noFill/>
            <a:miter lim="800000"/>
            <a:headEnd/>
            <a:tailEnd/>
          </a:ln>
        </p:spPr>
        <p:txBody>
          <a:bodyPr wrap="square">
            <a:spAutoFit/>
          </a:bodyPr>
          <a:lstStyle/>
          <a:p>
            <a:r>
              <a:rPr lang="es-ES" sz="1400" dirty="0">
                <a:solidFill>
                  <a:srgbClr val="000000"/>
                </a:solidFill>
                <a:latin typeface="Tahoma" pitchFamily="34" charset="0"/>
              </a:rPr>
              <a:t>Comité de dirección de </a:t>
            </a:r>
            <a:r>
              <a:rPr lang="es-ES" sz="1400" dirty="0" smtClean="0">
                <a:solidFill>
                  <a:srgbClr val="000000"/>
                </a:solidFill>
                <a:latin typeface="Tahoma" pitchFamily="34" charset="0"/>
              </a:rPr>
              <a:t>funciones </a:t>
            </a:r>
            <a:r>
              <a:rPr lang="es-ES" sz="1400" dirty="0">
                <a:solidFill>
                  <a:srgbClr val="000000"/>
                </a:solidFill>
                <a:latin typeface="Tahoma" pitchFamily="34" charset="0"/>
              </a:rPr>
              <a:t>cruzadas</a:t>
            </a:r>
            <a:endParaRPr lang="es-ES" sz="1400" dirty="0">
              <a:solidFill>
                <a:srgbClr val="000000"/>
              </a:solidFill>
              <a:latin typeface="Tahoma" pitchFamily="34" charset="0"/>
              <a:cs typeface="Tahoma" pitchFamily="34" charset="0"/>
            </a:endParaRPr>
          </a:p>
        </p:txBody>
      </p:sp>
      <p:sp>
        <p:nvSpPr>
          <p:cNvPr id="74764" name="TextBox 30"/>
          <p:cNvSpPr txBox="1">
            <a:spLocks noChangeArrowheads="1"/>
          </p:cNvSpPr>
          <p:nvPr/>
        </p:nvSpPr>
        <p:spPr bwMode="auto">
          <a:xfrm>
            <a:off x="0" y="6459538"/>
            <a:ext cx="6553200" cy="246062"/>
          </a:xfrm>
          <a:prstGeom prst="rect">
            <a:avLst/>
          </a:prstGeom>
          <a:noFill/>
          <a:ln w="9525">
            <a:noFill/>
            <a:miter lim="800000"/>
            <a:headEnd/>
            <a:tailEnd/>
          </a:ln>
        </p:spPr>
        <p:txBody>
          <a:bodyPr>
            <a:spAutoFit/>
          </a:bodyPr>
          <a:lstStyle/>
          <a:p>
            <a:r>
              <a:rPr lang="es-ES" altLang="en-US" sz="1000">
                <a:solidFill>
                  <a:srgbClr val="000000"/>
                </a:solidFill>
                <a:latin typeface="Tahoma" pitchFamily="34" charset="0"/>
              </a:rPr>
              <a:t>Fuente: WFA/TDC Digital Strategy &amp; Digital Transformation; Base: 34; Fecha: enero de 2015</a:t>
            </a:r>
          </a:p>
        </p:txBody>
      </p:sp>
      <p:pic>
        <p:nvPicPr>
          <p:cNvPr id="74765" name="Picture 2"/>
          <p:cNvPicPr>
            <a:picLocks noChangeAspect="1" noChangeArrowheads="1"/>
          </p:cNvPicPr>
          <p:nvPr/>
        </p:nvPicPr>
        <p:blipFill>
          <a:blip r:embed="rId3"/>
          <a:srcRect/>
          <a:stretch>
            <a:fillRect/>
          </a:stretch>
        </p:blipFill>
        <p:spPr bwMode="auto">
          <a:xfrm>
            <a:off x="2051050" y="3213100"/>
            <a:ext cx="6913563" cy="2924175"/>
          </a:xfrm>
          <a:prstGeom prst="rect">
            <a:avLst/>
          </a:prstGeom>
          <a:noFill/>
          <a:ln w="9525">
            <a:noFill/>
            <a:miter lim="800000"/>
            <a:headEnd/>
            <a:tailEnd/>
          </a:ln>
        </p:spPr>
      </p:pic>
      <p:sp>
        <p:nvSpPr>
          <p:cNvPr id="3" name="Rectangle 2"/>
          <p:cNvSpPr/>
          <p:nvPr/>
        </p:nvSpPr>
        <p:spPr>
          <a:xfrm>
            <a:off x="3707904" y="3645024"/>
            <a:ext cx="1224136" cy="1030163"/>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6" name="Rectangle 15"/>
          <p:cNvSpPr/>
          <p:nvPr/>
        </p:nvSpPr>
        <p:spPr>
          <a:xfrm>
            <a:off x="2014538" y="3659979"/>
            <a:ext cx="1045294" cy="515081"/>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7"/>
          <p:cNvSpPr txBox="1">
            <a:spLocks noChangeArrowheads="1"/>
          </p:cNvSpPr>
          <p:nvPr/>
        </p:nvSpPr>
        <p:spPr bwMode="auto">
          <a:xfrm>
            <a:off x="2124075" y="2492375"/>
            <a:ext cx="1944688" cy="584775"/>
          </a:xfrm>
          <a:prstGeom prst="rect">
            <a:avLst/>
          </a:prstGeom>
          <a:noFill/>
          <a:ln w="9525">
            <a:noFill/>
            <a:miter lim="800000"/>
            <a:headEnd/>
            <a:tailEnd/>
          </a:ln>
        </p:spPr>
        <p:txBody>
          <a:bodyPr>
            <a:spAutoFit/>
          </a:bodyPr>
          <a:lstStyle/>
          <a:p>
            <a:r>
              <a:rPr lang="es-ES" sz="1600" dirty="0">
                <a:solidFill>
                  <a:srgbClr val="000000"/>
                </a:solidFill>
                <a:latin typeface="Tahoma" pitchFamily="34" charset="0"/>
              </a:rPr>
              <a:t>Responsabilidad </a:t>
            </a:r>
            <a:r>
              <a:rPr lang="es-ES" sz="1600" dirty="0" smtClean="0">
                <a:solidFill>
                  <a:srgbClr val="000000"/>
                </a:solidFill>
                <a:latin typeface="Tahoma" pitchFamily="34" charset="0"/>
              </a:rPr>
              <a:t>general</a:t>
            </a:r>
            <a:endParaRPr lang="es-ES" sz="1600" dirty="0">
              <a:solidFill>
                <a:srgbClr val="000000"/>
              </a:solidFill>
              <a:latin typeface="Tahoma" pitchFamily="34" charset="0"/>
              <a:cs typeface="Tahoma" pitchFamily="34" charset="0"/>
            </a:endParaRPr>
          </a:p>
        </p:txBody>
      </p:sp>
      <p:sp>
        <p:nvSpPr>
          <p:cNvPr id="76802" name="TextBox 19"/>
          <p:cNvSpPr txBox="1">
            <a:spLocks noChangeArrowheads="1"/>
          </p:cNvSpPr>
          <p:nvPr/>
        </p:nvSpPr>
        <p:spPr bwMode="auto">
          <a:xfrm>
            <a:off x="3995738" y="2492375"/>
            <a:ext cx="1944687" cy="581025"/>
          </a:xfrm>
          <a:prstGeom prst="rect">
            <a:avLst/>
          </a:prstGeom>
          <a:noFill/>
          <a:ln w="9525">
            <a:noFill/>
            <a:miter lim="800000"/>
            <a:headEnd/>
            <a:tailEnd/>
          </a:ln>
        </p:spPr>
        <p:txBody>
          <a:bodyPr>
            <a:spAutoFit/>
          </a:bodyPr>
          <a:lstStyle/>
          <a:p>
            <a:r>
              <a:rPr lang="es-ES" sz="1600">
                <a:solidFill>
                  <a:srgbClr val="000000"/>
                </a:solidFill>
                <a:latin typeface="Tahoma" pitchFamily="34" charset="0"/>
              </a:rPr>
              <a:t>Dirige el </a:t>
            </a:r>
          </a:p>
          <a:p>
            <a:r>
              <a:rPr lang="es-ES" sz="1600">
                <a:solidFill>
                  <a:srgbClr val="000000"/>
                </a:solidFill>
                <a:latin typeface="Tahoma" pitchFamily="34" charset="0"/>
              </a:rPr>
              <a:t>proceso</a:t>
            </a:r>
            <a:endParaRPr lang="es-ES" sz="1600">
              <a:solidFill>
                <a:srgbClr val="000000"/>
              </a:solidFill>
              <a:latin typeface="Tahoma" pitchFamily="34" charset="0"/>
              <a:cs typeface="Tahoma" pitchFamily="34" charset="0"/>
            </a:endParaRPr>
          </a:p>
        </p:txBody>
      </p:sp>
      <p:sp>
        <p:nvSpPr>
          <p:cNvPr id="76803" name="TextBox 20"/>
          <p:cNvSpPr txBox="1">
            <a:spLocks noChangeArrowheads="1"/>
          </p:cNvSpPr>
          <p:nvPr/>
        </p:nvSpPr>
        <p:spPr bwMode="auto">
          <a:xfrm>
            <a:off x="5508625" y="2565400"/>
            <a:ext cx="1944688" cy="338138"/>
          </a:xfrm>
          <a:prstGeom prst="rect">
            <a:avLst/>
          </a:prstGeom>
          <a:noFill/>
          <a:ln w="9525">
            <a:noFill/>
            <a:miter lim="800000"/>
            <a:headEnd/>
            <a:tailEnd/>
          </a:ln>
        </p:spPr>
        <p:txBody>
          <a:bodyPr>
            <a:spAutoFit/>
          </a:bodyPr>
          <a:lstStyle/>
          <a:p>
            <a:r>
              <a:rPr lang="es-ES" sz="1600">
                <a:solidFill>
                  <a:srgbClr val="000000"/>
                </a:solidFill>
                <a:latin typeface="Tahoma" pitchFamily="34" charset="0"/>
              </a:rPr>
              <a:t>Involucrado</a:t>
            </a:r>
            <a:endParaRPr lang="es-ES" sz="1600">
              <a:solidFill>
                <a:srgbClr val="000000"/>
              </a:solidFill>
              <a:latin typeface="Tahoma" pitchFamily="34" charset="0"/>
              <a:cs typeface="Tahoma" pitchFamily="34" charset="0"/>
            </a:endParaRPr>
          </a:p>
        </p:txBody>
      </p:sp>
      <p:sp>
        <p:nvSpPr>
          <p:cNvPr id="76804" name="TextBox 21"/>
          <p:cNvSpPr txBox="1">
            <a:spLocks noChangeArrowheads="1"/>
          </p:cNvSpPr>
          <p:nvPr/>
        </p:nvSpPr>
        <p:spPr bwMode="auto">
          <a:xfrm>
            <a:off x="7380288" y="2420938"/>
            <a:ext cx="1944687" cy="581025"/>
          </a:xfrm>
          <a:prstGeom prst="rect">
            <a:avLst/>
          </a:prstGeom>
          <a:noFill/>
          <a:ln w="9525">
            <a:noFill/>
            <a:miter lim="800000"/>
            <a:headEnd/>
            <a:tailEnd/>
          </a:ln>
        </p:spPr>
        <p:txBody>
          <a:bodyPr>
            <a:spAutoFit/>
          </a:bodyPr>
          <a:lstStyle/>
          <a:p>
            <a:r>
              <a:rPr lang="es-ES" sz="1600">
                <a:solidFill>
                  <a:srgbClr val="000000"/>
                </a:solidFill>
                <a:latin typeface="Tahoma" pitchFamily="34" charset="0"/>
              </a:rPr>
              <a:t>Nada </a:t>
            </a:r>
          </a:p>
          <a:p>
            <a:r>
              <a:rPr lang="es-ES" sz="1600">
                <a:solidFill>
                  <a:srgbClr val="000000"/>
                </a:solidFill>
                <a:latin typeface="Tahoma" pitchFamily="34" charset="0"/>
              </a:rPr>
              <a:t>involucrado</a:t>
            </a:r>
            <a:endParaRPr lang="es-ES" sz="1600">
              <a:solidFill>
                <a:srgbClr val="000000"/>
              </a:solidFill>
              <a:latin typeface="Tahoma" pitchFamily="34" charset="0"/>
              <a:cs typeface="Tahoma" pitchFamily="34" charset="0"/>
            </a:endParaRPr>
          </a:p>
        </p:txBody>
      </p:sp>
      <p:sp>
        <p:nvSpPr>
          <p:cNvPr id="76811" name="TextBox 30"/>
          <p:cNvSpPr txBox="1">
            <a:spLocks noChangeArrowheads="1"/>
          </p:cNvSpPr>
          <p:nvPr/>
        </p:nvSpPr>
        <p:spPr bwMode="auto">
          <a:xfrm>
            <a:off x="0" y="6459538"/>
            <a:ext cx="6553200" cy="246062"/>
          </a:xfrm>
          <a:prstGeom prst="rect">
            <a:avLst/>
          </a:prstGeom>
          <a:noFill/>
          <a:ln w="9525">
            <a:noFill/>
            <a:miter lim="800000"/>
            <a:headEnd/>
            <a:tailEnd/>
          </a:ln>
        </p:spPr>
        <p:txBody>
          <a:bodyPr>
            <a:spAutoFit/>
          </a:bodyPr>
          <a:lstStyle/>
          <a:p>
            <a:r>
              <a:rPr lang="es-ES" altLang="en-US" sz="1000">
                <a:solidFill>
                  <a:srgbClr val="000000"/>
                </a:solidFill>
                <a:latin typeface="Tahoma" pitchFamily="34" charset="0"/>
              </a:rPr>
              <a:t>Fuente: WFA/TDC Digital Strategy &amp; Digital Transformation; Base: 34; Fecha: enero de 2015</a:t>
            </a:r>
          </a:p>
        </p:txBody>
      </p:sp>
      <p:pic>
        <p:nvPicPr>
          <p:cNvPr id="76812" name="Picture 3"/>
          <p:cNvPicPr>
            <a:picLocks noChangeAspect="1" noChangeArrowheads="1"/>
          </p:cNvPicPr>
          <p:nvPr/>
        </p:nvPicPr>
        <p:blipFill>
          <a:blip r:embed="rId3"/>
          <a:srcRect/>
          <a:stretch>
            <a:fillRect/>
          </a:stretch>
        </p:blipFill>
        <p:spPr bwMode="auto">
          <a:xfrm>
            <a:off x="2124075" y="3213100"/>
            <a:ext cx="6840538" cy="2924175"/>
          </a:xfrm>
          <a:prstGeom prst="rect">
            <a:avLst/>
          </a:prstGeom>
          <a:noFill/>
          <a:ln w="9525">
            <a:noFill/>
            <a:miter lim="800000"/>
            <a:headEnd/>
            <a:tailEnd/>
          </a:ln>
        </p:spPr>
      </p:pic>
      <p:sp>
        <p:nvSpPr>
          <p:cNvPr id="19"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s-ES" sz="2400" dirty="0" smtClean="0"/>
              <a:t>Preferencias para que el director ejecutivo tenga la responsabilidad global, mientras el director digital dirige</a:t>
            </a:r>
            <a:br>
              <a:rPr lang="es-ES" sz="2400" dirty="0" smtClean="0"/>
            </a:br>
            <a:r>
              <a:rPr lang="es-ES" sz="1800" b="0" dirty="0" smtClean="0">
                <a:solidFill>
                  <a:srgbClr val="7F7F7F"/>
                </a:solidFill>
              </a:rPr>
              <a:t>P. Para conseguir una transformación más eficaz, ¿quién cree que debería estar involucrado en el proceso?</a:t>
            </a:r>
          </a:p>
        </p:txBody>
      </p:sp>
      <p:sp>
        <p:nvSpPr>
          <p:cNvPr id="15" name="TextBox 23"/>
          <p:cNvSpPr txBox="1">
            <a:spLocks noChangeArrowheads="1"/>
          </p:cNvSpPr>
          <p:nvPr/>
        </p:nvSpPr>
        <p:spPr bwMode="auto">
          <a:xfrm>
            <a:off x="-36512" y="3306470"/>
            <a:ext cx="2160364" cy="338554"/>
          </a:xfrm>
          <a:prstGeom prst="rect">
            <a:avLst/>
          </a:prstGeom>
          <a:noFill/>
          <a:ln w="9525">
            <a:noFill/>
            <a:miter lim="800000"/>
            <a:headEnd/>
            <a:tailEnd/>
          </a:ln>
        </p:spPr>
        <p:txBody>
          <a:bodyPr wrap="square">
            <a:spAutoFit/>
          </a:bodyPr>
          <a:lstStyle/>
          <a:p>
            <a:r>
              <a:rPr lang="es-ES" sz="1600" dirty="0" smtClean="0">
                <a:solidFill>
                  <a:srgbClr val="000000"/>
                </a:solidFill>
                <a:latin typeface="Tahoma" pitchFamily="34" charset="0"/>
              </a:rPr>
              <a:t>CEO</a:t>
            </a:r>
            <a:endParaRPr lang="es-ES" sz="1600" dirty="0">
              <a:solidFill>
                <a:srgbClr val="000000"/>
              </a:solidFill>
              <a:latin typeface="Tahoma" pitchFamily="34" charset="0"/>
              <a:cs typeface="Tahoma" pitchFamily="34" charset="0"/>
            </a:endParaRPr>
          </a:p>
        </p:txBody>
      </p:sp>
      <p:sp>
        <p:nvSpPr>
          <p:cNvPr id="16" name="TextBox 24"/>
          <p:cNvSpPr txBox="1">
            <a:spLocks noChangeArrowheads="1"/>
          </p:cNvSpPr>
          <p:nvPr/>
        </p:nvSpPr>
        <p:spPr bwMode="auto">
          <a:xfrm>
            <a:off x="-36512" y="3738563"/>
            <a:ext cx="2520404" cy="338554"/>
          </a:xfrm>
          <a:prstGeom prst="rect">
            <a:avLst/>
          </a:prstGeom>
          <a:noFill/>
          <a:ln w="9525">
            <a:noFill/>
            <a:miter lim="800000"/>
            <a:headEnd/>
            <a:tailEnd/>
          </a:ln>
        </p:spPr>
        <p:txBody>
          <a:bodyPr wrap="square">
            <a:spAutoFit/>
          </a:bodyPr>
          <a:lstStyle/>
          <a:p>
            <a:r>
              <a:rPr lang="es-ES" sz="1600" dirty="0">
                <a:solidFill>
                  <a:srgbClr val="000000"/>
                </a:solidFill>
                <a:latin typeface="Tahoma" pitchFamily="34" charset="0"/>
              </a:rPr>
              <a:t>Director de marketing</a:t>
            </a:r>
            <a:endParaRPr lang="es-ES" sz="1600" dirty="0">
              <a:solidFill>
                <a:srgbClr val="000000"/>
              </a:solidFill>
              <a:latin typeface="Tahoma" pitchFamily="34" charset="0"/>
              <a:cs typeface="Tahoma" pitchFamily="34" charset="0"/>
            </a:endParaRPr>
          </a:p>
        </p:txBody>
      </p:sp>
      <p:sp>
        <p:nvSpPr>
          <p:cNvPr id="17" name="TextBox 25"/>
          <p:cNvSpPr txBox="1">
            <a:spLocks noChangeArrowheads="1"/>
          </p:cNvSpPr>
          <p:nvPr/>
        </p:nvSpPr>
        <p:spPr bwMode="auto">
          <a:xfrm>
            <a:off x="-36512" y="4241800"/>
            <a:ext cx="1584325" cy="336550"/>
          </a:xfrm>
          <a:prstGeom prst="rect">
            <a:avLst/>
          </a:prstGeom>
          <a:noFill/>
          <a:ln w="9525">
            <a:noFill/>
            <a:miter lim="800000"/>
            <a:headEnd/>
            <a:tailEnd/>
          </a:ln>
        </p:spPr>
        <p:txBody>
          <a:bodyPr>
            <a:spAutoFit/>
          </a:bodyPr>
          <a:lstStyle/>
          <a:p>
            <a:r>
              <a:rPr lang="es-ES" sz="1600">
                <a:solidFill>
                  <a:srgbClr val="000000"/>
                </a:solidFill>
                <a:latin typeface="Tahoma" pitchFamily="34" charset="0"/>
              </a:rPr>
              <a:t>Director digital</a:t>
            </a:r>
            <a:endParaRPr lang="es-ES" sz="1600">
              <a:solidFill>
                <a:srgbClr val="000000"/>
              </a:solidFill>
              <a:latin typeface="Tahoma" pitchFamily="34" charset="0"/>
              <a:cs typeface="Tahoma" pitchFamily="34" charset="0"/>
            </a:endParaRPr>
          </a:p>
        </p:txBody>
      </p:sp>
      <p:sp>
        <p:nvSpPr>
          <p:cNvPr id="18" name="TextBox 26"/>
          <p:cNvSpPr txBox="1">
            <a:spLocks noChangeArrowheads="1"/>
          </p:cNvSpPr>
          <p:nvPr/>
        </p:nvSpPr>
        <p:spPr bwMode="auto">
          <a:xfrm>
            <a:off x="-36512" y="4724400"/>
            <a:ext cx="2232372" cy="338554"/>
          </a:xfrm>
          <a:prstGeom prst="rect">
            <a:avLst/>
          </a:prstGeom>
          <a:noFill/>
          <a:ln w="9525">
            <a:noFill/>
            <a:miter lim="800000"/>
            <a:headEnd/>
            <a:tailEnd/>
          </a:ln>
        </p:spPr>
        <p:txBody>
          <a:bodyPr wrap="square">
            <a:spAutoFit/>
          </a:bodyPr>
          <a:lstStyle/>
          <a:p>
            <a:r>
              <a:rPr lang="es-ES" sz="1600" dirty="0" smtClean="0">
                <a:solidFill>
                  <a:srgbClr val="000000"/>
                </a:solidFill>
                <a:latin typeface="Tahoma" pitchFamily="34" charset="0"/>
              </a:rPr>
              <a:t>Director tecnológico</a:t>
            </a:r>
            <a:endParaRPr lang="es-ES" sz="1600" dirty="0">
              <a:solidFill>
                <a:srgbClr val="000000"/>
              </a:solidFill>
              <a:latin typeface="Tahoma" pitchFamily="34" charset="0"/>
              <a:cs typeface="Tahoma" pitchFamily="34" charset="0"/>
            </a:endParaRPr>
          </a:p>
        </p:txBody>
      </p:sp>
      <p:sp>
        <p:nvSpPr>
          <p:cNvPr id="20" name="TextBox 27"/>
          <p:cNvSpPr txBox="1">
            <a:spLocks noChangeArrowheads="1"/>
          </p:cNvSpPr>
          <p:nvPr/>
        </p:nvSpPr>
        <p:spPr bwMode="auto">
          <a:xfrm>
            <a:off x="-36512" y="5233988"/>
            <a:ext cx="2016472" cy="338554"/>
          </a:xfrm>
          <a:prstGeom prst="rect">
            <a:avLst/>
          </a:prstGeom>
          <a:noFill/>
          <a:ln w="9525">
            <a:noFill/>
            <a:miter lim="800000"/>
            <a:headEnd/>
            <a:tailEnd/>
          </a:ln>
        </p:spPr>
        <p:txBody>
          <a:bodyPr wrap="square">
            <a:spAutoFit/>
          </a:bodyPr>
          <a:lstStyle/>
          <a:p>
            <a:r>
              <a:rPr lang="es-ES" sz="1600" dirty="0">
                <a:solidFill>
                  <a:srgbClr val="000000"/>
                </a:solidFill>
                <a:latin typeface="Tahoma" pitchFamily="34" charset="0"/>
              </a:rPr>
              <a:t>Director comercial</a:t>
            </a:r>
            <a:endParaRPr lang="es-ES" sz="1600" dirty="0">
              <a:solidFill>
                <a:srgbClr val="000000"/>
              </a:solidFill>
              <a:latin typeface="Tahoma" pitchFamily="34" charset="0"/>
              <a:cs typeface="Tahoma" pitchFamily="34" charset="0"/>
            </a:endParaRPr>
          </a:p>
        </p:txBody>
      </p:sp>
      <p:sp>
        <p:nvSpPr>
          <p:cNvPr id="21" name="TextBox 28"/>
          <p:cNvSpPr txBox="1">
            <a:spLocks noChangeArrowheads="1"/>
          </p:cNvSpPr>
          <p:nvPr/>
        </p:nvSpPr>
        <p:spPr bwMode="auto">
          <a:xfrm>
            <a:off x="-36512" y="5622925"/>
            <a:ext cx="2051050" cy="523220"/>
          </a:xfrm>
          <a:prstGeom prst="rect">
            <a:avLst/>
          </a:prstGeom>
          <a:noFill/>
          <a:ln w="9525">
            <a:noFill/>
            <a:miter lim="800000"/>
            <a:headEnd/>
            <a:tailEnd/>
          </a:ln>
        </p:spPr>
        <p:txBody>
          <a:bodyPr wrap="square">
            <a:spAutoFit/>
          </a:bodyPr>
          <a:lstStyle/>
          <a:p>
            <a:r>
              <a:rPr lang="es-ES" sz="1400" dirty="0">
                <a:solidFill>
                  <a:srgbClr val="000000"/>
                </a:solidFill>
                <a:latin typeface="Tahoma" pitchFamily="34" charset="0"/>
              </a:rPr>
              <a:t>Comité de dirección de </a:t>
            </a:r>
            <a:r>
              <a:rPr lang="es-ES" sz="1400" dirty="0" smtClean="0">
                <a:solidFill>
                  <a:srgbClr val="000000"/>
                </a:solidFill>
                <a:latin typeface="Tahoma" pitchFamily="34" charset="0"/>
              </a:rPr>
              <a:t>funciones </a:t>
            </a:r>
            <a:r>
              <a:rPr lang="es-ES" sz="1400" dirty="0">
                <a:solidFill>
                  <a:srgbClr val="000000"/>
                </a:solidFill>
                <a:latin typeface="Tahoma" pitchFamily="34" charset="0"/>
              </a:rPr>
              <a:t>cruzadas</a:t>
            </a:r>
            <a:endParaRPr lang="es-ES" sz="1400" dirty="0">
              <a:solidFill>
                <a:srgbClr val="000000"/>
              </a:solidFill>
              <a:latin typeface="Tahoma" pitchFamily="34" charset="0"/>
              <a:cs typeface="Tahoma" pitchFamily="34" charset="0"/>
            </a:endParaRPr>
          </a:p>
        </p:txBody>
      </p:sp>
      <p:sp>
        <p:nvSpPr>
          <p:cNvPr id="22" name="Rectangle 21"/>
          <p:cNvSpPr/>
          <p:nvPr/>
        </p:nvSpPr>
        <p:spPr>
          <a:xfrm>
            <a:off x="2051124" y="3152219"/>
            <a:ext cx="1656779" cy="515081"/>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p:nvPr>
        </p:nvSpPr>
        <p:spPr bwMode="auto">
          <a:xfrm>
            <a:off x="3810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ES" sz="2400" dirty="0" smtClean="0"/>
              <a:t>En resumen, la transformación digital…</a:t>
            </a:r>
            <a:endParaRPr lang="es-ES" altLang="en-US" sz="2400" dirty="0" smtClean="0"/>
          </a:p>
        </p:txBody>
      </p:sp>
      <p:sp>
        <p:nvSpPr>
          <p:cNvPr id="5" name="Content Placeholder 4"/>
          <p:cNvSpPr>
            <a:spLocks noGrp="1"/>
          </p:cNvSpPr>
          <p:nvPr>
            <p:ph idx="1"/>
          </p:nvPr>
        </p:nvSpPr>
        <p:spPr>
          <a:xfrm>
            <a:off x="250825" y="1052513"/>
            <a:ext cx="8763000" cy="5545137"/>
          </a:xfrm>
        </p:spPr>
        <p:txBody>
          <a:bodyPr vert="horz" wrap="square" lIns="91440" tIns="45720" rIns="91440" bIns="45720" numCol="1" anchor="t" anchorCtr="0" compatLnSpc="1">
            <a:prstTxWarp prst="textNoShape">
              <a:avLst/>
            </a:prstTxWarp>
          </a:bodyPr>
          <a:lstStyle/>
          <a:p>
            <a:pPr>
              <a:buFont typeface="Wingdings" pitchFamily="2" charset="2"/>
              <a:buChar char="ü"/>
            </a:pPr>
            <a:r>
              <a:rPr lang="es-ES" sz="1600" b="1" dirty="0" smtClean="0">
                <a:solidFill>
                  <a:srgbClr val="7F7F7F"/>
                </a:solidFill>
              </a:rPr>
              <a:t>La transformación digital no soluciona todos los problemas, sino que se trata de un proceso para redefinir sus modelos empresariales </a:t>
            </a:r>
            <a:r>
              <a:rPr lang="es-ES" sz="1600" dirty="0" smtClean="0">
                <a:solidFill>
                  <a:srgbClr val="7F7F7F"/>
                </a:solidFill>
              </a:rPr>
              <a:t>a fin de garantizar que pueda sacar el máximo rendimiento del poder y del impacto digital.</a:t>
            </a:r>
          </a:p>
          <a:p>
            <a:pPr>
              <a:buFont typeface="Wingdings" pitchFamily="2" charset="2"/>
              <a:buChar char="ü"/>
            </a:pPr>
            <a:endParaRPr lang="es-ES" sz="1600" b="1" dirty="0" smtClean="0">
              <a:solidFill>
                <a:srgbClr val="7F7F7F"/>
              </a:solidFill>
            </a:endParaRPr>
          </a:p>
          <a:p>
            <a:pPr>
              <a:buFont typeface="Wingdings" pitchFamily="2" charset="2"/>
              <a:buChar char="ü"/>
            </a:pPr>
            <a:r>
              <a:rPr lang="es-ES" sz="1600" dirty="0" smtClean="0">
                <a:solidFill>
                  <a:srgbClr val="7F7F7F"/>
                </a:solidFill>
              </a:rPr>
              <a:t>La transformación digital debe </a:t>
            </a:r>
            <a:r>
              <a:rPr lang="es-ES" sz="1600" b="1" dirty="0" smtClean="0">
                <a:solidFill>
                  <a:srgbClr val="7F7F7F"/>
                </a:solidFill>
              </a:rPr>
              <a:t>empezar</a:t>
            </a:r>
            <a:r>
              <a:rPr lang="es-ES" sz="1600" dirty="0" smtClean="0">
                <a:solidFill>
                  <a:srgbClr val="7F7F7F"/>
                </a:solidFill>
              </a:rPr>
              <a:t> con el</a:t>
            </a:r>
            <a:r>
              <a:rPr lang="es-ES" sz="1600" b="1" dirty="0" smtClean="0">
                <a:solidFill>
                  <a:srgbClr val="7F7F7F"/>
                </a:solidFill>
              </a:rPr>
              <a:t> cliente o la experiencia del usuario.</a:t>
            </a:r>
            <a:endParaRPr lang="es-ES" sz="1600" dirty="0" smtClean="0">
              <a:solidFill>
                <a:srgbClr val="7F7F7F"/>
              </a:solidFill>
            </a:endParaRPr>
          </a:p>
          <a:p>
            <a:pPr>
              <a:buFont typeface="Wingdings" pitchFamily="2" charset="2"/>
              <a:buChar char="ü"/>
            </a:pPr>
            <a:endParaRPr lang="es-ES" sz="1600" dirty="0" smtClean="0">
              <a:solidFill>
                <a:srgbClr val="7F7F7F"/>
              </a:solidFill>
            </a:endParaRPr>
          </a:p>
          <a:p>
            <a:pPr>
              <a:buFont typeface="Wingdings" pitchFamily="2" charset="2"/>
              <a:buChar char="ü"/>
            </a:pPr>
            <a:r>
              <a:rPr lang="es-ES" sz="1600" dirty="0" smtClean="0">
                <a:solidFill>
                  <a:srgbClr val="7F7F7F"/>
                </a:solidFill>
              </a:rPr>
              <a:t>Una </a:t>
            </a:r>
            <a:r>
              <a:rPr lang="es-ES" sz="1600" b="1" dirty="0" smtClean="0">
                <a:solidFill>
                  <a:srgbClr val="7F7F7F"/>
                </a:solidFill>
              </a:rPr>
              <a:t>estrategia digital </a:t>
            </a:r>
            <a:r>
              <a:rPr lang="es-ES" sz="1600" dirty="0" smtClean="0">
                <a:solidFill>
                  <a:srgbClr val="7F7F7F"/>
                </a:solidFill>
              </a:rPr>
              <a:t>clara</a:t>
            </a:r>
            <a:r>
              <a:rPr lang="es-ES" sz="1600" b="1" dirty="0" smtClean="0">
                <a:solidFill>
                  <a:srgbClr val="7F7F7F"/>
                </a:solidFill>
              </a:rPr>
              <a:t> </a:t>
            </a:r>
            <a:r>
              <a:rPr lang="es-ES" sz="1600" dirty="0" smtClean="0">
                <a:solidFill>
                  <a:srgbClr val="7F7F7F"/>
                </a:solidFill>
              </a:rPr>
              <a:t>para toda la organización</a:t>
            </a:r>
            <a:r>
              <a:rPr lang="es-ES" sz="1600" b="1" dirty="0" smtClean="0">
                <a:solidFill>
                  <a:srgbClr val="7F7F7F"/>
                </a:solidFill>
              </a:rPr>
              <a:t> </a:t>
            </a:r>
            <a:r>
              <a:rPr lang="es-ES" sz="1600" dirty="0" smtClean="0">
                <a:solidFill>
                  <a:srgbClr val="7F7F7F"/>
                </a:solidFill>
              </a:rPr>
              <a:t>diseñada a partir de un </a:t>
            </a:r>
            <a:r>
              <a:rPr lang="es-ES" sz="1600" b="1" u="sng" dirty="0" smtClean="0">
                <a:solidFill>
                  <a:srgbClr val="7F7F7F"/>
                </a:solidFill>
              </a:rPr>
              <a:t>entendimiento claro de los hábitos y los comportamientos</a:t>
            </a:r>
            <a:r>
              <a:rPr lang="es-ES" sz="1600" b="1" dirty="0" smtClean="0">
                <a:solidFill>
                  <a:srgbClr val="7F7F7F"/>
                </a:solidFill>
              </a:rPr>
              <a:t> digitales de su </a:t>
            </a:r>
            <a:r>
              <a:rPr lang="es-ES" sz="1600" b="1" u="sng" dirty="0" smtClean="0">
                <a:solidFill>
                  <a:srgbClr val="7F7F7F"/>
                </a:solidFill>
              </a:rPr>
              <a:t>cliente</a:t>
            </a:r>
            <a:r>
              <a:rPr lang="es-ES" sz="1600" b="1" dirty="0" smtClean="0">
                <a:solidFill>
                  <a:srgbClr val="7F7F7F"/>
                </a:solidFill>
              </a:rPr>
              <a:t> </a:t>
            </a:r>
            <a:r>
              <a:rPr lang="es-ES" sz="1600" dirty="0" smtClean="0">
                <a:solidFill>
                  <a:srgbClr val="7F7F7F"/>
                </a:solidFill>
              </a:rPr>
              <a:t>es de vital importancia.</a:t>
            </a:r>
          </a:p>
          <a:p>
            <a:pPr>
              <a:buFont typeface="Wingdings" pitchFamily="2" charset="2"/>
              <a:buChar char="ü"/>
            </a:pPr>
            <a:endParaRPr lang="es-ES" sz="1600" b="1" dirty="0" smtClean="0">
              <a:solidFill>
                <a:srgbClr val="7F7F7F"/>
              </a:solidFill>
            </a:endParaRPr>
          </a:p>
          <a:p>
            <a:pPr>
              <a:buFont typeface="Wingdings" pitchFamily="2" charset="2"/>
              <a:buChar char="ü"/>
            </a:pPr>
            <a:r>
              <a:rPr lang="es-ES" sz="1600" b="1" dirty="0" smtClean="0">
                <a:solidFill>
                  <a:srgbClr val="7F7F7F"/>
                </a:solidFill>
              </a:rPr>
              <a:t>Un apoyo total </a:t>
            </a:r>
            <a:r>
              <a:rPr lang="es-ES" sz="1600" dirty="0" smtClean="0">
                <a:solidFill>
                  <a:srgbClr val="7F7F7F"/>
                </a:solidFill>
              </a:rPr>
              <a:t>es crucial para cumplir con los requisitos de </a:t>
            </a:r>
            <a:r>
              <a:rPr lang="es-ES" sz="1600" b="1" dirty="0" smtClean="0">
                <a:solidFill>
                  <a:srgbClr val="7F7F7F"/>
                </a:solidFill>
              </a:rPr>
              <a:t>presupuesto</a:t>
            </a:r>
            <a:r>
              <a:rPr lang="es-ES" sz="1600" dirty="0" smtClean="0">
                <a:solidFill>
                  <a:srgbClr val="7F7F7F"/>
                </a:solidFill>
              </a:rPr>
              <a:t>, </a:t>
            </a:r>
            <a:r>
              <a:rPr lang="es-ES" sz="1600" b="1" dirty="0" smtClean="0">
                <a:solidFill>
                  <a:srgbClr val="7F7F7F"/>
                </a:solidFill>
              </a:rPr>
              <a:t>entrega</a:t>
            </a:r>
            <a:r>
              <a:rPr lang="es-ES" sz="1600" dirty="0" smtClean="0">
                <a:solidFill>
                  <a:srgbClr val="7F7F7F"/>
                </a:solidFill>
              </a:rPr>
              <a:t> y </a:t>
            </a:r>
            <a:r>
              <a:rPr lang="es-ES" sz="1600" b="1" dirty="0" smtClean="0">
                <a:solidFill>
                  <a:srgbClr val="7F7F7F"/>
                </a:solidFill>
              </a:rPr>
              <a:t>empleados</a:t>
            </a:r>
            <a:r>
              <a:rPr lang="es-ES" sz="1600" dirty="0" smtClean="0">
                <a:solidFill>
                  <a:srgbClr val="7F7F7F"/>
                </a:solidFill>
              </a:rPr>
              <a:t>.</a:t>
            </a:r>
          </a:p>
          <a:p>
            <a:pPr>
              <a:buFont typeface="Wingdings" pitchFamily="2" charset="2"/>
              <a:buChar char="ü"/>
            </a:pPr>
            <a:endParaRPr lang="es-ES" sz="1600" dirty="0" smtClean="0">
              <a:solidFill>
                <a:srgbClr val="7F7F7F"/>
              </a:solidFill>
            </a:endParaRPr>
          </a:p>
          <a:p>
            <a:pPr>
              <a:buFont typeface="Wingdings" pitchFamily="2" charset="2"/>
              <a:buChar char="ü"/>
            </a:pPr>
            <a:r>
              <a:rPr lang="es-ES" sz="1600" dirty="0" smtClean="0">
                <a:solidFill>
                  <a:srgbClr val="7F7F7F"/>
                </a:solidFill>
              </a:rPr>
              <a:t>Los cambios no ocurren solos. El </a:t>
            </a:r>
            <a:r>
              <a:rPr lang="es-ES" sz="1600" b="1" dirty="0" smtClean="0">
                <a:solidFill>
                  <a:srgbClr val="7F7F7F"/>
                </a:solidFill>
              </a:rPr>
              <a:t>equipo de transformación digital debe ser persistente para reunir individuos y departamentos diversos por todo el mundo.</a:t>
            </a:r>
            <a:endParaRPr lang="es-ES" sz="1600" dirty="0" smtClean="0">
              <a:solidFill>
                <a:srgbClr val="7F7F7F"/>
              </a:solidFill>
            </a:endParaRPr>
          </a:p>
          <a:p>
            <a:pPr>
              <a:buFont typeface="Wingdings" pitchFamily="2" charset="2"/>
              <a:buChar char="ü"/>
            </a:pPr>
            <a:endParaRPr lang="es-ES" sz="1600" b="1" dirty="0" smtClean="0">
              <a:solidFill>
                <a:srgbClr val="7F7F7F"/>
              </a:solidFill>
            </a:endParaRPr>
          </a:p>
          <a:p>
            <a:pPr>
              <a:buFont typeface="Wingdings" pitchFamily="2" charset="2"/>
              <a:buChar char="ü"/>
            </a:pPr>
            <a:r>
              <a:rPr lang="es-ES" sz="1600" b="1" dirty="0" smtClean="0">
                <a:solidFill>
                  <a:srgbClr val="7F7F7F"/>
                </a:solidFill>
              </a:rPr>
              <a:t>Comprometerse, comprometerse y comprometerse</a:t>
            </a:r>
            <a:r>
              <a:rPr lang="es-ES" sz="1600" b="1" dirty="0">
                <a:solidFill>
                  <a:srgbClr val="7F7F7F"/>
                </a:solidFill>
              </a:rPr>
              <a:t>!</a:t>
            </a:r>
            <a:r>
              <a:rPr lang="es-ES" sz="1600" dirty="0" smtClean="0">
                <a:solidFill>
                  <a:srgbClr val="7F7F7F"/>
                </a:solidFill>
              </a:rPr>
              <a:t> Si no lo hace, es posible que su modelo de negocio pueda ser superado, al igual que ha pasado con muchos modelos de negocio, que han quedado obsoletos a causa del efecto combinado de sistemas de telefonía móvil, datos, redes sociales y en tiempo real, entre otros.</a:t>
            </a:r>
          </a:p>
          <a:p>
            <a:pPr>
              <a:buFont typeface="Arial" charset="0"/>
              <a:buNone/>
            </a:pPr>
            <a:endParaRPr lang="es-ES" sz="1600" dirty="0" smtClean="0">
              <a:solidFill>
                <a:srgbClr val="7F7F7F"/>
              </a:solidFill>
            </a:endParaRPr>
          </a:p>
          <a:p>
            <a:pPr>
              <a:buFont typeface="Wingdings" pitchFamily="2" charset="2"/>
              <a:buChar char="ü"/>
            </a:pPr>
            <a:endParaRPr lang="es-ES" sz="1600" dirty="0" smtClean="0">
              <a:solidFill>
                <a:srgbClr val="7F7F7F"/>
              </a:solidFill>
            </a:endParaRPr>
          </a:p>
          <a:p>
            <a:pPr>
              <a:buFont typeface="Arial" charset="0"/>
              <a:buChar char="•"/>
            </a:pPr>
            <a:endParaRPr lang="es-ES" sz="1600" dirty="0" smtClean="0">
              <a:solidFill>
                <a:srgbClr val="7F7F7F"/>
              </a:solidFill>
            </a:endParaRPr>
          </a:p>
          <a:p>
            <a:pPr>
              <a:buFont typeface="Arial" charset="0"/>
              <a:buChar char="•"/>
            </a:pPr>
            <a:endParaRPr lang="es-ES" sz="1600" dirty="0" smtClean="0">
              <a:solidFill>
                <a:srgbClr val="7F7F7F"/>
              </a:solidFill>
            </a:endParaRPr>
          </a:p>
          <a:p>
            <a:pPr>
              <a:buFont typeface="Arial" charset="0"/>
              <a:buChar char="•"/>
            </a:pPr>
            <a:endParaRPr lang="es-ES" sz="1600" dirty="0" smtClean="0">
              <a:solidFill>
                <a:srgbClr val="7F7F7F"/>
              </a:solidFill>
            </a:endParaRPr>
          </a:p>
          <a:p>
            <a:pPr>
              <a:buFont typeface="Arial" charset="0"/>
              <a:buChar char="•"/>
            </a:pPr>
            <a:endParaRPr lang="es-ES" sz="1600" dirty="0" smtClean="0">
              <a:solidFill>
                <a:srgbClr val="7F7F7F"/>
              </a:solidFill>
            </a:endParaRPr>
          </a:p>
          <a:p>
            <a:pPr>
              <a:buFont typeface="Arial" charset="0"/>
              <a:buChar char="•"/>
            </a:pPr>
            <a:endParaRPr lang="es-ES" sz="1600" dirty="0" smtClean="0">
              <a:solidFill>
                <a:srgbClr val="7F7F7F"/>
              </a:solidFill>
            </a:endParaRPr>
          </a:p>
          <a:p>
            <a:pPr lvl="1"/>
            <a:endParaRPr lang="es-ES" sz="1600" dirty="0" smtClean="0">
              <a:solidFill>
                <a:srgbClr val="7F7F7F"/>
              </a:solidFill>
            </a:endParaRPr>
          </a:p>
          <a:p>
            <a:pPr>
              <a:buFont typeface="Arial" charset="0"/>
              <a:buChar char="•"/>
            </a:pPr>
            <a:endParaRPr lang="es-ES" sz="1600" dirty="0" smtClea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bwMode="auto">
          <a:xfrm>
            <a:off x="609600" y="2209800"/>
            <a:ext cx="7772400" cy="91440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sz="4000" dirty="0" smtClean="0">
                <a:solidFill>
                  <a:schemeClr val="tx1">
                    <a:lumMod val="85000"/>
                    <a:lumOff val="15000"/>
                  </a:schemeClr>
                </a:solidFill>
              </a:rPr>
              <a:t>¡MUCHAS GRACIAS!</a:t>
            </a:r>
            <a:endParaRPr lang="en-GB" sz="2800" dirty="0" smtClean="0">
              <a:solidFill>
                <a:schemeClr val="tx1">
                  <a:lumMod val="85000"/>
                  <a:lumOff val="15000"/>
                </a:schemeClr>
              </a:solidFill>
            </a:endParaRPr>
          </a:p>
        </p:txBody>
      </p:sp>
    </p:spTree>
    <p:extLst>
      <p:ext uri="{BB962C8B-B14F-4D97-AF65-F5344CB8AC3E}">
        <p14:creationId xmlns:p14="http://schemas.microsoft.com/office/powerpoint/2010/main" val="415231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92.168.2.5\CompanyData\WFA_Communications\Photos\DIGITAL FORUM\Digital Forum Paris Feb 2015 (Orange)\IMG_21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Gran </a:t>
            </a:r>
            <a:r>
              <a:rPr lang="en-GB" dirty="0" err="1" smtClean="0"/>
              <a:t>prioridad</a:t>
            </a:r>
            <a:r>
              <a:rPr lang="en-GB" dirty="0" smtClean="0"/>
              <a:t> para 66% de los </a:t>
            </a:r>
            <a:r>
              <a:rPr lang="en-GB" dirty="0" err="1" smtClean="0"/>
              <a:t>miembros</a:t>
            </a:r>
            <a:r>
              <a:rPr lang="en-GB" dirty="0" smtClean="0"/>
              <a:t> de la WFA</a:t>
            </a:r>
            <a:endParaRPr lang="en-IE" dirty="0"/>
          </a:p>
        </p:txBody>
      </p:sp>
      <p:sp>
        <p:nvSpPr>
          <p:cNvPr id="5" name="Content Placeholder 4"/>
          <p:cNvSpPr>
            <a:spLocks noGrp="1"/>
          </p:cNvSpPr>
          <p:nvPr>
            <p:ph idx="1"/>
          </p:nvPr>
        </p:nvSpPr>
        <p:spPr>
          <a:xfrm>
            <a:off x="806624" y="2362200"/>
            <a:ext cx="7422976" cy="2002904"/>
          </a:xfrm>
          <a:solidFill>
            <a:srgbClr val="FFFFFF">
              <a:alpha val="69804"/>
            </a:srgbClr>
          </a:solidFill>
        </p:spPr>
        <p:txBody>
          <a:bodyPr/>
          <a:lstStyle/>
          <a:p>
            <a:pPr marL="0" indent="0">
              <a:buNone/>
            </a:pPr>
            <a:r>
              <a:rPr lang="en-GB" i="1" dirty="0" err="1">
                <a:solidFill>
                  <a:srgbClr val="C00000"/>
                </a:solidFill>
              </a:rPr>
              <a:t>Transformaci</a:t>
            </a:r>
            <a:r>
              <a:rPr lang="es-CO" i="1" dirty="0" err="1">
                <a:solidFill>
                  <a:srgbClr val="C00000"/>
                </a:solidFill>
              </a:rPr>
              <a:t>ón</a:t>
            </a:r>
            <a:r>
              <a:rPr lang="es-CO" i="1" dirty="0">
                <a:solidFill>
                  <a:srgbClr val="C00000"/>
                </a:solidFill>
              </a:rPr>
              <a:t> Digital </a:t>
            </a:r>
            <a:r>
              <a:rPr lang="en-GB" dirty="0"/>
              <a:t>= </a:t>
            </a:r>
            <a:r>
              <a:rPr lang="en-GB" dirty="0">
                <a:solidFill>
                  <a:schemeClr val="tx1"/>
                </a:solidFill>
              </a:rPr>
              <a:t>“La </a:t>
            </a:r>
            <a:r>
              <a:rPr lang="en-GB" dirty="0" err="1">
                <a:solidFill>
                  <a:schemeClr val="tx1"/>
                </a:solidFill>
              </a:rPr>
              <a:t>reorganización</a:t>
            </a:r>
            <a:r>
              <a:rPr lang="en-GB" dirty="0">
                <a:solidFill>
                  <a:schemeClr val="tx1"/>
                </a:solidFill>
              </a:rPr>
              <a:t> de, o </a:t>
            </a:r>
            <a:r>
              <a:rPr lang="en-GB" dirty="0" err="1">
                <a:solidFill>
                  <a:schemeClr val="tx1"/>
                </a:solidFill>
              </a:rPr>
              <a:t>nueva</a:t>
            </a:r>
            <a:r>
              <a:rPr lang="en-GB" dirty="0">
                <a:solidFill>
                  <a:schemeClr val="tx1"/>
                </a:solidFill>
              </a:rPr>
              <a:t> </a:t>
            </a:r>
            <a:r>
              <a:rPr lang="en-GB" dirty="0" err="1">
                <a:solidFill>
                  <a:schemeClr val="tx1"/>
                </a:solidFill>
              </a:rPr>
              <a:t>inversión</a:t>
            </a:r>
            <a:r>
              <a:rPr lang="en-GB" dirty="0">
                <a:solidFill>
                  <a:schemeClr val="tx1"/>
                </a:solidFill>
              </a:rPr>
              <a:t> </a:t>
            </a:r>
            <a:r>
              <a:rPr lang="en-GB" dirty="0" err="1">
                <a:solidFill>
                  <a:schemeClr val="tx1"/>
                </a:solidFill>
              </a:rPr>
              <a:t>en</a:t>
            </a:r>
            <a:r>
              <a:rPr lang="en-GB" dirty="0">
                <a:solidFill>
                  <a:schemeClr val="tx1"/>
                </a:solidFill>
              </a:rPr>
              <a:t>, </a:t>
            </a:r>
            <a:r>
              <a:rPr lang="en-GB" dirty="0" err="1">
                <a:solidFill>
                  <a:schemeClr val="tx1"/>
                </a:solidFill>
              </a:rPr>
              <a:t>tecnología</a:t>
            </a:r>
            <a:r>
              <a:rPr lang="en-GB" dirty="0">
                <a:solidFill>
                  <a:schemeClr val="tx1"/>
                </a:solidFill>
              </a:rPr>
              <a:t> y </a:t>
            </a:r>
            <a:r>
              <a:rPr lang="en-GB" dirty="0" err="1">
                <a:solidFill>
                  <a:schemeClr val="tx1"/>
                </a:solidFill>
              </a:rPr>
              <a:t>modelos</a:t>
            </a:r>
            <a:r>
              <a:rPr lang="en-GB" dirty="0">
                <a:solidFill>
                  <a:schemeClr val="tx1"/>
                </a:solidFill>
              </a:rPr>
              <a:t> de </a:t>
            </a:r>
            <a:r>
              <a:rPr lang="en-GB" dirty="0" err="1">
                <a:solidFill>
                  <a:schemeClr val="tx1"/>
                </a:solidFill>
              </a:rPr>
              <a:t>negocio</a:t>
            </a:r>
            <a:r>
              <a:rPr lang="en-GB" dirty="0">
                <a:solidFill>
                  <a:schemeClr val="tx1"/>
                </a:solidFill>
              </a:rPr>
              <a:t>  </a:t>
            </a:r>
            <a:r>
              <a:rPr lang="en-GB" dirty="0" smtClean="0">
                <a:solidFill>
                  <a:schemeClr val="tx1"/>
                </a:solidFill>
              </a:rPr>
              <a:t>para </a:t>
            </a:r>
            <a:r>
              <a:rPr lang="en-GB" dirty="0" err="1">
                <a:solidFill>
                  <a:schemeClr val="tx1"/>
                </a:solidFill>
              </a:rPr>
              <a:t>involucrar</a:t>
            </a:r>
            <a:r>
              <a:rPr lang="en-GB" dirty="0">
                <a:solidFill>
                  <a:schemeClr val="tx1"/>
                </a:solidFill>
              </a:rPr>
              <a:t> </a:t>
            </a:r>
            <a:r>
              <a:rPr lang="en-GB" dirty="0" err="1">
                <a:solidFill>
                  <a:schemeClr val="tx1"/>
                </a:solidFill>
              </a:rPr>
              <a:t>efectivamente</a:t>
            </a:r>
            <a:r>
              <a:rPr lang="en-GB" dirty="0">
                <a:solidFill>
                  <a:schemeClr val="tx1"/>
                </a:solidFill>
              </a:rPr>
              <a:t> a los </a:t>
            </a:r>
            <a:r>
              <a:rPr lang="en-GB" dirty="0" err="1">
                <a:solidFill>
                  <a:schemeClr val="tx1"/>
                </a:solidFill>
              </a:rPr>
              <a:t>usuarios</a:t>
            </a:r>
            <a:r>
              <a:rPr lang="en-GB" dirty="0">
                <a:solidFill>
                  <a:schemeClr val="tx1"/>
                </a:solidFill>
              </a:rPr>
              <a:t> </a:t>
            </a:r>
            <a:r>
              <a:rPr lang="en-GB" dirty="0" err="1">
                <a:solidFill>
                  <a:schemeClr val="tx1"/>
                </a:solidFill>
              </a:rPr>
              <a:t>digitales</a:t>
            </a:r>
            <a:r>
              <a:rPr lang="en-GB" dirty="0">
                <a:solidFill>
                  <a:schemeClr val="tx1"/>
                </a:solidFill>
              </a:rPr>
              <a:t> </a:t>
            </a:r>
            <a:r>
              <a:rPr lang="en-GB" dirty="0" err="1">
                <a:solidFill>
                  <a:schemeClr val="tx1"/>
                </a:solidFill>
              </a:rPr>
              <a:t>en</a:t>
            </a:r>
            <a:r>
              <a:rPr lang="en-GB" dirty="0">
                <a:solidFill>
                  <a:schemeClr val="tx1"/>
                </a:solidFill>
              </a:rPr>
              <a:t> </a:t>
            </a:r>
            <a:r>
              <a:rPr lang="en-GB" dirty="0" err="1">
                <a:solidFill>
                  <a:schemeClr val="tx1"/>
                </a:solidFill>
              </a:rPr>
              <a:t>cada</a:t>
            </a:r>
            <a:r>
              <a:rPr lang="en-GB" dirty="0">
                <a:solidFill>
                  <a:schemeClr val="tx1"/>
                </a:solidFill>
              </a:rPr>
              <a:t> </a:t>
            </a:r>
            <a:r>
              <a:rPr lang="en-GB" dirty="0" err="1">
                <a:solidFill>
                  <a:schemeClr val="tx1"/>
                </a:solidFill>
              </a:rPr>
              <a:t>punto</a:t>
            </a:r>
            <a:r>
              <a:rPr lang="en-GB" dirty="0">
                <a:solidFill>
                  <a:schemeClr val="tx1"/>
                </a:solidFill>
              </a:rPr>
              <a:t> de </a:t>
            </a:r>
            <a:r>
              <a:rPr lang="en-GB" dirty="0" err="1">
                <a:solidFill>
                  <a:schemeClr val="tx1"/>
                </a:solidFill>
              </a:rPr>
              <a:t>contacto</a:t>
            </a:r>
            <a:r>
              <a:rPr lang="en-GB" dirty="0">
                <a:solidFill>
                  <a:schemeClr val="tx1"/>
                </a:solidFill>
              </a:rPr>
              <a:t> </a:t>
            </a:r>
            <a:r>
              <a:rPr lang="en-GB" dirty="0" err="1">
                <a:solidFill>
                  <a:schemeClr val="tx1"/>
                </a:solidFill>
              </a:rPr>
              <a:t>en</a:t>
            </a:r>
            <a:r>
              <a:rPr lang="en-GB" dirty="0">
                <a:solidFill>
                  <a:schemeClr val="tx1"/>
                </a:solidFill>
              </a:rPr>
              <a:t> el </a:t>
            </a:r>
            <a:r>
              <a:rPr lang="en-GB" dirty="0" err="1">
                <a:solidFill>
                  <a:schemeClr val="tx1"/>
                </a:solidFill>
              </a:rPr>
              <a:t>ciclo</a:t>
            </a:r>
            <a:r>
              <a:rPr lang="en-GB" dirty="0">
                <a:solidFill>
                  <a:schemeClr val="tx1"/>
                </a:solidFill>
              </a:rPr>
              <a:t> de </a:t>
            </a:r>
            <a:r>
              <a:rPr lang="en-GB" dirty="0" err="1">
                <a:solidFill>
                  <a:schemeClr val="tx1"/>
                </a:solidFill>
              </a:rPr>
              <a:t>vida</a:t>
            </a:r>
            <a:r>
              <a:rPr lang="en-GB" dirty="0">
                <a:solidFill>
                  <a:schemeClr val="tx1"/>
                </a:solidFill>
              </a:rPr>
              <a:t> de la </a:t>
            </a:r>
            <a:r>
              <a:rPr lang="en-GB" dirty="0" err="1">
                <a:solidFill>
                  <a:schemeClr val="tx1"/>
                </a:solidFill>
              </a:rPr>
              <a:t>experiencia</a:t>
            </a:r>
            <a:r>
              <a:rPr lang="en-GB" dirty="0">
                <a:solidFill>
                  <a:schemeClr val="tx1"/>
                </a:solidFill>
              </a:rPr>
              <a:t> del </a:t>
            </a:r>
            <a:r>
              <a:rPr lang="en-GB" dirty="0" err="1">
                <a:solidFill>
                  <a:schemeClr val="tx1"/>
                </a:solidFill>
              </a:rPr>
              <a:t>consumidor</a:t>
            </a:r>
            <a:r>
              <a:rPr lang="en-GB" dirty="0" smtClean="0">
                <a:solidFill>
                  <a:schemeClr val="tx1"/>
                </a:solidFill>
              </a:rPr>
              <a:t>”, (Altimeter)</a:t>
            </a:r>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21550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Content Placeholder 3"/>
          <p:cNvGraphicFramePr>
            <a:graphicFrameLocks noGrp="1"/>
          </p:cNvGraphicFramePr>
          <p:nvPr>
            <p:ph idx="1"/>
          </p:nvPr>
        </p:nvGraphicFramePr>
        <p:xfrm>
          <a:off x="1352550" y="1973263"/>
          <a:ext cx="7518400" cy="4368800"/>
        </p:xfrm>
        <a:graphic>
          <a:graphicData uri="http://schemas.openxmlformats.org/presentationml/2006/ole">
            <mc:AlternateContent xmlns:mc="http://schemas.openxmlformats.org/markup-compatibility/2006">
              <mc:Choice xmlns:v="urn:schemas-microsoft-com:vml" Requires="v">
                <p:oleObj spid="_x0000_s21544" r:id="rId4" imgW="7517019" imgH="4365114" progId="Excel.Chart.8">
                  <p:embed/>
                </p:oleObj>
              </mc:Choice>
              <mc:Fallback>
                <p:oleObj r:id="rId4" imgW="7517019" imgH="436511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1973263"/>
                        <a:ext cx="75184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Connector 21"/>
          <p:cNvCxnSpPr/>
          <p:nvPr/>
        </p:nvCxnSpPr>
        <p:spPr>
          <a:xfrm>
            <a:off x="1763713" y="2205038"/>
            <a:ext cx="669766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63713" y="3500438"/>
            <a:ext cx="669766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63713" y="4797425"/>
            <a:ext cx="669766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3713" y="6092825"/>
            <a:ext cx="669766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510" name="Title 1"/>
          <p:cNvSpPr>
            <a:spLocks noGrp="1"/>
          </p:cNvSpPr>
          <p:nvPr>
            <p:ph type="title"/>
          </p:nvPr>
        </p:nvSpPr>
        <p:spPr bwMode="auto">
          <a:xfrm>
            <a:off x="152400" y="485775"/>
            <a:ext cx="8839200" cy="1143000"/>
          </a:xfrm>
          <a:noFill/>
          <a:ln>
            <a:miter lim="800000"/>
            <a:headEnd/>
            <a:tailEnd/>
          </a:ln>
        </p:spPr>
        <p:txBody>
          <a:bodyPr vert="horz" wrap="square" lIns="91440" tIns="45720" rIns="91440" bIns="45720" numCol="1" anchor="t" anchorCtr="0" compatLnSpc="1">
            <a:prstTxWarp prst="textNoShape">
              <a:avLst/>
            </a:prstTxWarp>
          </a:bodyPr>
          <a:lstStyle/>
          <a:p>
            <a:r>
              <a:rPr lang="en-IE" smtClean="0"/>
              <a:t>Asegurar relevancia en la era del consumidor conectado, la principal motivación </a:t>
            </a:r>
            <a:br>
              <a:rPr lang="en-IE" smtClean="0"/>
            </a:br>
            <a:endParaRPr lang="en-IE" smtClean="0"/>
          </a:p>
        </p:txBody>
      </p:sp>
      <p:sp>
        <p:nvSpPr>
          <p:cNvPr id="21511" name="TextBox 7"/>
          <p:cNvSpPr txBox="1">
            <a:spLocks noChangeArrowheads="1"/>
          </p:cNvSpPr>
          <p:nvPr/>
        </p:nvSpPr>
        <p:spPr bwMode="auto">
          <a:xfrm>
            <a:off x="287338" y="5786438"/>
            <a:ext cx="1331912" cy="274637"/>
          </a:xfrm>
          <a:prstGeom prst="rect">
            <a:avLst/>
          </a:prstGeom>
          <a:noFill/>
          <a:ln w="9525">
            <a:noFill/>
            <a:miter lim="800000"/>
            <a:headEnd/>
            <a:tailEnd/>
          </a:ln>
        </p:spPr>
        <p:txBody>
          <a:bodyPr>
            <a:spAutoFit/>
          </a:bodyPr>
          <a:lstStyle/>
          <a:p>
            <a:endParaRPr lang="en-IE" sz="1200">
              <a:solidFill>
                <a:srgbClr val="7F7F7F"/>
              </a:solidFill>
              <a:latin typeface="Tahoma" pitchFamily="34" charset="0"/>
              <a:cs typeface="Tahoma" pitchFamily="34" charset="0"/>
            </a:endParaRPr>
          </a:p>
        </p:txBody>
      </p:sp>
      <p:sp>
        <p:nvSpPr>
          <p:cNvPr id="21512" name="TextBox 8"/>
          <p:cNvSpPr txBox="1">
            <a:spLocks noChangeArrowheads="1"/>
          </p:cNvSpPr>
          <p:nvPr/>
        </p:nvSpPr>
        <p:spPr bwMode="auto">
          <a:xfrm rot="16629743">
            <a:off x="198438" y="4122693"/>
            <a:ext cx="3835400" cy="600164"/>
          </a:xfrm>
          <a:prstGeom prst="rect">
            <a:avLst/>
          </a:prstGeom>
          <a:noFill/>
          <a:ln w="9525">
            <a:noFill/>
            <a:miter lim="800000"/>
            <a:headEnd/>
            <a:tailEnd/>
          </a:ln>
        </p:spPr>
        <p:txBody>
          <a:bodyPr>
            <a:spAutoFit/>
          </a:bodyPr>
          <a:lstStyle/>
          <a:p>
            <a:r>
              <a:rPr lang="es-ES" sz="1100" b="1" dirty="0" smtClean="0">
                <a:solidFill>
                  <a:srgbClr val="000000"/>
                </a:solidFill>
                <a:latin typeface="Tahoma" pitchFamily="34" charset="0"/>
              </a:rPr>
              <a:t>Total Integración </a:t>
            </a:r>
            <a:r>
              <a:rPr lang="es-ES" sz="1100" dirty="0">
                <a:solidFill>
                  <a:srgbClr val="000000"/>
                </a:solidFill>
                <a:latin typeface="Tahoma" pitchFamily="34" charset="0"/>
              </a:rPr>
              <a:t>de </a:t>
            </a:r>
            <a:r>
              <a:rPr lang="es-ES" sz="1100" dirty="0" smtClean="0">
                <a:solidFill>
                  <a:srgbClr val="000000"/>
                </a:solidFill>
                <a:latin typeface="Tahoma" pitchFamily="34" charset="0"/>
              </a:rPr>
              <a:t>redes sociales</a:t>
            </a:r>
            <a:r>
              <a:rPr lang="es-ES" sz="1100" dirty="0">
                <a:solidFill>
                  <a:srgbClr val="000000"/>
                </a:solidFill>
                <a:latin typeface="Tahoma" pitchFamily="34" charset="0"/>
              </a:rPr>
              <a:t>, </a:t>
            </a:r>
            <a:r>
              <a:rPr lang="es-ES" sz="1100" dirty="0" smtClean="0">
                <a:solidFill>
                  <a:srgbClr val="000000"/>
                </a:solidFill>
                <a:latin typeface="Tahoma" pitchFamily="34" charset="0"/>
              </a:rPr>
              <a:t>móvil, </a:t>
            </a:r>
            <a:r>
              <a:rPr lang="es-ES" sz="1100" dirty="0">
                <a:solidFill>
                  <a:srgbClr val="000000"/>
                </a:solidFill>
                <a:latin typeface="Tahoma" pitchFamily="34" charset="0"/>
              </a:rPr>
              <a:t>web, </a:t>
            </a:r>
            <a:r>
              <a:rPr lang="es-ES" sz="1100" dirty="0" err="1" smtClean="0">
                <a:solidFill>
                  <a:srgbClr val="000000"/>
                </a:solidFill>
                <a:latin typeface="Tahoma" pitchFamily="34" charset="0"/>
              </a:rPr>
              <a:t>ecommerce</a:t>
            </a:r>
            <a:r>
              <a:rPr lang="es-ES" sz="1100" dirty="0" smtClean="0">
                <a:solidFill>
                  <a:srgbClr val="000000"/>
                </a:solidFill>
                <a:latin typeface="Tahoma" pitchFamily="34" charset="0"/>
              </a:rPr>
              <a:t> y </a:t>
            </a:r>
            <a:r>
              <a:rPr lang="es-ES" sz="1100" dirty="0">
                <a:solidFill>
                  <a:srgbClr val="000000"/>
                </a:solidFill>
                <a:latin typeface="Tahoma" pitchFamily="34" charset="0"/>
              </a:rPr>
              <a:t>de servicios para ofrecer </a:t>
            </a:r>
            <a:r>
              <a:rPr lang="es-ES" sz="1100" b="1" dirty="0">
                <a:solidFill>
                  <a:srgbClr val="000000"/>
                </a:solidFill>
                <a:latin typeface="Tahoma" pitchFamily="34" charset="0"/>
              </a:rPr>
              <a:t>una experiencia de usuario sin </a:t>
            </a:r>
            <a:r>
              <a:rPr lang="es-ES" sz="1100" b="1" dirty="0" smtClean="0">
                <a:solidFill>
                  <a:srgbClr val="000000"/>
                </a:solidFill>
                <a:latin typeface="Tahoma" pitchFamily="34" charset="0"/>
              </a:rPr>
              <a:t>obstáculos</a:t>
            </a:r>
            <a:endParaRPr lang="es-ES" sz="1100" b="1" dirty="0">
              <a:solidFill>
                <a:srgbClr val="000000"/>
              </a:solidFill>
              <a:latin typeface="Tahoma" pitchFamily="34" charset="0"/>
            </a:endParaRPr>
          </a:p>
        </p:txBody>
      </p:sp>
      <p:sp>
        <p:nvSpPr>
          <p:cNvPr id="21513" name="TextBox 9"/>
          <p:cNvSpPr txBox="1">
            <a:spLocks noChangeArrowheads="1"/>
          </p:cNvSpPr>
          <p:nvPr/>
        </p:nvSpPr>
        <p:spPr bwMode="auto">
          <a:xfrm rot="16629743">
            <a:off x="1658938" y="3937457"/>
            <a:ext cx="3168650" cy="430887"/>
          </a:xfrm>
          <a:prstGeom prst="rect">
            <a:avLst/>
          </a:prstGeom>
          <a:noFill/>
          <a:ln w="9525">
            <a:noFill/>
            <a:miter lim="800000"/>
            <a:headEnd/>
            <a:tailEnd/>
          </a:ln>
        </p:spPr>
        <p:txBody>
          <a:bodyPr>
            <a:spAutoFit/>
          </a:bodyPr>
          <a:lstStyle/>
          <a:p>
            <a:r>
              <a:rPr lang="es-ES" sz="1100" dirty="0">
                <a:solidFill>
                  <a:srgbClr val="000000"/>
                </a:solidFill>
                <a:latin typeface="Tahoma" pitchFamily="34" charset="0"/>
              </a:rPr>
              <a:t>Aumento de la </a:t>
            </a:r>
            <a:r>
              <a:rPr lang="es-ES" sz="1100" b="1" dirty="0" smtClean="0">
                <a:solidFill>
                  <a:srgbClr val="000000"/>
                </a:solidFill>
                <a:latin typeface="Tahoma" pitchFamily="34" charset="0"/>
              </a:rPr>
              <a:t>conversión </a:t>
            </a:r>
            <a:r>
              <a:rPr lang="es-ES" sz="1100" dirty="0" smtClean="0">
                <a:solidFill>
                  <a:srgbClr val="000000"/>
                </a:solidFill>
                <a:latin typeface="Tahoma" pitchFamily="34" charset="0"/>
              </a:rPr>
              <a:t>y </a:t>
            </a:r>
            <a:r>
              <a:rPr lang="es-ES" sz="1100" dirty="0">
                <a:solidFill>
                  <a:srgbClr val="000000"/>
                </a:solidFill>
                <a:latin typeface="Tahoma" pitchFamily="34" charset="0"/>
              </a:rPr>
              <a:t>lealtad </a:t>
            </a:r>
            <a:r>
              <a:rPr lang="es-ES" sz="1100" b="1" dirty="0">
                <a:solidFill>
                  <a:srgbClr val="000000"/>
                </a:solidFill>
                <a:latin typeface="Tahoma" pitchFamily="34" charset="0"/>
              </a:rPr>
              <a:t>del </a:t>
            </a:r>
            <a:r>
              <a:rPr lang="es-ES" sz="1100" b="1" dirty="0" smtClean="0">
                <a:solidFill>
                  <a:srgbClr val="000000"/>
                </a:solidFill>
                <a:latin typeface="Tahoma" pitchFamily="34" charset="0"/>
              </a:rPr>
              <a:t>consumidor</a:t>
            </a:r>
            <a:endParaRPr lang="es-ES" sz="1100" b="1" dirty="0">
              <a:solidFill>
                <a:srgbClr val="000000"/>
              </a:solidFill>
              <a:latin typeface="Tahoma" pitchFamily="34" charset="0"/>
            </a:endParaRPr>
          </a:p>
        </p:txBody>
      </p:sp>
      <p:sp>
        <p:nvSpPr>
          <p:cNvPr id="21514" name="TextBox 10"/>
          <p:cNvSpPr txBox="1">
            <a:spLocks noChangeArrowheads="1"/>
          </p:cNvSpPr>
          <p:nvPr/>
        </p:nvSpPr>
        <p:spPr bwMode="auto">
          <a:xfrm rot="-4970257">
            <a:off x="-203993" y="4267994"/>
            <a:ext cx="3668712" cy="431800"/>
          </a:xfrm>
          <a:prstGeom prst="rect">
            <a:avLst/>
          </a:prstGeom>
          <a:noFill/>
          <a:ln w="9525">
            <a:noFill/>
            <a:miter lim="800000"/>
            <a:headEnd/>
            <a:tailEnd/>
          </a:ln>
        </p:spPr>
        <p:txBody>
          <a:bodyPr>
            <a:spAutoFit/>
          </a:bodyPr>
          <a:lstStyle/>
          <a:p>
            <a:r>
              <a:rPr lang="es-ES" sz="1100" dirty="0">
                <a:solidFill>
                  <a:srgbClr val="000000"/>
                </a:solidFill>
                <a:latin typeface="Tahoma" pitchFamily="34" charset="0"/>
              </a:rPr>
              <a:t>Garantizar la </a:t>
            </a:r>
            <a:r>
              <a:rPr lang="es-ES" sz="1100" b="1" dirty="0">
                <a:solidFill>
                  <a:srgbClr val="000000"/>
                </a:solidFill>
                <a:latin typeface="Tahoma" pitchFamily="34" charset="0"/>
              </a:rPr>
              <a:t>relevancia de la marca</a:t>
            </a:r>
            <a:r>
              <a:rPr lang="es-ES" sz="1100" dirty="0">
                <a:solidFill>
                  <a:srgbClr val="000000"/>
                </a:solidFill>
                <a:latin typeface="Tahoma" pitchFamily="34" charset="0"/>
              </a:rPr>
              <a:t> en la era del </a:t>
            </a:r>
            <a:r>
              <a:rPr lang="es-ES" sz="1100" dirty="0" smtClean="0">
                <a:solidFill>
                  <a:srgbClr val="000000"/>
                </a:solidFill>
                <a:latin typeface="Tahoma" pitchFamily="34" charset="0"/>
              </a:rPr>
              <a:t>consumidor conectado</a:t>
            </a:r>
            <a:endParaRPr lang="es-ES" sz="1100" dirty="0">
              <a:solidFill>
                <a:srgbClr val="000000"/>
              </a:solidFill>
              <a:latin typeface="Tahoma" pitchFamily="34" charset="0"/>
            </a:endParaRPr>
          </a:p>
        </p:txBody>
      </p:sp>
      <p:sp>
        <p:nvSpPr>
          <p:cNvPr id="21515" name="TextBox 11"/>
          <p:cNvSpPr txBox="1">
            <a:spLocks noChangeArrowheads="1"/>
          </p:cNvSpPr>
          <p:nvPr/>
        </p:nvSpPr>
        <p:spPr bwMode="auto">
          <a:xfrm rot="-4970257">
            <a:off x="1036638" y="4114800"/>
            <a:ext cx="3498850" cy="431800"/>
          </a:xfrm>
          <a:prstGeom prst="rect">
            <a:avLst/>
          </a:prstGeom>
          <a:noFill/>
          <a:ln w="9525">
            <a:noFill/>
            <a:miter lim="800000"/>
            <a:headEnd/>
            <a:tailEnd/>
          </a:ln>
        </p:spPr>
        <p:txBody>
          <a:bodyPr>
            <a:spAutoFit/>
          </a:bodyPr>
          <a:lstStyle/>
          <a:p>
            <a:r>
              <a:rPr lang="es-ES" sz="1100" b="1">
                <a:solidFill>
                  <a:srgbClr val="000000"/>
                </a:solidFill>
                <a:latin typeface="Tahoma" pitchFamily="34" charset="0"/>
              </a:rPr>
              <a:t>Medición eficaz</a:t>
            </a:r>
            <a:r>
              <a:rPr lang="es-ES" sz="1100">
                <a:solidFill>
                  <a:srgbClr val="000000"/>
                </a:solidFill>
                <a:latin typeface="Tahoma" pitchFamily="34" charset="0"/>
              </a:rPr>
              <a:t> del ROI y de las inversiones en marketing</a:t>
            </a:r>
          </a:p>
        </p:txBody>
      </p:sp>
      <p:sp>
        <p:nvSpPr>
          <p:cNvPr id="21516" name="TextBox 12"/>
          <p:cNvSpPr txBox="1">
            <a:spLocks noChangeArrowheads="1"/>
          </p:cNvSpPr>
          <p:nvPr/>
        </p:nvSpPr>
        <p:spPr bwMode="auto">
          <a:xfrm rot="-4970257">
            <a:off x="2288382" y="4020343"/>
            <a:ext cx="3168650" cy="430213"/>
          </a:xfrm>
          <a:prstGeom prst="rect">
            <a:avLst/>
          </a:prstGeom>
          <a:noFill/>
          <a:ln w="9525">
            <a:noFill/>
            <a:miter lim="800000"/>
            <a:headEnd/>
            <a:tailEnd/>
          </a:ln>
        </p:spPr>
        <p:txBody>
          <a:bodyPr>
            <a:spAutoFit/>
          </a:bodyPr>
          <a:lstStyle/>
          <a:p>
            <a:r>
              <a:rPr lang="es-ES" sz="1100" b="1">
                <a:solidFill>
                  <a:srgbClr val="000000"/>
                </a:solidFill>
                <a:latin typeface="Tahoma" pitchFamily="34" charset="0"/>
              </a:rPr>
              <a:t>Eficiencia mejorada </a:t>
            </a:r>
            <a:r>
              <a:rPr lang="es-ES" sz="1100">
                <a:solidFill>
                  <a:srgbClr val="000000"/>
                </a:solidFill>
                <a:latin typeface="Tahoma" pitchFamily="34" charset="0"/>
              </a:rPr>
              <a:t>de la gestión del marketing y de la marca digital</a:t>
            </a:r>
          </a:p>
        </p:txBody>
      </p:sp>
      <p:sp>
        <p:nvSpPr>
          <p:cNvPr id="21517" name="TextBox 13"/>
          <p:cNvSpPr txBox="1">
            <a:spLocks noChangeArrowheads="1"/>
          </p:cNvSpPr>
          <p:nvPr/>
        </p:nvSpPr>
        <p:spPr bwMode="auto">
          <a:xfrm rot="16629743">
            <a:off x="2865437" y="4184624"/>
            <a:ext cx="3167063" cy="600164"/>
          </a:xfrm>
          <a:prstGeom prst="rect">
            <a:avLst/>
          </a:prstGeom>
          <a:noFill/>
          <a:ln w="9525">
            <a:noFill/>
            <a:miter lim="800000"/>
            <a:headEnd/>
            <a:tailEnd/>
          </a:ln>
        </p:spPr>
        <p:txBody>
          <a:bodyPr>
            <a:spAutoFit/>
          </a:bodyPr>
          <a:lstStyle/>
          <a:p>
            <a:r>
              <a:rPr lang="es-ES" sz="1100" dirty="0">
                <a:solidFill>
                  <a:srgbClr val="000000"/>
                </a:solidFill>
                <a:latin typeface="Tahoma" pitchFamily="34" charset="0"/>
              </a:rPr>
              <a:t>Actualización de los sitios web y las plataformas </a:t>
            </a:r>
            <a:r>
              <a:rPr lang="es-ES" sz="1100" dirty="0" err="1" smtClean="0">
                <a:solidFill>
                  <a:srgbClr val="000000"/>
                </a:solidFill>
                <a:latin typeface="Tahoma" pitchFamily="34" charset="0"/>
              </a:rPr>
              <a:t>ecommerce</a:t>
            </a:r>
            <a:r>
              <a:rPr lang="es-ES" sz="1100" dirty="0" smtClean="0">
                <a:solidFill>
                  <a:srgbClr val="000000"/>
                </a:solidFill>
                <a:latin typeface="Tahoma" pitchFamily="34" charset="0"/>
              </a:rPr>
              <a:t> para </a:t>
            </a:r>
            <a:r>
              <a:rPr lang="es-ES" sz="1100" dirty="0">
                <a:solidFill>
                  <a:srgbClr val="000000"/>
                </a:solidFill>
                <a:latin typeface="Tahoma" pitchFamily="34" charset="0"/>
              </a:rPr>
              <a:t>un </a:t>
            </a:r>
            <a:r>
              <a:rPr lang="es-ES" sz="1100" b="1" dirty="0">
                <a:solidFill>
                  <a:srgbClr val="000000"/>
                </a:solidFill>
                <a:latin typeface="Tahoma" pitchFamily="34" charset="0"/>
              </a:rPr>
              <a:t>mundo de tecnología móvil</a:t>
            </a:r>
          </a:p>
        </p:txBody>
      </p:sp>
      <p:sp>
        <p:nvSpPr>
          <p:cNvPr id="21518" name="TextBox 14"/>
          <p:cNvSpPr txBox="1">
            <a:spLocks noChangeArrowheads="1"/>
          </p:cNvSpPr>
          <p:nvPr/>
        </p:nvSpPr>
        <p:spPr bwMode="auto">
          <a:xfrm rot="16629743">
            <a:off x="3402706" y="4250832"/>
            <a:ext cx="3168650" cy="430213"/>
          </a:xfrm>
          <a:prstGeom prst="rect">
            <a:avLst/>
          </a:prstGeom>
          <a:noFill/>
          <a:ln w="9525">
            <a:noFill/>
            <a:miter lim="800000"/>
            <a:headEnd/>
            <a:tailEnd/>
          </a:ln>
        </p:spPr>
        <p:txBody>
          <a:bodyPr>
            <a:spAutoFit/>
          </a:bodyPr>
          <a:lstStyle/>
          <a:p>
            <a:r>
              <a:rPr lang="es-ES" sz="1100">
                <a:solidFill>
                  <a:srgbClr val="000000"/>
                </a:solidFill>
                <a:latin typeface="Tahoma" pitchFamily="34" charset="0"/>
              </a:rPr>
              <a:t>Mayor </a:t>
            </a:r>
            <a:r>
              <a:rPr lang="es-ES" sz="1100" b="1">
                <a:solidFill>
                  <a:srgbClr val="000000"/>
                </a:solidFill>
                <a:latin typeface="Tahoma" pitchFamily="34" charset="0"/>
              </a:rPr>
              <a:t>colaboración interna </a:t>
            </a:r>
            <a:r>
              <a:rPr lang="es-ES" sz="1100">
                <a:solidFill>
                  <a:srgbClr val="000000"/>
                </a:solidFill>
                <a:latin typeface="Tahoma" pitchFamily="34" charset="0"/>
              </a:rPr>
              <a:t>en las fronteras, las marcas y los silos</a:t>
            </a:r>
          </a:p>
        </p:txBody>
      </p:sp>
      <p:sp>
        <p:nvSpPr>
          <p:cNvPr id="21519" name="TextBox 15"/>
          <p:cNvSpPr txBox="1">
            <a:spLocks noChangeArrowheads="1"/>
          </p:cNvSpPr>
          <p:nvPr/>
        </p:nvSpPr>
        <p:spPr bwMode="auto">
          <a:xfrm rot="16629743">
            <a:off x="4660106" y="4439108"/>
            <a:ext cx="2727325" cy="430887"/>
          </a:xfrm>
          <a:prstGeom prst="rect">
            <a:avLst/>
          </a:prstGeom>
          <a:noFill/>
          <a:ln w="9525">
            <a:noFill/>
            <a:miter lim="800000"/>
            <a:headEnd/>
            <a:tailEnd/>
          </a:ln>
        </p:spPr>
        <p:txBody>
          <a:bodyPr>
            <a:spAutoFit/>
          </a:bodyPr>
          <a:lstStyle/>
          <a:p>
            <a:r>
              <a:rPr lang="es-ES" sz="1100" dirty="0">
                <a:solidFill>
                  <a:srgbClr val="000000"/>
                </a:solidFill>
                <a:latin typeface="Tahoma" pitchFamily="34" charset="0"/>
              </a:rPr>
              <a:t>Ser visto como un </a:t>
            </a:r>
            <a:r>
              <a:rPr lang="es-ES" sz="1100" b="1" dirty="0">
                <a:solidFill>
                  <a:srgbClr val="000000"/>
                </a:solidFill>
                <a:latin typeface="Tahoma" pitchFamily="34" charset="0"/>
              </a:rPr>
              <a:t>innovador </a:t>
            </a:r>
            <a:r>
              <a:rPr lang="es-ES" sz="1100" dirty="0">
                <a:solidFill>
                  <a:srgbClr val="000000"/>
                </a:solidFill>
                <a:latin typeface="Tahoma" pitchFamily="34" charset="0"/>
              </a:rPr>
              <a:t>en </a:t>
            </a:r>
            <a:r>
              <a:rPr lang="es-ES" sz="1100" dirty="0" smtClean="0">
                <a:solidFill>
                  <a:srgbClr val="000000"/>
                </a:solidFill>
                <a:latin typeface="Tahoma" pitchFamily="34" charset="0"/>
              </a:rPr>
              <a:t>nuestra industria</a:t>
            </a:r>
            <a:endParaRPr lang="es-ES" sz="1100" dirty="0">
              <a:solidFill>
                <a:srgbClr val="000000"/>
              </a:solidFill>
              <a:latin typeface="Tahoma" pitchFamily="34" charset="0"/>
            </a:endParaRPr>
          </a:p>
        </p:txBody>
      </p:sp>
      <p:sp>
        <p:nvSpPr>
          <p:cNvPr id="21520" name="TextBox 16"/>
          <p:cNvSpPr txBox="1">
            <a:spLocks noChangeArrowheads="1"/>
          </p:cNvSpPr>
          <p:nvPr/>
        </p:nvSpPr>
        <p:spPr bwMode="auto">
          <a:xfrm rot="16629743">
            <a:off x="4095845" y="4354332"/>
            <a:ext cx="2727325" cy="430212"/>
          </a:xfrm>
          <a:prstGeom prst="rect">
            <a:avLst/>
          </a:prstGeom>
          <a:noFill/>
          <a:ln w="9525">
            <a:noFill/>
            <a:miter lim="800000"/>
            <a:headEnd/>
            <a:tailEnd/>
          </a:ln>
        </p:spPr>
        <p:txBody>
          <a:bodyPr>
            <a:spAutoFit/>
          </a:bodyPr>
          <a:lstStyle/>
          <a:p>
            <a:r>
              <a:rPr lang="es-ES" sz="1100">
                <a:solidFill>
                  <a:srgbClr val="000000"/>
                </a:solidFill>
                <a:latin typeface="Tahoma" pitchFamily="34" charset="0"/>
              </a:rPr>
              <a:t>Empleo del poder de las </a:t>
            </a:r>
            <a:r>
              <a:rPr lang="es-ES" sz="1100" b="1">
                <a:solidFill>
                  <a:srgbClr val="000000"/>
                </a:solidFill>
                <a:latin typeface="Tahoma" pitchFamily="34" charset="0"/>
              </a:rPr>
              <a:t>plataformas sociales digitales </a:t>
            </a:r>
            <a:r>
              <a:rPr lang="es-ES" sz="1100">
                <a:solidFill>
                  <a:srgbClr val="000000"/>
                </a:solidFill>
                <a:latin typeface="Tahoma" pitchFamily="34" charset="0"/>
              </a:rPr>
              <a:t>y del comercio social</a:t>
            </a:r>
          </a:p>
        </p:txBody>
      </p:sp>
      <p:sp>
        <p:nvSpPr>
          <p:cNvPr id="21521" name="TextBox 17"/>
          <p:cNvSpPr txBox="1">
            <a:spLocks noChangeArrowheads="1"/>
          </p:cNvSpPr>
          <p:nvPr/>
        </p:nvSpPr>
        <p:spPr bwMode="auto">
          <a:xfrm rot="-4970257">
            <a:off x="5123656" y="4647407"/>
            <a:ext cx="2886075" cy="261938"/>
          </a:xfrm>
          <a:prstGeom prst="rect">
            <a:avLst/>
          </a:prstGeom>
          <a:noFill/>
          <a:ln w="9525">
            <a:noFill/>
            <a:miter lim="800000"/>
            <a:headEnd/>
            <a:tailEnd/>
          </a:ln>
        </p:spPr>
        <p:txBody>
          <a:bodyPr>
            <a:spAutoFit/>
          </a:bodyPr>
          <a:lstStyle/>
          <a:p>
            <a:r>
              <a:rPr lang="es-ES" sz="1100">
                <a:solidFill>
                  <a:srgbClr val="000000"/>
                </a:solidFill>
                <a:latin typeface="Tahoma" pitchFamily="34" charset="0"/>
              </a:rPr>
              <a:t>No quedarse atrás con respecto a la </a:t>
            </a:r>
            <a:r>
              <a:rPr lang="es-ES" sz="1100" b="1">
                <a:solidFill>
                  <a:srgbClr val="000000"/>
                </a:solidFill>
                <a:latin typeface="Tahoma" pitchFamily="34" charset="0"/>
              </a:rPr>
              <a:t>competencia</a:t>
            </a:r>
          </a:p>
        </p:txBody>
      </p:sp>
      <p:sp>
        <p:nvSpPr>
          <p:cNvPr id="21522" name="TextBox 18"/>
          <p:cNvSpPr txBox="1">
            <a:spLocks noChangeArrowheads="1"/>
          </p:cNvSpPr>
          <p:nvPr/>
        </p:nvSpPr>
        <p:spPr bwMode="auto">
          <a:xfrm rot="-4970257">
            <a:off x="5921375" y="4625976"/>
            <a:ext cx="2505075" cy="431800"/>
          </a:xfrm>
          <a:prstGeom prst="rect">
            <a:avLst/>
          </a:prstGeom>
          <a:noFill/>
          <a:ln w="9525">
            <a:noFill/>
            <a:miter lim="800000"/>
            <a:headEnd/>
            <a:tailEnd/>
          </a:ln>
        </p:spPr>
        <p:txBody>
          <a:bodyPr>
            <a:spAutoFit/>
          </a:bodyPr>
          <a:lstStyle/>
          <a:p>
            <a:r>
              <a:rPr lang="es-ES" sz="1100">
                <a:solidFill>
                  <a:srgbClr val="000000"/>
                </a:solidFill>
                <a:latin typeface="Tahoma" pitchFamily="34" charset="0"/>
              </a:rPr>
              <a:t>Identificación y aprovechamiento de </a:t>
            </a:r>
            <a:r>
              <a:rPr lang="es-ES" sz="1100" b="1">
                <a:solidFill>
                  <a:srgbClr val="000000"/>
                </a:solidFill>
                <a:latin typeface="Tahoma" pitchFamily="34" charset="0"/>
              </a:rPr>
              <a:t>nuevas fuentes de ingresos </a:t>
            </a:r>
            <a:r>
              <a:rPr lang="es-ES" sz="1100">
                <a:solidFill>
                  <a:srgbClr val="000000"/>
                </a:solidFill>
                <a:latin typeface="Tahoma" pitchFamily="34" charset="0"/>
              </a:rPr>
              <a:t>provenientes de productos digitales</a:t>
            </a:r>
          </a:p>
        </p:txBody>
      </p:sp>
      <p:sp>
        <p:nvSpPr>
          <p:cNvPr id="21523" name="TextBox 19"/>
          <p:cNvSpPr txBox="1">
            <a:spLocks noChangeArrowheads="1"/>
          </p:cNvSpPr>
          <p:nvPr/>
        </p:nvSpPr>
        <p:spPr bwMode="auto">
          <a:xfrm rot="-4970257">
            <a:off x="6561931" y="4607719"/>
            <a:ext cx="2354263" cy="428625"/>
          </a:xfrm>
          <a:prstGeom prst="rect">
            <a:avLst/>
          </a:prstGeom>
          <a:noFill/>
          <a:ln w="9525">
            <a:noFill/>
            <a:miter lim="800000"/>
            <a:headEnd/>
            <a:tailEnd/>
          </a:ln>
        </p:spPr>
        <p:txBody>
          <a:bodyPr>
            <a:spAutoFit/>
          </a:bodyPr>
          <a:lstStyle/>
          <a:p>
            <a:r>
              <a:rPr lang="es-ES" sz="1100">
                <a:solidFill>
                  <a:srgbClr val="000000"/>
                </a:solidFill>
                <a:latin typeface="Tahoma" pitchFamily="34" charset="0"/>
              </a:rPr>
              <a:t>Preocupación por los efectos de la </a:t>
            </a:r>
            <a:r>
              <a:rPr lang="es-ES" sz="1100" b="1">
                <a:solidFill>
                  <a:srgbClr val="000000"/>
                </a:solidFill>
                <a:latin typeface="Tahoma" pitchFamily="34" charset="0"/>
              </a:rPr>
              <a:t>alteración digital</a:t>
            </a:r>
          </a:p>
        </p:txBody>
      </p:sp>
      <p:sp>
        <p:nvSpPr>
          <p:cNvPr id="21524" name="TextBox 20"/>
          <p:cNvSpPr txBox="1">
            <a:spLocks noChangeArrowheads="1"/>
          </p:cNvSpPr>
          <p:nvPr/>
        </p:nvSpPr>
        <p:spPr bwMode="auto">
          <a:xfrm rot="-4970257">
            <a:off x="7338219" y="4901406"/>
            <a:ext cx="1892300" cy="261938"/>
          </a:xfrm>
          <a:prstGeom prst="rect">
            <a:avLst/>
          </a:prstGeom>
          <a:noFill/>
          <a:ln w="9525">
            <a:noFill/>
            <a:miter lim="800000"/>
            <a:headEnd/>
            <a:tailEnd/>
          </a:ln>
        </p:spPr>
        <p:txBody>
          <a:bodyPr>
            <a:spAutoFit/>
          </a:bodyPr>
          <a:lstStyle/>
          <a:p>
            <a:r>
              <a:rPr lang="es-ES" sz="1100">
                <a:solidFill>
                  <a:srgbClr val="000000"/>
                </a:solidFill>
                <a:latin typeface="Tahoma" pitchFamily="34" charset="0"/>
              </a:rPr>
              <a:t>Prepararse para la </a:t>
            </a:r>
            <a:r>
              <a:rPr lang="es-ES" sz="1100" b="1">
                <a:solidFill>
                  <a:srgbClr val="000000"/>
                </a:solidFill>
                <a:latin typeface="Tahoma" pitchFamily="34" charset="0"/>
              </a:rPr>
              <a:t>vida después de la televisión</a:t>
            </a:r>
          </a:p>
        </p:txBody>
      </p:sp>
      <p:sp>
        <p:nvSpPr>
          <p:cNvPr id="21525" name="TextBox 25"/>
          <p:cNvSpPr txBox="1">
            <a:spLocks noChangeArrowheads="1"/>
          </p:cNvSpPr>
          <p:nvPr/>
        </p:nvSpPr>
        <p:spPr bwMode="auto">
          <a:xfrm>
            <a:off x="0" y="6459538"/>
            <a:ext cx="6553200" cy="246062"/>
          </a:xfrm>
          <a:prstGeom prst="rect">
            <a:avLst/>
          </a:prstGeom>
          <a:noFill/>
          <a:ln w="9525">
            <a:noFill/>
            <a:miter lim="800000"/>
            <a:headEnd/>
            <a:tailEnd/>
          </a:ln>
        </p:spPr>
        <p:txBody>
          <a:bodyPr>
            <a:spAutoFit/>
          </a:bodyPr>
          <a:lstStyle/>
          <a:p>
            <a:r>
              <a:rPr lang="es-ES" altLang="en-US" sz="1000">
                <a:solidFill>
                  <a:srgbClr val="000000"/>
                </a:solidFill>
                <a:latin typeface="Tahoma" pitchFamily="34" charset="0"/>
              </a:rPr>
              <a:t>Fuente: WFA/TDC Digital Strategy &amp; Digital Transformation; Base: 37; Fecha: marzo de 2015</a:t>
            </a:r>
          </a:p>
        </p:txBody>
      </p:sp>
      <p:sp>
        <p:nvSpPr>
          <p:cNvPr id="21528" name="Rectangle 24"/>
          <p:cNvSpPr>
            <a:spLocks noChangeArrowheads="1"/>
          </p:cNvSpPr>
          <p:nvPr/>
        </p:nvSpPr>
        <p:spPr bwMode="auto">
          <a:xfrm>
            <a:off x="900113" y="1484313"/>
            <a:ext cx="7596187" cy="641350"/>
          </a:xfrm>
          <a:prstGeom prst="rect">
            <a:avLst/>
          </a:prstGeom>
          <a:noFill/>
          <a:ln w="9525">
            <a:noFill/>
            <a:miter lim="800000"/>
            <a:headEnd/>
            <a:tailEnd/>
          </a:ln>
          <a:effectLst/>
        </p:spPr>
        <p:txBody>
          <a:bodyPr>
            <a:spAutoFit/>
          </a:bodyPr>
          <a:lstStyle/>
          <a:p>
            <a:r>
              <a:rPr lang="en-IE">
                <a:solidFill>
                  <a:srgbClr val="7F7F7F"/>
                </a:solidFill>
                <a:latin typeface="Tahoma" pitchFamily="34" charset="0"/>
              </a:rPr>
              <a:t>P. Clasifique los siguientes motores e iniciativas de acuerdo a qué tan importantes son para la transformación digital de su organización</a:t>
            </a:r>
            <a:endParaRPr lang="es-ES">
              <a:solidFill>
                <a:srgbClr val="7F7F7F"/>
              </a:solidFill>
              <a:latin typeface="Tahoma" pitchFamily="34" charset="0"/>
            </a:endParaRPr>
          </a:p>
        </p:txBody>
      </p:sp>
      <p:sp>
        <p:nvSpPr>
          <p:cNvPr id="21529" name="TextBox 4"/>
          <p:cNvSpPr txBox="1">
            <a:spLocks noChangeArrowheads="1"/>
          </p:cNvSpPr>
          <p:nvPr/>
        </p:nvSpPr>
        <p:spPr bwMode="auto">
          <a:xfrm>
            <a:off x="179388" y="2276475"/>
            <a:ext cx="1368425" cy="457200"/>
          </a:xfrm>
          <a:prstGeom prst="rect">
            <a:avLst/>
          </a:prstGeom>
          <a:noFill/>
          <a:ln w="9525">
            <a:noFill/>
            <a:miter lim="800000"/>
            <a:headEnd/>
            <a:tailEnd/>
          </a:ln>
        </p:spPr>
        <p:txBody>
          <a:bodyPr>
            <a:spAutoFit/>
          </a:bodyPr>
          <a:lstStyle/>
          <a:p>
            <a:r>
              <a:rPr lang="en-GB" sz="1200">
                <a:solidFill>
                  <a:srgbClr val="7F7F7F"/>
                </a:solidFill>
                <a:latin typeface="Tahoma" pitchFamily="34" charset="0"/>
                <a:cs typeface="Tahoma" pitchFamily="34" charset="0"/>
              </a:rPr>
              <a:t>Muy importante(4)</a:t>
            </a:r>
            <a:endParaRPr lang="en-IE" sz="1200">
              <a:solidFill>
                <a:srgbClr val="7F7F7F"/>
              </a:solidFill>
              <a:latin typeface="Tahoma" pitchFamily="34" charset="0"/>
              <a:cs typeface="Tahoma" pitchFamily="34" charset="0"/>
            </a:endParaRPr>
          </a:p>
        </p:txBody>
      </p:sp>
      <p:sp>
        <p:nvSpPr>
          <p:cNvPr id="21530" name="TextBox 5"/>
          <p:cNvSpPr txBox="1">
            <a:spLocks noChangeArrowheads="1"/>
          </p:cNvSpPr>
          <p:nvPr/>
        </p:nvSpPr>
        <p:spPr bwMode="auto">
          <a:xfrm>
            <a:off x="250825" y="3194050"/>
            <a:ext cx="1081088" cy="646113"/>
          </a:xfrm>
          <a:prstGeom prst="rect">
            <a:avLst/>
          </a:prstGeom>
          <a:noFill/>
          <a:ln w="9525">
            <a:noFill/>
            <a:miter lim="800000"/>
            <a:headEnd/>
            <a:tailEnd/>
          </a:ln>
        </p:spPr>
        <p:txBody>
          <a:bodyPr>
            <a:spAutoFit/>
          </a:bodyPr>
          <a:lstStyle/>
          <a:p>
            <a:r>
              <a:rPr lang="en-GB" sz="1200">
                <a:solidFill>
                  <a:srgbClr val="7F7F7F"/>
                </a:solidFill>
                <a:latin typeface="Tahoma" pitchFamily="34" charset="0"/>
                <a:cs typeface="Tahoma" pitchFamily="34" charset="0"/>
              </a:rPr>
              <a:t>Algo importante (3)</a:t>
            </a:r>
            <a:endParaRPr lang="en-IE" sz="1200">
              <a:solidFill>
                <a:srgbClr val="7F7F7F"/>
              </a:solidFill>
              <a:latin typeface="Tahoma" pitchFamily="34" charset="0"/>
              <a:cs typeface="Tahoma" pitchFamily="34" charset="0"/>
            </a:endParaRPr>
          </a:p>
        </p:txBody>
      </p:sp>
      <p:sp>
        <p:nvSpPr>
          <p:cNvPr id="21532" name="TextBox 7"/>
          <p:cNvSpPr txBox="1">
            <a:spLocks noChangeArrowheads="1"/>
          </p:cNvSpPr>
          <p:nvPr/>
        </p:nvSpPr>
        <p:spPr bwMode="auto">
          <a:xfrm>
            <a:off x="107950" y="5013325"/>
            <a:ext cx="1008063" cy="639763"/>
          </a:xfrm>
          <a:prstGeom prst="rect">
            <a:avLst/>
          </a:prstGeom>
          <a:noFill/>
          <a:ln w="9525">
            <a:noFill/>
            <a:miter lim="800000"/>
            <a:headEnd/>
            <a:tailEnd/>
          </a:ln>
        </p:spPr>
        <p:txBody>
          <a:bodyPr>
            <a:spAutoFit/>
          </a:bodyPr>
          <a:lstStyle/>
          <a:p>
            <a:r>
              <a:rPr lang="en-GB" sz="1200">
                <a:solidFill>
                  <a:srgbClr val="7F7F7F"/>
                </a:solidFill>
                <a:latin typeface="Tahoma" pitchFamily="34" charset="0"/>
                <a:cs typeface="Tahoma" pitchFamily="34" charset="0"/>
              </a:rPr>
              <a:t>Para nada importante</a:t>
            </a:r>
          </a:p>
          <a:p>
            <a:r>
              <a:rPr lang="en-GB" sz="1200">
                <a:solidFill>
                  <a:srgbClr val="7F7F7F"/>
                </a:solidFill>
                <a:latin typeface="Tahoma" pitchFamily="34" charset="0"/>
                <a:cs typeface="Tahoma" pitchFamily="34" charset="0"/>
              </a:rPr>
              <a:t>(1)</a:t>
            </a:r>
            <a:endParaRPr lang="en-IE" sz="1200">
              <a:solidFill>
                <a:srgbClr val="7F7F7F"/>
              </a:solidFill>
              <a:latin typeface="Tahoma" pitchFamily="34" charset="0"/>
              <a:cs typeface="Tahoma" pitchFamily="34" charset="0"/>
            </a:endParaRPr>
          </a:p>
        </p:txBody>
      </p:sp>
      <p:sp>
        <p:nvSpPr>
          <p:cNvPr id="21533" name="TextBox 6"/>
          <p:cNvSpPr txBox="1">
            <a:spLocks noChangeArrowheads="1"/>
          </p:cNvSpPr>
          <p:nvPr/>
        </p:nvSpPr>
        <p:spPr bwMode="auto">
          <a:xfrm>
            <a:off x="107950" y="4076700"/>
            <a:ext cx="1331913" cy="639763"/>
          </a:xfrm>
          <a:prstGeom prst="rect">
            <a:avLst/>
          </a:prstGeom>
          <a:noFill/>
          <a:ln w="9525">
            <a:noFill/>
            <a:miter lim="800000"/>
            <a:headEnd/>
            <a:tailEnd/>
          </a:ln>
        </p:spPr>
        <p:txBody>
          <a:bodyPr>
            <a:spAutoFit/>
          </a:bodyPr>
          <a:lstStyle/>
          <a:p>
            <a:r>
              <a:rPr lang="en-GB" sz="1200">
                <a:solidFill>
                  <a:srgbClr val="7F7F7F"/>
                </a:solidFill>
                <a:latin typeface="Tahoma" pitchFamily="34" charset="0"/>
                <a:cs typeface="Tahoma" pitchFamily="34" charset="0"/>
              </a:rPr>
              <a:t>No muy importante</a:t>
            </a:r>
          </a:p>
          <a:p>
            <a:r>
              <a:rPr lang="en-GB" sz="1200">
                <a:solidFill>
                  <a:srgbClr val="7F7F7F"/>
                </a:solidFill>
                <a:latin typeface="Tahoma" pitchFamily="34" charset="0"/>
                <a:cs typeface="Tahoma" pitchFamily="34" charset="0"/>
              </a:rPr>
              <a:t>(2)</a:t>
            </a:r>
            <a:endParaRPr lang="en-IE" sz="1200">
              <a:solidFill>
                <a:srgbClr val="7F7F7F"/>
              </a:solidFill>
              <a:latin typeface="Tahoma" pitchFamily="34" charset="0"/>
              <a:cs typeface="Tahoma" pitchFamily="34" charset="0"/>
            </a:endParaRPr>
          </a:p>
        </p:txBody>
      </p:sp>
      <p:sp>
        <p:nvSpPr>
          <p:cNvPr id="4" name="Rectangle 3"/>
          <p:cNvSpPr/>
          <p:nvPr/>
        </p:nvSpPr>
        <p:spPr>
          <a:xfrm rot="339431">
            <a:off x="1379618" y="2168588"/>
            <a:ext cx="1073686" cy="4104282"/>
          </a:xfrm>
          <a:prstGeom prst="rect">
            <a:avLst/>
          </a:prstGeom>
          <a:solidFill>
            <a:schemeClr val="accent2">
              <a:alpha val="3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9776"/>
            <a:ext cx="8229600" cy="1143000"/>
          </a:xfrm>
        </p:spPr>
        <p:txBody>
          <a:bodyPr/>
          <a:lstStyle/>
          <a:p>
            <a:r>
              <a:rPr lang="en-GB" dirty="0" err="1" smtClean="0"/>
              <a:t>Visión</a:t>
            </a:r>
            <a:r>
              <a:rPr lang="en-GB" dirty="0" smtClean="0"/>
              <a:t> de Burberry: “la </a:t>
            </a:r>
            <a:r>
              <a:rPr lang="en-GB" dirty="0" err="1" smtClean="0"/>
              <a:t>primera</a:t>
            </a:r>
            <a:r>
              <a:rPr lang="en-GB" dirty="0" smtClean="0"/>
              <a:t> </a:t>
            </a:r>
            <a:r>
              <a:rPr lang="en-GB" dirty="0" err="1" smtClean="0"/>
              <a:t>empresa</a:t>
            </a:r>
            <a:r>
              <a:rPr lang="en-GB" dirty="0" smtClean="0"/>
              <a:t> </a:t>
            </a:r>
            <a:r>
              <a:rPr lang="en-GB" dirty="0" err="1" smtClean="0"/>
              <a:t>completamente</a:t>
            </a:r>
            <a:r>
              <a:rPr lang="en-GB" dirty="0" smtClean="0"/>
              <a:t> digital de principio a fin”</a:t>
            </a:r>
            <a:endParaRPr lang="en-IE" dirty="0"/>
          </a:p>
        </p:txBody>
      </p:sp>
      <p:pic>
        <p:nvPicPr>
          <p:cNvPr id="4" name="UE-duz1Dh20"/>
          <p:cNvPicPr>
            <a:picLocks noGrp="1" noRot="1" noChangeAspect="1"/>
          </p:cNvPicPr>
          <p:nvPr>
            <p:ph idx="1"/>
            <a:videoFile r:link="rId1"/>
          </p:nvPr>
        </p:nvPicPr>
        <p:blipFill>
          <a:blip r:embed="rId3"/>
          <a:stretch>
            <a:fillRect/>
          </a:stretch>
        </p:blipFill>
        <p:spPr>
          <a:xfrm>
            <a:off x="838200" y="1743075"/>
            <a:ext cx="7467600" cy="4200525"/>
          </a:xfrm>
          <a:prstGeom prst="rect">
            <a:avLst/>
          </a:prstGeom>
        </p:spPr>
      </p:pic>
    </p:spTree>
    <p:extLst>
      <p:ext uri="{BB962C8B-B14F-4D97-AF65-F5344CB8AC3E}">
        <p14:creationId xmlns:p14="http://schemas.microsoft.com/office/powerpoint/2010/main" val="405356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108054"/>
            <a:ext cx="9134475" cy="696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90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Y qué piensan nuestros miembros…</a:t>
            </a:r>
            <a:br>
              <a:rPr lang="es-CO" dirty="0" smtClean="0"/>
            </a:br>
            <a:r>
              <a:rPr lang="es-CO" dirty="0" smtClean="0"/>
              <a:t>DIGITAL</a:t>
            </a:r>
            <a:r>
              <a:rPr lang="es-CO" b="0" dirty="0" smtClean="0"/>
              <a:t>FORUM</a:t>
            </a:r>
            <a:r>
              <a:rPr lang="es-CO" dirty="0" smtClean="0"/>
              <a:t>, Paris </a:t>
            </a:r>
            <a:endParaRPr lang="en-IE" dirty="0"/>
          </a:p>
        </p:txBody>
      </p:sp>
      <p:pic>
        <p:nvPicPr>
          <p:cNvPr id="4" name="if46wCWKxfM"/>
          <p:cNvPicPr>
            <a:picLocks noGrp="1" noRot="1" noChangeAspect="1"/>
          </p:cNvPicPr>
          <p:nvPr>
            <p:ph idx="1"/>
            <a:videoFile r:link="rId1"/>
          </p:nvPr>
        </p:nvPicPr>
        <p:blipFill>
          <a:blip r:embed="rId4"/>
          <a:stretch>
            <a:fillRect/>
          </a:stretch>
        </p:blipFill>
        <p:spPr>
          <a:xfrm>
            <a:off x="762000" y="1600200"/>
            <a:ext cx="7543800" cy="4243388"/>
          </a:xfrm>
          <a:prstGeom prst="rect">
            <a:avLst/>
          </a:prstGeom>
        </p:spPr>
      </p:pic>
    </p:spTree>
    <p:extLst>
      <p:ext uri="{BB962C8B-B14F-4D97-AF65-F5344CB8AC3E}">
        <p14:creationId xmlns:p14="http://schemas.microsoft.com/office/powerpoint/2010/main" val="3817630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5"/>
          <p:cNvSpPr txBox="1">
            <a:spLocks noChangeArrowheads="1"/>
          </p:cNvSpPr>
          <p:nvPr/>
        </p:nvSpPr>
        <p:spPr bwMode="auto">
          <a:xfrm>
            <a:off x="0" y="6459538"/>
            <a:ext cx="6553200" cy="246062"/>
          </a:xfrm>
          <a:prstGeom prst="rect">
            <a:avLst/>
          </a:prstGeom>
          <a:noFill/>
          <a:ln w="9525">
            <a:noFill/>
            <a:miter lim="800000"/>
            <a:headEnd/>
            <a:tailEnd/>
          </a:ln>
        </p:spPr>
        <p:txBody>
          <a:bodyPr>
            <a:spAutoFit/>
          </a:bodyPr>
          <a:lstStyle/>
          <a:p>
            <a:r>
              <a:rPr lang="es-ES" altLang="en-US" sz="1000">
                <a:solidFill>
                  <a:srgbClr val="000000"/>
                </a:solidFill>
                <a:latin typeface="Tahoma" pitchFamily="34" charset="0"/>
              </a:rPr>
              <a:t>Fuente: WFA/TDC Digital Strategy &amp; Digital Transformation; Base: 37; Fecha: enero de 2015</a:t>
            </a:r>
          </a:p>
        </p:txBody>
      </p:sp>
      <p:cxnSp>
        <p:nvCxnSpPr>
          <p:cNvPr id="7" name="Straight Connector 6"/>
          <p:cNvCxnSpPr/>
          <p:nvPr/>
        </p:nvCxnSpPr>
        <p:spPr>
          <a:xfrm>
            <a:off x="468313" y="2924175"/>
            <a:ext cx="7920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611" name="Rectangle 7"/>
          <p:cNvSpPr>
            <a:spLocks noChangeArrowheads="1"/>
          </p:cNvSpPr>
          <p:nvPr/>
        </p:nvSpPr>
        <p:spPr bwMode="auto">
          <a:xfrm>
            <a:off x="323403" y="2206625"/>
            <a:ext cx="4392613" cy="646331"/>
          </a:xfrm>
          <a:prstGeom prst="rect">
            <a:avLst/>
          </a:prstGeom>
          <a:noFill/>
          <a:ln w="9525">
            <a:noFill/>
            <a:miter lim="800000"/>
            <a:headEnd/>
            <a:tailEnd/>
          </a:ln>
        </p:spPr>
        <p:txBody>
          <a:bodyPr wrap="square">
            <a:spAutoFit/>
          </a:bodyPr>
          <a:lstStyle/>
          <a:p>
            <a:pPr algn="ctr"/>
            <a:r>
              <a:rPr lang="es-ES" dirty="0">
                <a:solidFill>
                  <a:srgbClr val="7F7F7F"/>
                </a:solidFill>
                <a:latin typeface="Tahoma" pitchFamily="34" charset="0"/>
              </a:rPr>
              <a:t>... un programa de transformación digital formal para toda </a:t>
            </a:r>
            <a:r>
              <a:rPr lang="es-ES" dirty="0" smtClean="0">
                <a:solidFill>
                  <a:srgbClr val="7F7F7F"/>
                </a:solidFill>
                <a:latin typeface="Tahoma" pitchFamily="34" charset="0"/>
              </a:rPr>
              <a:t>la organización</a:t>
            </a:r>
            <a:r>
              <a:rPr lang="es-ES" dirty="0">
                <a:solidFill>
                  <a:srgbClr val="7F7F7F"/>
                </a:solidFill>
                <a:latin typeface="Tahoma" pitchFamily="34" charset="0"/>
              </a:rPr>
              <a:t>?</a:t>
            </a:r>
          </a:p>
        </p:txBody>
      </p:sp>
      <p:sp>
        <p:nvSpPr>
          <p:cNvPr id="68612" name="Rectangle 9"/>
          <p:cNvSpPr>
            <a:spLocks noChangeArrowheads="1"/>
          </p:cNvSpPr>
          <p:nvPr/>
        </p:nvSpPr>
        <p:spPr bwMode="auto">
          <a:xfrm>
            <a:off x="4859338" y="1989138"/>
            <a:ext cx="3816350" cy="915987"/>
          </a:xfrm>
          <a:prstGeom prst="rect">
            <a:avLst/>
          </a:prstGeom>
          <a:noFill/>
          <a:ln w="9525">
            <a:noFill/>
            <a:miter lim="800000"/>
            <a:headEnd/>
            <a:tailEnd/>
          </a:ln>
        </p:spPr>
        <p:txBody>
          <a:bodyPr>
            <a:spAutoFit/>
          </a:bodyPr>
          <a:lstStyle/>
          <a:p>
            <a:pPr algn="ctr"/>
            <a:r>
              <a:rPr lang="es-ES" dirty="0">
                <a:solidFill>
                  <a:srgbClr val="7F7F7F"/>
                </a:solidFill>
                <a:latin typeface="Tahoma" pitchFamily="34" charset="0"/>
              </a:rPr>
              <a:t>... un presupuesto </a:t>
            </a:r>
            <a:r>
              <a:rPr lang="es-ES" dirty="0" smtClean="0">
                <a:solidFill>
                  <a:srgbClr val="7F7F7F"/>
                </a:solidFill>
                <a:latin typeface="Tahoma" pitchFamily="34" charset="0"/>
              </a:rPr>
              <a:t>y </a:t>
            </a:r>
            <a:r>
              <a:rPr lang="es-ES" dirty="0">
                <a:solidFill>
                  <a:srgbClr val="7F7F7F"/>
                </a:solidFill>
                <a:latin typeface="Tahoma" pitchFamily="34" charset="0"/>
              </a:rPr>
              <a:t>un programa de formación específico para su transformación digital?</a:t>
            </a:r>
          </a:p>
        </p:txBody>
      </p:sp>
      <p:sp>
        <p:nvSpPr>
          <p:cNvPr id="12" name="Title 1"/>
          <p:cNvSpPr>
            <a:spLocks noGrp="1"/>
          </p:cNvSpPr>
          <p:nvPr>
            <p:ph type="title"/>
          </p:nvPr>
        </p:nvSpPr>
        <p:spPr bwMode="auto">
          <a:extLst/>
        </p:spPr>
        <p:txBody>
          <a:bodyPr vert="horz" wrap="square" lIns="91440" tIns="45720" rIns="91440" bIns="45720" numCol="1" anchor="t" anchorCtr="0" compatLnSpc="1">
            <a:prstTxWarp prst="textNoShape">
              <a:avLst/>
            </a:prstTxWarp>
          </a:bodyPr>
          <a:lstStyle/>
          <a:p>
            <a:r>
              <a:rPr lang="es-ES" altLang="en-US" dirty="0" smtClean="0"/>
              <a:t>Programas formales y para toda la organización cada vez más disponibles</a:t>
            </a:r>
            <a:r>
              <a:rPr lang="es-ES" dirty="0" smtClean="0"/>
              <a:t/>
            </a:r>
            <a:br>
              <a:rPr lang="es-ES" dirty="0" smtClean="0"/>
            </a:br>
            <a:r>
              <a:rPr lang="es-ES" dirty="0" smtClean="0"/>
              <a:t/>
            </a:r>
            <a:br>
              <a:rPr lang="es-ES" dirty="0" smtClean="0"/>
            </a:br>
            <a:r>
              <a:rPr lang="es-ES" altLang="en-US" sz="2000" b="0" dirty="0" smtClean="0">
                <a:solidFill>
                  <a:srgbClr val="7F7F7F"/>
                </a:solidFill>
              </a:rPr>
              <a:t>P. ¿Cuenta con…</a:t>
            </a:r>
          </a:p>
        </p:txBody>
      </p:sp>
      <p:pic>
        <p:nvPicPr>
          <p:cNvPr id="68614" name="Picture 2"/>
          <p:cNvPicPr>
            <a:picLocks noChangeAspect="1" noChangeArrowheads="1"/>
          </p:cNvPicPr>
          <p:nvPr/>
        </p:nvPicPr>
        <p:blipFill>
          <a:blip r:embed="rId3"/>
          <a:srcRect/>
          <a:stretch>
            <a:fillRect/>
          </a:stretch>
        </p:blipFill>
        <p:spPr bwMode="auto">
          <a:xfrm>
            <a:off x="469900" y="2957513"/>
            <a:ext cx="8205788" cy="3438525"/>
          </a:xfrm>
          <a:prstGeom prst="rect">
            <a:avLst/>
          </a:prstGeom>
          <a:noFill/>
          <a:ln w="9525">
            <a:noFill/>
            <a:miter lim="800000"/>
            <a:headEnd/>
            <a:tailEnd/>
          </a:ln>
        </p:spPr>
      </p:pic>
      <p:sp>
        <p:nvSpPr>
          <p:cNvPr id="2" name="Rectangle 1"/>
          <p:cNvSpPr/>
          <p:nvPr/>
        </p:nvSpPr>
        <p:spPr>
          <a:xfrm>
            <a:off x="7217246" y="3952106"/>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sabe</a:t>
            </a:r>
            <a:endParaRPr lang="en-I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226771" y="3313559"/>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Si</a:t>
            </a:r>
            <a:endParaRPr lang="en-I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820566" y="3952106"/>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sabe</a:t>
            </a:r>
            <a:endParaRPr lang="en-I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830091" y="3313559"/>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Si</a:t>
            </a:r>
            <a:endParaRPr lang="en-I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381000"/>
            <a:ext cx="8439150" cy="1143000"/>
          </a:xfrm>
          <a:extLst/>
        </p:spPr>
        <p:txBody>
          <a:bodyPr vert="horz" wrap="square" lIns="91440" tIns="45720" rIns="91440" bIns="45720" numCol="1" anchor="t" anchorCtr="0" compatLnSpc="1">
            <a:prstTxWarp prst="textNoShape">
              <a:avLst/>
            </a:prstTxWarp>
          </a:bodyPr>
          <a:lstStyle/>
          <a:p>
            <a:pPr>
              <a:defRPr/>
            </a:pPr>
            <a:r>
              <a:rPr lang="es-ES" altLang="en-US" dirty="0" smtClean="0"/>
              <a:t>El establecimiento de una estrategia clara y para toda la organización es un imperativo esencial</a:t>
            </a:r>
            <a:r>
              <a:rPr dirty="0"/>
              <a:t/>
            </a:r>
            <a:br>
              <a:rPr dirty="0"/>
            </a:br>
            <a:endParaRPr lang="es-ES" altLang="en-US" sz="2000" b="0" dirty="0" smtClean="0">
              <a:solidFill>
                <a:schemeClr val="bg1">
                  <a:lumMod val="50000"/>
                </a:schemeClr>
              </a:solidFill>
            </a:endParaRPr>
          </a:p>
        </p:txBody>
      </p:sp>
      <p:sp>
        <p:nvSpPr>
          <p:cNvPr id="70658" name="TextBox 5"/>
          <p:cNvSpPr txBox="1">
            <a:spLocks noChangeArrowheads="1"/>
          </p:cNvSpPr>
          <p:nvPr/>
        </p:nvSpPr>
        <p:spPr bwMode="auto">
          <a:xfrm>
            <a:off x="0" y="6459538"/>
            <a:ext cx="6553200" cy="246062"/>
          </a:xfrm>
          <a:prstGeom prst="rect">
            <a:avLst/>
          </a:prstGeom>
          <a:noFill/>
          <a:ln w="9525">
            <a:noFill/>
            <a:miter lim="800000"/>
            <a:headEnd/>
            <a:tailEnd/>
          </a:ln>
        </p:spPr>
        <p:txBody>
          <a:bodyPr>
            <a:spAutoFit/>
          </a:bodyPr>
          <a:lstStyle/>
          <a:p>
            <a:r>
              <a:rPr lang="es-ES" altLang="en-US" sz="1000">
                <a:solidFill>
                  <a:srgbClr val="000000"/>
                </a:solidFill>
                <a:latin typeface="Tahoma" pitchFamily="34" charset="0"/>
              </a:rPr>
              <a:t>Fuente: WFA/TDC Digital Strategy &amp; Digital Transformation; Base: 34; Fecha: enero de 2015</a:t>
            </a:r>
          </a:p>
        </p:txBody>
      </p:sp>
      <p:pic>
        <p:nvPicPr>
          <p:cNvPr id="70659" name="Picture 2"/>
          <p:cNvPicPr>
            <a:picLocks noChangeAspect="1" noChangeArrowheads="1"/>
          </p:cNvPicPr>
          <p:nvPr/>
        </p:nvPicPr>
        <p:blipFill>
          <a:blip r:embed="rId3"/>
          <a:srcRect/>
          <a:stretch>
            <a:fillRect/>
          </a:stretch>
        </p:blipFill>
        <p:spPr bwMode="auto">
          <a:xfrm>
            <a:off x="169863" y="2133600"/>
            <a:ext cx="8802687" cy="4157663"/>
          </a:xfrm>
          <a:prstGeom prst="rect">
            <a:avLst/>
          </a:prstGeom>
          <a:noFill/>
          <a:ln w="9525">
            <a:noFill/>
            <a:miter lim="800000"/>
            <a:headEnd/>
            <a:tailEnd/>
          </a:ln>
        </p:spPr>
      </p:pic>
      <p:sp>
        <p:nvSpPr>
          <p:cNvPr id="3" name="Rectangle 2"/>
          <p:cNvSpPr/>
          <p:nvPr/>
        </p:nvSpPr>
        <p:spPr>
          <a:xfrm>
            <a:off x="251520" y="4005064"/>
            <a:ext cx="1656184" cy="102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2400" dirty="0">
                <a:solidFill>
                  <a:prstClr val="black"/>
                </a:solidFill>
                <a:latin typeface="Tahoma" panose="020B0604030504040204" pitchFamily="34" charset="0"/>
                <a:ea typeface="Tahoma" panose="020B0604030504040204" pitchFamily="34" charset="0"/>
                <a:cs typeface="Tahoma" panose="020B0604030504040204" pitchFamily="34" charset="0"/>
              </a:rPr>
              <a:t>No muy clara</a:t>
            </a:r>
            <a:endParaRPr lang="en-IE"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6588224" y="3342184"/>
            <a:ext cx="1656184" cy="102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2400" dirty="0">
                <a:solidFill>
                  <a:prstClr val="black"/>
                </a:solidFill>
                <a:latin typeface="Tahoma" panose="020B0604030504040204" pitchFamily="34" charset="0"/>
                <a:ea typeface="Tahoma" panose="020B0604030504040204" pitchFamily="34" charset="0"/>
                <a:cs typeface="Tahoma" panose="020B0604030504040204" pitchFamily="34" charset="0"/>
              </a:rPr>
              <a:t>Algo clara</a:t>
            </a:r>
            <a:endParaRPr lang="en-IE"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7740352" y="4797152"/>
            <a:ext cx="1296144" cy="102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Muy </a:t>
            </a:r>
          </a:p>
          <a:p>
            <a:pPr lvl="0" algn="ctr"/>
            <a:r>
              <a:rPr lang="es-CO"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Clara </a:t>
            </a:r>
            <a:endParaRPr lang="en-IE"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580112" y="2155031"/>
            <a:ext cx="1656184" cy="102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O"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Para nada clara</a:t>
            </a:r>
            <a:endParaRPr lang="en-IE"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95536" y="1772816"/>
            <a:ext cx="8784976" cy="707886"/>
          </a:xfrm>
          <a:prstGeom prst="rect">
            <a:avLst/>
          </a:prstGeom>
        </p:spPr>
        <p:txBody>
          <a:bodyPr wrap="square">
            <a:spAutoFit/>
          </a:bodyPr>
          <a:lstStyle/>
          <a:p>
            <a:r>
              <a:rPr lang="es-ES" altLang="en-US" sz="2000" dirty="0">
                <a:solidFill>
                  <a:prstClr val="white">
                    <a:lumMod val="50000"/>
                  </a:prstClr>
                </a:solidFill>
                <a:latin typeface="Tahoma" pitchFamily="34" charset="0"/>
                <a:ea typeface="Tahoma" pitchFamily="34" charset="0"/>
                <a:cs typeface="Tahoma" pitchFamily="34" charset="0"/>
              </a:rPr>
              <a:t>P. ¿Hasta qué punto cree que su organización cuenta con una estrategia digital</a:t>
            </a:r>
            <a:r>
              <a:rPr lang="es-ES" altLang="en-US" sz="2000" b="1" dirty="0">
                <a:solidFill>
                  <a:prstClr val="white">
                    <a:lumMod val="50000"/>
                  </a:prstClr>
                </a:solidFill>
                <a:latin typeface="Tahoma" pitchFamily="34" charset="0"/>
                <a:ea typeface="Tahoma" pitchFamily="34" charset="0"/>
                <a:cs typeface="Tahoma" pitchFamily="34" charset="0"/>
              </a:rPr>
              <a:t> empresarial clara</a:t>
            </a:r>
            <a:r>
              <a:rPr lang="es-ES" altLang="en-US" sz="2000" dirty="0">
                <a:solidFill>
                  <a:prstClr val="white">
                    <a:lumMod val="50000"/>
                  </a:prstClr>
                </a:solidFill>
                <a:latin typeface="Tahoma" pitchFamily="34" charset="0"/>
                <a:ea typeface="Tahoma" pitchFamily="34" charset="0"/>
                <a:cs typeface="Tahoma" pitchFamily="34" charset="0"/>
              </a:rPr>
              <a:t>?</a:t>
            </a:r>
            <a:endParaRPr lang="en-I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3" grpId="0" animBg="1"/>
      <p:bldP spid="10" grpId="0" animBg="1"/>
      <p:bldP spid="11" grpId="0" animBg="1"/>
      <p:bldP spid="1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1763713" y="2205038"/>
            <a:ext cx="66976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63713" y="3500438"/>
            <a:ext cx="66976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63713" y="4797425"/>
            <a:ext cx="66976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3713" y="6092825"/>
            <a:ext cx="669766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defRPr/>
            </a:pPr>
            <a:r>
              <a:rPr lang="es-ES" dirty="0" smtClean="0"/>
              <a:t>Los departamentos de la organización deben colaborar plenamente para superar las barreras de la transformación</a:t>
            </a:r>
            <a:r>
              <a:rPr dirty="0"/>
              <a:t/>
            </a:r>
            <a:br>
              <a:rPr dirty="0"/>
            </a:br>
            <a:r>
              <a:rPr lang="es-ES" sz="2000" b="0" dirty="0" smtClean="0">
                <a:solidFill>
                  <a:schemeClr val="bg1">
                    <a:lumMod val="50000"/>
                  </a:schemeClr>
                </a:solidFill>
              </a:rPr>
              <a:t>P. ¿Hasta qué punto los </a:t>
            </a:r>
            <a:r>
              <a:rPr lang="es-ES" sz="2000" b="0" dirty="0">
                <a:solidFill>
                  <a:prstClr val="white">
                    <a:lumMod val="50000"/>
                  </a:prstClr>
                </a:solidFill>
              </a:rPr>
              <a:t>siguientes </a:t>
            </a:r>
            <a:r>
              <a:rPr lang="es-ES" sz="2000" b="0" dirty="0" smtClean="0">
                <a:solidFill>
                  <a:schemeClr val="bg1">
                    <a:lumMod val="50000"/>
                  </a:schemeClr>
                </a:solidFill>
              </a:rPr>
              <a:t>factores están obstaculizando o inhibiendo sus esfuerzos de transformación digital?</a:t>
            </a:r>
            <a:endParaRPr lang="es-ES" sz="2000" b="0" dirty="0">
              <a:solidFill>
                <a:schemeClr val="bg1">
                  <a:lumMod val="50000"/>
                </a:schemeClr>
              </a:solidFill>
            </a:endParaRPr>
          </a:p>
        </p:txBody>
      </p:sp>
      <p:graphicFrame>
        <p:nvGraphicFramePr>
          <p:cNvPr id="27654" name="Content Placeholder 3"/>
          <p:cNvGraphicFramePr>
            <a:graphicFrameLocks noGrp="1"/>
          </p:cNvGraphicFramePr>
          <p:nvPr>
            <p:ph idx="1"/>
          </p:nvPr>
        </p:nvGraphicFramePr>
        <p:xfrm>
          <a:off x="946150" y="1820863"/>
          <a:ext cx="8331200" cy="4368800"/>
        </p:xfrm>
        <a:graphic>
          <a:graphicData uri="http://schemas.openxmlformats.org/presentationml/2006/ole">
            <mc:AlternateContent xmlns:mc="http://schemas.openxmlformats.org/markup-compatibility/2006">
              <mc:Choice xmlns:v="urn:schemas-microsoft-com:vml" Requires="v">
                <p:oleObj spid="_x0000_s27690" r:id="rId4" imgW="8333954" imgH="4365114" progId="Excel.Chart.8">
                  <p:embed/>
                </p:oleObj>
              </mc:Choice>
              <mc:Fallback>
                <p:oleObj r:id="rId4" imgW="8333954" imgH="4365114"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50" y="1820863"/>
                        <a:ext cx="83312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TextBox 4"/>
          <p:cNvSpPr txBox="1">
            <a:spLocks noChangeArrowheads="1"/>
          </p:cNvSpPr>
          <p:nvPr/>
        </p:nvSpPr>
        <p:spPr bwMode="auto">
          <a:xfrm>
            <a:off x="179388" y="2492375"/>
            <a:ext cx="1368425" cy="457200"/>
          </a:xfrm>
          <a:prstGeom prst="rect">
            <a:avLst/>
          </a:prstGeom>
          <a:noFill/>
          <a:ln w="9525">
            <a:noFill/>
            <a:miter lim="800000"/>
            <a:headEnd/>
            <a:tailEnd/>
          </a:ln>
        </p:spPr>
        <p:txBody>
          <a:bodyPr>
            <a:spAutoFit/>
          </a:bodyPr>
          <a:lstStyle/>
          <a:p>
            <a:r>
              <a:rPr lang="es-ES" sz="1200">
                <a:solidFill>
                  <a:srgbClr val="7F7F7F"/>
                </a:solidFill>
                <a:latin typeface="Tahoma" pitchFamily="34" charset="0"/>
              </a:rPr>
              <a:t>Bloquea mucho</a:t>
            </a:r>
          </a:p>
          <a:p>
            <a:r>
              <a:rPr lang="es-ES" sz="1200">
                <a:solidFill>
                  <a:srgbClr val="7F7F7F"/>
                </a:solidFill>
                <a:latin typeface="Tahoma" pitchFamily="34" charset="0"/>
              </a:rPr>
              <a:t>(4)</a:t>
            </a:r>
            <a:endParaRPr lang="es-ES" sz="1200">
              <a:solidFill>
                <a:srgbClr val="7F7F7F"/>
              </a:solidFill>
              <a:latin typeface="Tahoma" pitchFamily="34" charset="0"/>
              <a:cs typeface="Tahoma" pitchFamily="34" charset="0"/>
            </a:endParaRPr>
          </a:p>
        </p:txBody>
      </p:sp>
      <p:sp>
        <p:nvSpPr>
          <p:cNvPr id="27661" name="TextBox 5"/>
          <p:cNvSpPr txBox="1">
            <a:spLocks noChangeArrowheads="1"/>
          </p:cNvSpPr>
          <p:nvPr/>
        </p:nvSpPr>
        <p:spPr bwMode="auto">
          <a:xfrm>
            <a:off x="250825" y="3194050"/>
            <a:ext cx="1081088" cy="646113"/>
          </a:xfrm>
          <a:prstGeom prst="rect">
            <a:avLst/>
          </a:prstGeom>
          <a:noFill/>
          <a:ln w="9525">
            <a:noFill/>
            <a:miter lim="800000"/>
            <a:headEnd/>
            <a:tailEnd/>
          </a:ln>
        </p:spPr>
        <p:txBody>
          <a:bodyPr>
            <a:spAutoFit/>
          </a:bodyPr>
          <a:lstStyle/>
          <a:p>
            <a:r>
              <a:rPr lang="es-ES" sz="1200">
                <a:solidFill>
                  <a:srgbClr val="7F7F7F"/>
                </a:solidFill>
                <a:latin typeface="Tahoma" pitchFamily="34" charset="0"/>
              </a:rPr>
              <a:t>Bloquea un poco (3)</a:t>
            </a:r>
            <a:endParaRPr lang="es-ES" sz="1200">
              <a:solidFill>
                <a:srgbClr val="7F7F7F"/>
              </a:solidFill>
              <a:latin typeface="Tahoma" pitchFamily="34" charset="0"/>
              <a:cs typeface="Tahoma" pitchFamily="34" charset="0"/>
            </a:endParaRPr>
          </a:p>
        </p:txBody>
      </p:sp>
      <p:sp>
        <p:nvSpPr>
          <p:cNvPr id="27662" name="TextBox 6"/>
          <p:cNvSpPr txBox="1">
            <a:spLocks noChangeArrowheads="1"/>
          </p:cNvSpPr>
          <p:nvPr/>
        </p:nvSpPr>
        <p:spPr bwMode="auto">
          <a:xfrm>
            <a:off x="287338" y="4510088"/>
            <a:ext cx="1331912" cy="647700"/>
          </a:xfrm>
          <a:prstGeom prst="rect">
            <a:avLst/>
          </a:prstGeom>
          <a:noFill/>
          <a:ln w="9525">
            <a:noFill/>
            <a:miter lim="800000"/>
            <a:headEnd/>
            <a:tailEnd/>
          </a:ln>
        </p:spPr>
        <p:txBody>
          <a:bodyPr>
            <a:spAutoFit/>
          </a:bodyPr>
          <a:lstStyle/>
          <a:p>
            <a:r>
              <a:rPr lang="es-ES" sz="1200">
                <a:solidFill>
                  <a:srgbClr val="7F7F7F"/>
                </a:solidFill>
                <a:latin typeface="Tahoma" pitchFamily="34" charset="0"/>
              </a:rPr>
              <a:t>No bloquea demasiado</a:t>
            </a:r>
          </a:p>
          <a:p>
            <a:r>
              <a:rPr lang="es-ES" sz="1200">
                <a:solidFill>
                  <a:srgbClr val="7F7F7F"/>
                </a:solidFill>
                <a:latin typeface="Tahoma" pitchFamily="34" charset="0"/>
              </a:rPr>
              <a:t>(2)</a:t>
            </a:r>
            <a:endParaRPr lang="es-ES" sz="1200">
              <a:solidFill>
                <a:srgbClr val="7F7F7F"/>
              </a:solidFill>
              <a:latin typeface="Tahoma" pitchFamily="34" charset="0"/>
              <a:cs typeface="Tahoma" pitchFamily="34" charset="0"/>
            </a:endParaRPr>
          </a:p>
        </p:txBody>
      </p:sp>
      <p:sp>
        <p:nvSpPr>
          <p:cNvPr id="27663" name="TextBox 7"/>
          <p:cNvSpPr txBox="1">
            <a:spLocks noChangeArrowheads="1"/>
          </p:cNvSpPr>
          <p:nvPr/>
        </p:nvSpPr>
        <p:spPr bwMode="auto">
          <a:xfrm>
            <a:off x="287338" y="5786438"/>
            <a:ext cx="1331912" cy="646112"/>
          </a:xfrm>
          <a:prstGeom prst="rect">
            <a:avLst/>
          </a:prstGeom>
          <a:noFill/>
          <a:ln w="9525">
            <a:noFill/>
            <a:miter lim="800000"/>
            <a:headEnd/>
            <a:tailEnd/>
          </a:ln>
        </p:spPr>
        <p:txBody>
          <a:bodyPr>
            <a:spAutoFit/>
          </a:bodyPr>
          <a:lstStyle/>
          <a:p>
            <a:r>
              <a:rPr lang="es-ES" sz="1200">
                <a:solidFill>
                  <a:srgbClr val="7F7F7F"/>
                </a:solidFill>
                <a:latin typeface="Tahoma" pitchFamily="34" charset="0"/>
              </a:rPr>
              <a:t>No bloquea en absoluto </a:t>
            </a:r>
          </a:p>
          <a:p>
            <a:r>
              <a:rPr lang="es-ES" sz="1200">
                <a:solidFill>
                  <a:srgbClr val="7F7F7F"/>
                </a:solidFill>
                <a:latin typeface="Tahoma" pitchFamily="34" charset="0"/>
              </a:rPr>
              <a:t>(1)</a:t>
            </a:r>
            <a:endParaRPr lang="es-ES" sz="1200">
              <a:solidFill>
                <a:srgbClr val="7F7F7F"/>
              </a:solidFill>
              <a:latin typeface="Tahoma" pitchFamily="34" charset="0"/>
              <a:cs typeface="Tahoma" pitchFamily="34" charset="0"/>
            </a:endParaRPr>
          </a:p>
        </p:txBody>
      </p:sp>
      <p:sp>
        <p:nvSpPr>
          <p:cNvPr id="9" name="TextBox 8"/>
          <p:cNvSpPr txBox="1"/>
          <p:nvPr/>
        </p:nvSpPr>
        <p:spPr>
          <a:xfrm rot="16629743">
            <a:off x="270669" y="4483894"/>
            <a:ext cx="2657475" cy="261937"/>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Cooperación</a:t>
            </a:r>
            <a:r>
              <a:rPr lang="es-ES" sz="1100" dirty="0">
                <a:solidFill>
                  <a:prstClr val="black"/>
                </a:solidFill>
                <a:latin typeface="Tahoma" panose="020B0604030504040204" pitchFamily="34" charset="0"/>
              </a:rPr>
              <a:t> entre departamentos y silos</a:t>
            </a:r>
          </a:p>
        </p:txBody>
      </p:sp>
      <p:sp>
        <p:nvSpPr>
          <p:cNvPr id="26" name="TextBox 25"/>
          <p:cNvSpPr txBox="1"/>
          <p:nvPr/>
        </p:nvSpPr>
        <p:spPr>
          <a:xfrm rot="16629743">
            <a:off x="760413" y="4524375"/>
            <a:ext cx="2578100" cy="260350"/>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Establecimiento claro de roles</a:t>
            </a:r>
            <a:r>
              <a:rPr lang="es-ES" sz="1100" dirty="0">
                <a:solidFill>
                  <a:prstClr val="black"/>
                </a:solidFill>
                <a:latin typeface="Tahoma" panose="020B0604030504040204" pitchFamily="34" charset="0"/>
              </a:rPr>
              <a:t> y responsabilidades</a:t>
            </a:r>
          </a:p>
        </p:txBody>
      </p:sp>
      <p:sp>
        <p:nvSpPr>
          <p:cNvPr id="27" name="TextBox 26"/>
          <p:cNvSpPr txBox="1"/>
          <p:nvPr/>
        </p:nvSpPr>
        <p:spPr>
          <a:xfrm rot="16629743">
            <a:off x="1141874" y="4779594"/>
            <a:ext cx="3030537" cy="430887"/>
          </a:xfrm>
          <a:prstGeom prst="rect">
            <a:avLst/>
          </a:prstGeom>
          <a:solidFill>
            <a:schemeClr val="bg1">
              <a:lumMod val="85000"/>
              <a:alpha val="40000"/>
            </a:schemeClr>
          </a:solidFill>
        </p:spPr>
        <p:txBody>
          <a:bodyPr>
            <a:spAutoFit/>
          </a:bodyPr>
          <a:lstStyle/>
          <a:p>
            <a:pPr>
              <a:defRPr/>
            </a:pPr>
            <a:r>
              <a:rPr lang="es-ES" sz="1100" dirty="0">
                <a:solidFill>
                  <a:prstClr val="black"/>
                </a:solidFill>
                <a:latin typeface="Tahoma" panose="020B0604030504040204" pitchFamily="34" charset="0"/>
              </a:rPr>
              <a:t>Pensar </a:t>
            </a:r>
            <a:r>
              <a:rPr lang="es-ES" sz="1100" b="1" dirty="0">
                <a:solidFill>
                  <a:prstClr val="black"/>
                </a:solidFill>
                <a:latin typeface="Tahoma" panose="020B0604030504040204" pitchFamily="34" charset="0"/>
              </a:rPr>
              <a:t>más allá de la "mentalidad de </a:t>
            </a:r>
            <a:r>
              <a:rPr lang="es-ES" sz="1100" b="1" dirty="0" smtClean="0">
                <a:solidFill>
                  <a:prstClr val="black"/>
                </a:solidFill>
                <a:latin typeface="Tahoma" panose="020B0604030504040204" pitchFamily="34" charset="0"/>
              </a:rPr>
              <a:t>una campaña</a:t>
            </a:r>
            <a:r>
              <a:rPr lang="es-ES" sz="1100" b="1" dirty="0">
                <a:solidFill>
                  <a:prstClr val="black"/>
                </a:solidFill>
                <a:latin typeface="Tahoma" panose="020B0604030504040204" pitchFamily="34" charset="0"/>
              </a:rPr>
              <a:t>"</a:t>
            </a:r>
          </a:p>
        </p:txBody>
      </p:sp>
      <p:sp>
        <p:nvSpPr>
          <p:cNvPr id="28" name="TextBox 27"/>
          <p:cNvSpPr txBox="1"/>
          <p:nvPr/>
        </p:nvSpPr>
        <p:spPr>
          <a:xfrm rot="16629743">
            <a:off x="2265362" y="4344988"/>
            <a:ext cx="1438275" cy="260350"/>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Cultura </a:t>
            </a:r>
            <a:r>
              <a:rPr lang="es-ES" sz="1100" dirty="0">
                <a:solidFill>
                  <a:prstClr val="black"/>
                </a:solidFill>
                <a:latin typeface="Tahoma" panose="020B0604030504040204" pitchFamily="34" charset="0"/>
              </a:rPr>
              <a:t>empresarial</a:t>
            </a:r>
          </a:p>
        </p:txBody>
      </p:sp>
      <p:sp>
        <p:nvSpPr>
          <p:cNvPr id="29" name="TextBox 28"/>
          <p:cNvSpPr txBox="1"/>
          <p:nvPr/>
        </p:nvSpPr>
        <p:spPr>
          <a:xfrm rot="16629743">
            <a:off x="2129631" y="4888707"/>
            <a:ext cx="2447925" cy="261938"/>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Falta de datos</a:t>
            </a:r>
            <a:r>
              <a:rPr lang="es-ES" sz="1100" dirty="0">
                <a:solidFill>
                  <a:prstClr val="black"/>
                </a:solidFill>
                <a:latin typeface="Tahoma" panose="020B0604030504040204" pitchFamily="34" charset="0"/>
              </a:rPr>
              <a:t> para poder justificar el valor de la TD</a:t>
            </a:r>
          </a:p>
        </p:txBody>
      </p:sp>
      <p:sp>
        <p:nvSpPr>
          <p:cNvPr id="30" name="TextBox 29"/>
          <p:cNvSpPr txBox="1"/>
          <p:nvPr/>
        </p:nvSpPr>
        <p:spPr>
          <a:xfrm rot="16629743">
            <a:off x="2794000" y="4816138"/>
            <a:ext cx="2163763" cy="430887"/>
          </a:xfrm>
          <a:prstGeom prst="rect">
            <a:avLst/>
          </a:prstGeom>
          <a:solidFill>
            <a:schemeClr val="bg1">
              <a:lumMod val="85000"/>
              <a:alpha val="40000"/>
            </a:schemeClr>
          </a:solidFill>
        </p:spPr>
        <p:txBody>
          <a:bodyPr>
            <a:spAutoFit/>
          </a:bodyPr>
          <a:lstStyle/>
          <a:p>
            <a:pPr algn="r">
              <a:defRPr/>
            </a:pPr>
            <a:r>
              <a:rPr lang="es-ES" sz="1100" b="1" dirty="0" smtClean="0">
                <a:solidFill>
                  <a:prstClr val="black"/>
                </a:solidFill>
                <a:latin typeface="Tahoma" panose="020B0604030504040204" pitchFamily="34" charset="0"/>
              </a:rPr>
              <a:t>Financiamiento </a:t>
            </a:r>
            <a:r>
              <a:rPr lang="es-ES" sz="1100" dirty="0" smtClean="0">
                <a:solidFill>
                  <a:prstClr val="black"/>
                </a:solidFill>
                <a:latin typeface="Tahoma" panose="020B0604030504040204" pitchFamily="34" charset="0"/>
              </a:rPr>
              <a:t>para</a:t>
            </a:r>
            <a:r>
              <a:rPr lang="es-ES" sz="1100" dirty="0">
                <a:solidFill>
                  <a:prstClr val="black"/>
                </a:solidFill>
                <a:latin typeface="Tahoma" panose="020B0604030504040204" pitchFamily="34" charset="0"/>
              </a:rPr>
              <a:t> </a:t>
            </a:r>
            <a:r>
              <a:rPr lang="es-ES" sz="1100" dirty="0" smtClean="0">
                <a:solidFill>
                  <a:prstClr val="black"/>
                </a:solidFill>
                <a:latin typeface="Tahoma" panose="020B0604030504040204" pitchFamily="34" charset="0"/>
              </a:rPr>
              <a:t>iniciativas clave </a:t>
            </a:r>
            <a:r>
              <a:rPr lang="es-ES" sz="1100" dirty="0">
                <a:solidFill>
                  <a:prstClr val="black"/>
                </a:solidFill>
                <a:latin typeface="Tahoma" panose="020B0604030504040204" pitchFamily="34" charset="0"/>
              </a:rPr>
              <a:t>de TD</a:t>
            </a:r>
          </a:p>
        </p:txBody>
      </p:sp>
      <p:sp>
        <p:nvSpPr>
          <p:cNvPr id="31" name="TextBox 30"/>
          <p:cNvSpPr txBox="1"/>
          <p:nvPr/>
        </p:nvSpPr>
        <p:spPr>
          <a:xfrm rot="16629743">
            <a:off x="3035300" y="4975225"/>
            <a:ext cx="2501900" cy="431800"/>
          </a:xfrm>
          <a:prstGeom prst="rect">
            <a:avLst/>
          </a:prstGeom>
          <a:solidFill>
            <a:schemeClr val="bg1">
              <a:lumMod val="85000"/>
              <a:alpha val="40000"/>
            </a:schemeClr>
          </a:solidFill>
        </p:spPr>
        <p:txBody>
          <a:bodyPr>
            <a:spAutoFit/>
          </a:bodyPr>
          <a:lstStyle/>
          <a:p>
            <a:pPr algn="r">
              <a:defRPr/>
            </a:pPr>
            <a:r>
              <a:rPr lang="es-ES" sz="1100" dirty="0">
                <a:solidFill>
                  <a:prstClr val="black"/>
                </a:solidFill>
                <a:latin typeface="Tahoma" panose="020B0604030504040204" pitchFamily="34" charset="0"/>
              </a:rPr>
              <a:t>Entendimiento del comportamiento del nuevo </a:t>
            </a:r>
            <a:r>
              <a:rPr lang="es-ES" sz="1100" b="1" dirty="0" smtClean="0">
                <a:solidFill>
                  <a:prstClr val="black"/>
                </a:solidFill>
                <a:latin typeface="Tahoma" panose="020B0604030504040204" pitchFamily="34" charset="0"/>
              </a:rPr>
              <a:t>consumidor conectado</a:t>
            </a:r>
            <a:endParaRPr lang="es-ES" sz="1100" b="1" dirty="0">
              <a:solidFill>
                <a:prstClr val="black"/>
              </a:solidFill>
              <a:latin typeface="Tahoma" panose="020B0604030504040204" pitchFamily="34" charset="0"/>
            </a:endParaRPr>
          </a:p>
        </p:txBody>
      </p:sp>
      <p:sp>
        <p:nvSpPr>
          <p:cNvPr id="32" name="TextBox 31"/>
          <p:cNvSpPr txBox="1"/>
          <p:nvPr/>
        </p:nvSpPr>
        <p:spPr>
          <a:xfrm rot="16629743">
            <a:off x="3324226" y="5173662"/>
            <a:ext cx="2735262" cy="430213"/>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Falta de una visión clara </a:t>
            </a:r>
            <a:r>
              <a:rPr lang="es-ES" sz="1100" dirty="0">
                <a:solidFill>
                  <a:prstClr val="black"/>
                </a:solidFill>
                <a:latin typeface="Tahoma" panose="020B0604030504040204" pitchFamily="34" charset="0"/>
              </a:rPr>
              <a:t>sobre </a:t>
            </a:r>
            <a:r>
              <a:rPr lang="es-ES" sz="1100" dirty="0" smtClean="0">
                <a:solidFill>
                  <a:prstClr val="black"/>
                </a:solidFill>
                <a:latin typeface="Tahoma" panose="020B0604030504040204" pitchFamily="34" charset="0"/>
              </a:rPr>
              <a:t>lo que la </a:t>
            </a:r>
            <a:r>
              <a:rPr lang="es-ES" sz="1100" dirty="0">
                <a:solidFill>
                  <a:prstClr val="black"/>
                </a:solidFill>
                <a:latin typeface="Tahoma" panose="020B0604030504040204" pitchFamily="34" charset="0"/>
              </a:rPr>
              <a:t>TD puede ayudar a </a:t>
            </a:r>
            <a:r>
              <a:rPr lang="es-ES" sz="1100" dirty="0" smtClean="0">
                <a:solidFill>
                  <a:prstClr val="black"/>
                </a:solidFill>
                <a:latin typeface="Tahoma" panose="020B0604030504040204" pitchFamily="34" charset="0"/>
              </a:rPr>
              <a:t>nuestra organización </a:t>
            </a:r>
            <a:r>
              <a:rPr lang="es-ES" sz="1100" dirty="0">
                <a:solidFill>
                  <a:prstClr val="black"/>
                </a:solidFill>
                <a:latin typeface="Tahoma" panose="020B0604030504040204" pitchFamily="34" charset="0"/>
              </a:rPr>
              <a:t>a conseguir</a:t>
            </a:r>
          </a:p>
        </p:txBody>
      </p:sp>
      <p:sp>
        <p:nvSpPr>
          <p:cNvPr id="33" name="TextBox 32"/>
          <p:cNvSpPr txBox="1"/>
          <p:nvPr/>
        </p:nvSpPr>
        <p:spPr>
          <a:xfrm rot="16629743">
            <a:off x="4041775" y="4922501"/>
            <a:ext cx="2249488" cy="430887"/>
          </a:xfrm>
          <a:prstGeom prst="rect">
            <a:avLst/>
          </a:prstGeom>
          <a:solidFill>
            <a:schemeClr val="bg1">
              <a:lumMod val="85000"/>
              <a:alpha val="40000"/>
            </a:schemeClr>
          </a:solidFill>
        </p:spPr>
        <p:txBody>
          <a:bodyPr>
            <a:spAutoFit/>
          </a:bodyPr>
          <a:lstStyle/>
          <a:p>
            <a:pPr algn="r">
              <a:defRPr/>
            </a:pPr>
            <a:r>
              <a:rPr lang="es-ES" sz="1100" b="1" dirty="0">
                <a:solidFill>
                  <a:prstClr val="black"/>
                </a:solidFill>
                <a:latin typeface="Tahoma" panose="020B0604030504040204" pitchFamily="34" charset="0"/>
              </a:rPr>
              <a:t>Aptitudes</a:t>
            </a:r>
            <a:r>
              <a:rPr lang="es-ES" sz="1100" dirty="0">
                <a:solidFill>
                  <a:prstClr val="black"/>
                </a:solidFill>
                <a:latin typeface="Tahoma" panose="020B0604030504040204" pitchFamily="34" charset="0"/>
              </a:rPr>
              <a:t> empresariales </a:t>
            </a:r>
            <a:r>
              <a:rPr lang="es-ES" sz="1100" dirty="0" smtClean="0">
                <a:solidFill>
                  <a:prstClr val="black"/>
                </a:solidFill>
                <a:latin typeface="Tahoma" panose="020B0604030504040204" pitchFamily="34" charset="0"/>
              </a:rPr>
              <a:t>para cumplir</a:t>
            </a:r>
            <a:endParaRPr lang="es-ES" sz="1100" dirty="0">
              <a:solidFill>
                <a:prstClr val="black"/>
              </a:solidFill>
              <a:latin typeface="Tahoma" panose="020B0604030504040204" pitchFamily="34" charset="0"/>
            </a:endParaRPr>
          </a:p>
        </p:txBody>
      </p:sp>
      <p:sp>
        <p:nvSpPr>
          <p:cNvPr id="34" name="TextBox 33"/>
          <p:cNvSpPr txBox="1"/>
          <p:nvPr/>
        </p:nvSpPr>
        <p:spPr>
          <a:xfrm rot="16629743">
            <a:off x="4385469" y="5026819"/>
            <a:ext cx="2460625" cy="430213"/>
          </a:xfrm>
          <a:prstGeom prst="rect">
            <a:avLst/>
          </a:prstGeom>
          <a:solidFill>
            <a:schemeClr val="bg1">
              <a:lumMod val="85000"/>
              <a:alpha val="40000"/>
            </a:schemeClr>
          </a:solidFill>
        </p:spPr>
        <p:txBody>
          <a:bodyPr>
            <a:spAutoFit/>
          </a:bodyPr>
          <a:lstStyle/>
          <a:p>
            <a:pPr algn="r">
              <a:defRPr/>
            </a:pPr>
            <a:r>
              <a:rPr lang="es-ES" sz="1100" dirty="0">
                <a:solidFill>
                  <a:prstClr val="black"/>
                </a:solidFill>
                <a:latin typeface="Tahoma" panose="020B0604030504040204" pitchFamily="34" charset="0"/>
              </a:rPr>
              <a:t>Gestión del riesgo, cumplimiento, </a:t>
            </a:r>
            <a:r>
              <a:rPr lang="es-ES" sz="1100" b="1" dirty="0">
                <a:solidFill>
                  <a:prstClr val="black"/>
                </a:solidFill>
                <a:latin typeface="Tahoma" panose="020B0604030504040204" pitchFamily="34" charset="0"/>
              </a:rPr>
              <a:t>implicaciones legales</a:t>
            </a:r>
          </a:p>
        </p:txBody>
      </p:sp>
      <p:sp>
        <p:nvSpPr>
          <p:cNvPr id="35" name="TextBox 34"/>
          <p:cNvSpPr txBox="1"/>
          <p:nvPr/>
        </p:nvSpPr>
        <p:spPr>
          <a:xfrm rot="16629743">
            <a:off x="4847431" y="5252244"/>
            <a:ext cx="2459038" cy="431800"/>
          </a:xfrm>
          <a:prstGeom prst="rect">
            <a:avLst/>
          </a:prstGeom>
          <a:solidFill>
            <a:schemeClr val="bg1">
              <a:lumMod val="85000"/>
              <a:alpha val="40000"/>
            </a:schemeClr>
          </a:solidFill>
        </p:spPr>
        <p:txBody>
          <a:bodyPr>
            <a:spAutoFit/>
          </a:bodyPr>
          <a:lstStyle/>
          <a:p>
            <a:pPr algn="r">
              <a:defRPr/>
            </a:pPr>
            <a:r>
              <a:rPr lang="es-ES" sz="1100" dirty="0">
                <a:solidFill>
                  <a:prstClr val="black"/>
                </a:solidFill>
                <a:latin typeface="Tahoma" panose="020B0604030504040204" pitchFamily="34" charset="0"/>
              </a:rPr>
              <a:t>Comunicar el programa y obtener </a:t>
            </a:r>
            <a:r>
              <a:rPr lang="es-ES" sz="1100" b="1" dirty="0">
                <a:solidFill>
                  <a:prstClr val="black"/>
                </a:solidFill>
                <a:latin typeface="Tahoma" panose="020B0604030504040204" pitchFamily="34" charset="0"/>
              </a:rPr>
              <a:t>apoyo interno</a:t>
            </a:r>
          </a:p>
        </p:txBody>
      </p:sp>
      <p:sp>
        <p:nvSpPr>
          <p:cNvPr id="36" name="TextBox 35"/>
          <p:cNvSpPr txBox="1"/>
          <p:nvPr/>
        </p:nvSpPr>
        <p:spPr>
          <a:xfrm rot="16629743">
            <a:off x="5222082" y="5450681"/>
            <a:ext cx="2565400" cy="261937"/>
          </a:xfrm>
          <a:prstGeom prst="rect">
            <a:avLst/>
          </a:prstGeom>
          <a:solidFill>
            <a:schemeClr val="bg1">
              <a:lumMod val="85000"/>
              <a:alpha val="40000"/>
            </a:schemeClr>
          </a:solidFill>
        </p:spPr>
        <p:txBody>
          <a:bodyPr>
            <a:spAutoFit/>
          </a:bodyPr>
          <a:lstStyle/>
          <a:p>
            <a:pPr algn="r">
              <a:defRPr/>
            </a:pPr>
            <a:r>
              <a:rPr lang="es-ES" sz="1100" dirty="0">
                <a:solidFill>
                  <a:prstClr val="black"/>
                </a:solidFill>
                <a:latin typeface="Tahoma" panose="020B0604030504040204" pitchFamily="34" charset="0"/>
              </a:rPr>
              <a:t>Aptitudes de </a:t>
            </a:r>
            <a:r>
              <a:rPr lang="es-ES" sz="1100" b="1" dirty="0">
                <a:solidFill>
                  <a:prstClr val="black"/>
                </a:solidFill>
                <a:latin typeface="Tahoma" panose="020B0604030504040204" pitchFamily="34" charset="0"/>
              </a:rPr>
              <a:t>agencia colaboradoras </a:t>
            </a:r>
            <a:r>
              <a:rPr lang="es-ES" sz="1100" dirty="0">
                <a:solidFill>
                  <a:prstClr val="black"/>
                </a:solidFill>
                <a:latin typeface="Tahoma" panose="020B0604030504040204" pitchFamily="34" charset="0"/>
              </a:rPr>
              <a:t>de suministro</a:t>
            </a:r>
          </a:p>
        </p:txBody>
      </p:sp>
      <p:sp>
        <p:nvSpPr>
          <p:cNvPr id="37" name="TextBox 36"/>
          <p:cNvSpPr txBox="1"/>
          <p:nvPr/>
        </p:nvSpPr>
        <p:spPr>
          <a:xfrm rot="16629743">
            <a:off x="6046788" y="5165725"/>
            <a:ext cx="1862138" cy="261937"/>
          </a:xfrm>
          <a:prstGeom prst="rect">
            <a:avLst/>
          </a:prstGeom>
          <a:solidFill>
            <a:schemeClr val="bg1">
              <a:lumMod val="85000"/>
              <a:alpha val="40000"/>
            </a:schemeClr>
          </a:solidFill>
        </p:spPr>
        <p:txBody>
          <a:bodyPr>
            <a:spAutoFit/>
          </a:bodyPr>
          <a:lstStyle/>
          <a:p>
            <a:pPr algn="r">
              <a:defRPr/>
            </a:pPr>
            <a:r>
              <a:rPr lang="es-ES" sz="1100" dirty="0">
                <a:solidFill>
                  <a:prstClr val="black"/>
                </a:solidFill>
                <a:latin typeface="Tahoma" panose="020B0604030504040204" pitchFamily="34" charset="0"/>
              </a:rPr>
              <a:t>Gestión de las partes interesadas</a:t>
            </a:r>
          </a:p>
        </p:txBody>
      </p:sp>
      <p:sp>
        <p:nvSpPr>
          <p:cNvPr id="38" name="TextBox 37"/>
          <p:cNvSpPr txBox="1"/>
          <p:nvPr/>
        </p:nvSpPr>
        <p:spPr>
          <a:xfrm rot="16629743">
            <a:off x="6861175" y="2724201"/>
            <a:ext cx="1863725" cy="596900"/>
          </a:xfrm>
          <a:prstGeom prst="rect">
            <a:avLst/>
          </a:prstGeom>
          <a:solidFill>
            <a:schemeClr val="bg1">
              <a:lumMod val="85000"/>
              <a:alpha val="40000"/>
            </a:schemeClr>
          </a:solidFill>
        </p:spPr>
        <p:txBody>
          <a:bodyPr>
            <a:spAutoFit/>
          </a:bodyPr>
          <a:lstStyle/>
          <a:p>
            <a:pPr>
              <a:defRPr/>
            </a:pPr>
            <a:r>
              <a:rPr lang="es-ES" sz="1100" dirty="0">
                <a:solidFill>
                  <a:prstClr val="black"/>
                </a:solidFill>
                <a:latin typeface="Tahoma" panose="020B0604030504040204" pitchFamily="34" charset="0"/>
              </a:rPr>
              <a:t>No existe ninguna estrategia digital en toda la organización</a:t>
            </a:r>
          </a:p>
        </p:txBody>
      </p:sp>
      <p:sp>
        <p:nvSpPr>
          <p:cNvPr id="39" name="TextBox 38"/>
          <p:cNvSpPr txBox="1"/>
          <p:nvPr/>
        </p:nvSpPr>
        <p:spPr>
          <a:xfrm rot="16629743">
            <a:off x="7323931" y="2699544"/>
            <a:ext cx="2147888" cy="596900"/>
          </a:xfrm>
          <a:prstGeom prst="rect">
            <a:avLst/>
          </a:prstGeom>
          <a:solidFill>
            <a:schemeClr val="bg1">
              <a:lumMod val="85000"/>
              <a:alpha val="40000"/>
            </a:schemeClr>
          </a:solidFill>
        </p:spPr>
        <p:txBody>
          <a:bodyPr>
            <a:spAutoFit/>
          </a:bodyPr>
          <a:lstStyle/>
          <a:p>
            <a:pPr>
              <a:defRPr/>
            </a:pPr>
            <a:r>
              <a:rPr lang="es-ES" sz="1100" dirty="0">
                <a:solidFill>
                  <a:prstClr val="black"/>
                </a:solidFill>
                <a:latin typeface="Tahoma" panose="020B0604030504040204" pitchFamily="34" charset="0"/>
              </a:rPr>
              <a:t>Apoyo o implicación de liderazgo de los cargos superiores</a:t>
            </a:r>
          </a:p>
        </p:txBody>
      </p:sp>
      <p:sp>
        <p:nvSpPr>
          <p:cNvPr id="40" name="TextBox 39"/>
          <p:cNvSpPr txBox="1"/>
          <p:nvPr/>
        </p:nvSpPr>
        <p:spPr>
          <a:xfrm rot="16629743">
            <a:off x="7732713" y="3148013"/>
            <a:ext cx="2147887" cy="261937"/>
          </a:xfrm>
          <a:prstGeom prst="rect">
            <a:avLst/>
          </a:prstGeom>
          <a:solidFill>
            <a:schemeClr val="bg1">
              <a:lumMod val="85000"/>
              <a:alpha val="40000"/>
            </a:schemeClr>
          </a:solidFill>
        </p:spPr>
        <p:txBody>
          <a:bodyPr>
            <a:spAutoFit/>
          </a:bodyPr>
          <a:lstStyle/>
          <a:p>
            <a:pPr>
              <a:defRPr/>
            </a:pPr>
            <a:r>
              <a:rPr lang="es-ES" sz="1100" dirty="0">
                <a:solidFill>
                  <a:prstClr val="black"/>
                </a:solidFill>
                <a:latin typeface="Tahoma" panose="020B0604030504040204" pitchFamily="34" charset="0"/>
              </a:rPr>
              <a:t>No se sabe por dónde empezar</a:t>
            </a:r>
          </a:p>
        </p:txBody>
      </p:sp>
      <p:sp>
        <p:nvSpPr>
          <p:cNvPr id="41" name="Rectangle 40"/>
          <p:cNvSpPr/>
          <p:nvPr/>
        </p:nvSpPr>
        <p:spPr>
          <a:xfrm rot="527298">
            <a:off x="1334802" y="2750624"/>
            <a:ext cx="2025605" cy="3641355"/>
          </a:xfrm>
          <a:prstGeom prst="rect">
            <a:avLst/>
          </a:prstGeom>
          <a:solidFill>
            <a:schemeClr val="accent2">
              <a:alpha val="3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heme/theme1.xml><?xml version="1.0" encoding="utf-8"?>
<a:theme xmlns:a="http://schemas.openxmlformats.org/drawingml/2006/main" name="WF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915</Words>
  <Application>Microsoft Office PowerPoint</Application>
  <PresentationFormat>On-screen Show (4:3)</PresentationFormat>
  <Paragraphs>127</Paragraphs>
  <Slides>13</Slides>
  <Notes>10</Notes>
  <HiddenSlides>0</HiddenSlides>
  <MMClips>2</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17" baseType="lpstr">
      <vt:lpstr>WFA Template</vt:lpstr>
      <vt:lpstr>PPT Template</vt:lpstr>
      <vt:lpstr>Microsoft Excel 97-2003 Worksheet</vt:lpstr>
      <vt:lpstr>Microsoft Excel Chart</vt:lpstr>
      <vt:lpstr>Transformación Digital:  Una visión global</vt:lpstr>
      <vt:lpstr>Gran prioridad para 66% de los miembros de la WFA</vt:lpstr>
      <vt:lpstr>Asegurar relevancia en la era del consumidor conectado, la principal motivación  </vt:lpstr>
      <vt:lpstr>Visión de Burberry: “la primera empresa completamente digital de principio a fin”</vt:lpstr>
      <vt:lpstr>PowerPoint Presentation</vt:lpstr>
      <vt:lpstr>Y qué piensan nuestros miembros… DIGITALFORUM, Paris </vt:lpstr>
      <vt:lpstr>Programas formales y para toda la organización cada vez más disponibles  P. ¿Cuenta con…</vt:lpstr>
      <vt:lpstr>El establecimiento de una estrategia clara y para toda la organización es un imperativo esencial </vt:lpstr>
      <vt:lpstr>Los departamentos de la organización deben colaborar plenamente para superar las barreras de la transformación P. ¿Hasta qué punto los siguientes factores están obstaculizando o inhibiendo sus esfuerzos de transformación digital?</vt:lpstr>
      <vt:lpstr>Normalmente el director de marketing/director digital dirige el proceso con la participación de varias partes interesadas  P. ¿Quién tiene la máxima responsabilidad y quién está involucrado en su proceso de transformación digital?</vt:lpstr>
      <vt:lpstr>Preferencias para que el director ejecutivo tenga la responsabilidad global, mientras el director digital dirige P. Para conseguir una transformación más eficaz, ¿quién cree que debería estar involucrado en el proceso?</vt:lpstr>
      <vt:lpstr>En resumen, la transformación digital…</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Asegurar relevancia en la era del consumidor conectado, la principal motivación  Q. Clasifique los siguientes motores e iniciativas de acuerdo a qué tan importantes son para la transformación digital de su organización?</dc:title>
  <dc:creator>user1</dc:creator>
  <cp:lastModifiedBy>user1</cp:lastModifiedBy>
  <cp:revision>45</cp:revision>
  <cp:lastPrinted>2015-06-11T19:04:14Z</cp:lastPrinted>
  <dcterms:created xsi:type="dcterms:W3CDTF">2015-06-11T10:15:43Z</dcterms:created>
  <dcterms:modified xsi:type="dcterms:W3CDTF">2015-06-17T17:06:03Z</dcterms:modified>
</cp:coreProperties>
</file>