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8" r:id="rId4"/>
    <p:sldId id="269" r:id="rId5"/>
    <p:sldId id="268" r:id="rId6"/>
    <p:sldId id="270" r:id="rId7"/>
    <p:sldId id="279" r:id="rId8"/>
    <p:sldId id="280" r:id="rId9"/>
    <p:sldId id="281" r:id="rId10"/>
    <p:sldId id="258" r:id="rId11"/>
    <p:sldId id="282" r:id="rId12"/>
    <p:sldId id="259" r:id="rId13"/>
    <p:sldId id="287" r:id="rId14"/>
    <p:sldId id="284" r:id="rId15"/>
    <p:sldId id="265" r:id="rId16"/>
    <p:sldId id="260" r:id="rId17"/>
    <p:sldId id="261" r:id="rId18"/>
    <p:sldId id="262" r:id="rId19"/>
    <p:sldId id="263" r:id="rId20"/>
    <p:sldId id="264" r:id="rId21"/>
    <p:sldId id="266" r:id="rId22"/>
    <p:sldId id="271" r:id="rId23"/>
    <p:sldId id="272" r:id="rId24"/>
    <p:sldId id="273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58" autoAdjust="0"/>
  </p:normalViewPr>
  <p:slideViewPr>
    <p:cSldViewPr snapToGrid="0" snapToObjects="1">
      <p:cViewPr>
        <p:scale>
          <a:sx n="150" d="100"/>
          <a:sy n="150" d="100"/>
        </p:scale>
        <p:origin x="-80" y="600"/>
      </p:cViewPr>
      <p:guideLst>
        <p:guide orient="horz" pos="150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88F6D-A6BC-B140-A675-96546BBC8C13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E578B-C29C-864B-A5DD-0627D974B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28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PONTO DE VISTA DE </a:t>
            </a:r>
            <a:r>
              <a:rPr lang="en-US" dirty="0" err="1" smtClean="0"/>
              <a:t>M</a:t>
            </a:r>
            <a:r>
              <a:rPr lang="en-US" dirty="0" err="1" smtClean="0"/>
              <a:t>íDIA</a:t>
            </a:r>
            <a:r>
              <a:rPr lang="en-US" dirty="0" smtClean="0"/>
              <a:t>, ELE NAO VEIO PARA SUBSTITUIR,</a:t>
            </a:r>
            <a:r>
              <a:rPr lang="en-US" baseline="0" dirty="0" smtClean="0"/>
              <a:t> MAS PARA AGREGAR.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E578B-C29C-864B-A5DD-0627D974B2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65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PONTO DE VISTA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6E578B-C29C-864B-A5DD-0627D974B2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7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8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1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6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2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00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3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8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82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5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33254-9348-7346-8A7A-7909901644A2}" type="datetimeFigureOut">
              <a:rPr lang="en-US" smtClean="0"/>
              <a:t>6/8/15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0F194-65A3-0041-B52B-12219C97E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3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7363" y="2691361"/>
            <a:ext cx="39146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b="1" dirty="0" smtClean="0">
                <a:solidFill>
                  <a:srgbClr val="FFFF00"/>
                </a:solidFill>
              </a:rPr>
              <a:t>FICAR</a:t>
            </a:r>
            <a:endParaRPr lang="en-US" sz="12000" dirty="0">
              <a:solidFill>
                <a:srgbClr val="FFFF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7092" y="2713426"/>
            <a:ext cx="4548954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 DIGITAL VEIO PARA </a:t>
            </a:r>
            <a:br>
              <a:rPr lang="en-US" sz="3200" dirty="0" smtClean="0">
                <a:solidFill>
                  <a:srgbClr val="FFFF00"/>
                </a:solidFill>
              </a:rPr>
            </a:b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765041" y="3211440"/>
            <a:ext cx="362067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9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45994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044" y="257916"/>
            <a:ext cx="8412956" cy="9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dirty="0" err="1" smtClean="0">
                <a:solidFill>
                  <a:srgbClr val="FFFFFF"/>
                </a:solidFill>
              </a:rPr>
              <a:t>É</a:t>
            </a:r>
            <a:r>
              <a:rPr lang="en-US" sz="3200" dirty="0" smtClean="0">
                <a:solidFill>
                  <a:srgbClr val="FFFFFF"/>
                </a:solidFill>
              </a:rPr>
              <a:t> REAL. AS PESSOAS GASTAM MAIS TEMPO </a:t>
            </a:r>
          </a:p>
          <a:p>
            <a:pPr>
              <a:lnSpc>
                <a:spcPct val="80000"/>
              </a:lnSpc>
            </a:pPr>
            <a:r>
              <a:rPr lang="en-US" sz="3350" dirty="0" smtClean="0">
                <a:solidFill>
                  <a:srgbClr val="FFFFFF"/>
                </a:solidFill>
              </a:rPr>
              <a:t>NOS MEIOS DIGITAIS  DO QUE VENDO TV</a:t>
            </a:r>
            <a:endParaRPr lang="en-US" sz="335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42967" y="644870"/>
            <a:ext cx="70831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42967" y="1049999"/>
            <a:ext cx="70831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4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6848" y="374827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FFFFFF"/>
                </a:solidFill>
              </a:rPr>
              <a:t>PARA SUBSTITUIR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4479" y="2083723"/>
            <a:ext cx="3918223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0" b="1" dirty="0" smtClean="0">
                <a:solidFill>
                  <a:schemeClr val="bg1"/>
                </a:solidFill>
              </a:rPr>
              <a:t>NÃO</a:t>
            </a:r>
            <a:endParaRPr lang="en-US" sz="15000" b="1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46100" y="4049092"/>
            <a:ext cx="347656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4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l="5294" t="35887" r="3673" b="6465"/>
          <a:stretch/>
        </p:blipFill>
        <p:spPr>
          <a:xfrm>
            <a:off x="-1" y="1693430"/>
            <a:ext cx="9144001" cy="32571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2909" y="1511351"/>
            <a:ext cx="758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BRASIL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35304" y="1026083"/>
            <a:ext cx="816999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35304" y="734598"/>
            <a:ext cx="816999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6095" y="401405"/>
            <a:ext cx="7863363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dirty="0" smtClean="0">
                <a:solidFill>
                  <a:srgbClr val="FFFFFF"/>
                </a:solidFill>
              </a:rPr>
              <a:t>NO BRASIL, O SHARE INVESTIMENTO EM </a:t>
            </a:r>
            <a:r>
              <a:rPr lang="en-US" sz="2500" dirty="0" smtClean="0">
                <a:solidFill>
                  <a:srgbClr val="FFFFFF"/>
                </a:solidFill>
              </a:rPr>
              <a:t>INTERNET </a:t>
            </a:r>
            <a:r>
              <a:rPr lang="en-US" sz="2500" dirty="0" smtClean="0">
                <a:solidFill>
                  <a:srgbClr val="FFFFFF"/>
                </a:solidFill>
              </a:rPr>
              <a:t>AINDA </a:t>
            </a:r>
            <a:r>
              <a:rPr lang="en-US" sz="2500" b="1" dirty="0" smtClean="0">
                <a:solidFill>
                  <a:srgbClr val="FFFF00"/>
                </a:solidFill>
              </a:rPr>
              <a:t>NÃO TEM A PROPORÇÃO </a:t>
            </a:r>
            <a:r>
              <a:rPr lang="en-US" sz="2500" dirty="0" smtClean="0">
                <a:solidFill>
                  <a:srgbClr val="FFFFFF"/>
                </a:solidFill>
              </a:rPr>
              <a:t>DE PAÍSES COMO EUA. OUTROS </a:t>
            </a:r>
            <a:r>
              <a:rPr lang="en-US" sz="2600" dirty="0" smtClean="0">
                <a:solidFill>
                  <a:srgbClr val="FFFFFF"/>
                </a:solidFill>
              </a:rPr>
              <a:t>MEIOS AINDA MOSTRAM-</a:t>
            </a:r>
            <a:r>
              <a:rPr lang="en-US" sz="2600" smtClean="0">
                <a:solidFill>
                  <a:srgbClr val="FFFFFF"/>
                </a:solidFill>
              </a:rPr>
              <a:t>SE </a:t>
            </a:r>
            <a:r>
              <a:rPr lang="en-US" sz="2600" b="1" smtClean="0">
                <a:solidFill>
                  <a:srgbClr val="FFFF00"/>
                </a:solidFill>
              </a:rPr>
              <a:t>RELEVANTES</a:t>
            </a:r>
            <a:endParaRPr lang="en-US" sz="2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304" y="1539991"/>
            <a:ext cx="535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EUA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834468" y="2441362"/>
            <a:ext cx="270934" cy="6477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41404" y="3217333"/>
            <a:ext cx="379577" cy="89295"/>
          </a:xfrm>
          <a:prstGeom prst="rightArrow">
            <a:avLst/>
          </a:prstGeom>
          <a:solidFill>
            <a:srgbClr val="FFA8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3265" y="2200438"/>
            <a:ext cx="5814764" cy="780685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FFFFFF"/>
                </a:solidFill>
              </a:rPr>
              <a:t>QUANDO O MEIO ENTREGA </a:t>
            </a:r>
            <a:r>
              <a:rPr lang="en-US" sz="8000" b="1" dirty="0" smtClean="0">
                <a:solidFill>
                  <a:srgbClr val="FFFFFF"/>
                </a:solidFill>
              </a:rPr>
              <a:t>RESULTADO</a:t>
            </a:r>
            <a:r>
              <a:rPr lang="en-US" sz="4000" dirty="0" smtClean="0">
                <a:solidFill>
                  <a:srgbClr val="FFFFFF"/>
                </a:solidFill>
              </a:rPr>
              <a:t>, 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3800" dirty="0" smtClean="0">
                <a:solidFill>
                  <a:srgbClr val="FFFFFF"/>
                </a:solidFill>
              </a:rPr>
              <a:t>O ANUNCIANTE NÃO TIRA </a:t>
            </a:r>
            <a:r>
              <a:rPr lang="en-US" sz="6200" b="1" dirty="0" smtClean="0">
                <a:solidFill>
                  <a:srgbClr val="FFFFFF"/>
                </a:solidFill>
              </a:rPr>
              <a:t>INVESTIMENTO</a:t>
            </a:r>
            <a:endParaRPr lang="en-US" sz="6200" u="sng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78400" y="1743965"/>
            <a:ext cx="45980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6504" y="2521375"/>
            <a:ext cx="45980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678400" y="3016976"/>
            <a:ext cx="45980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78400" y="3652044"/>
            <a:ext cx="45980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4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548" y="3817475"/>
            <a:ext cx="4074695" cy="722480"/>
          </a:xfrm>
        </p:spPr>
        <p:txBody>
          <a:bodyPr>
            <a:norm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</a:rPr>
              <a:t>MARTIN SORRELL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622" y="2618830"/>
            <a:ext cx="8088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FFFFFF"/>
                </a:solidFill>
              </a:rPr>
              <a:t>TALVEZ ESTEJAMOS SUBESTIMANDO O PODER DE ENGAJAMENTO</a:t>
            </a:r>
          </a:p>
          <a:p>
            <a:r>
              <a:rPr lang="en-US" sz="2200" i="1" dirty="0" smtClean="0">
                <a:solidFill>
                  <a:srgbClr val="FFFFFF"/>
                </a:solidFill>
              </a:rPr>
              <a:t> DE MEIOS COMO JORNAIS E REVISTAS</a:t>
            </a:r>
            <a:endParaRPr lang="en-US" sz="2200" i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908" y="919426"/>
            <a:ext cx="2446233" cy="160839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524782" y="4276145"/>
            <a:ext cx="2630184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24782" y="4100954"/>
            <a:ext cx="2630184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532" y="359657"/>
            <a:ext cx="8964669" cy="1836923"/>
          </a:xfrm>
        </p:spPr>
        <p:txBody>
          <a:bodyPr>
            <a:normAutofit/>
          </a:bodyPr>
          <a:lstStyle/>
          <a:p>
            <a:r>
              <a:rPr lang="en-US" sz="8700" b="1" dirty="0" smtClean="0">
                <a:solidFill>
                  <a:srgbClr val="FFFFFF"/>
                </a:solidFill>
              </a:rPr>
              <a:t>CONJUNTO</a:t>
            </a:r>
            <a:endParaRPr lang="en-US" sz="87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2609" y="1726039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+mj-lt"/>
              </a:rPr>
              <a:t>SOB O OLHAR DO PLANEJAMENTO E DA EXPERIÊNCIA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1765" y="519881"/>
            <a:ext cx="68738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FFFFFF"/>
                </a:solidFill>
                <a:latin typeface="+mj-lt"/>
              </a:rPr>
              <a:t>AS MÍDIAS DEVEM TRABALHAR EM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73744" y="29609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2037453" y="2007900"/>
            <a:ext cx="50894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37453" y="1726039"/>
            <a:ext cx="50894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037453" y="904831"/>
            <a:ext cx="508946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9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8850" y="15574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NÃO EXISTE MÍDIA</a:t>
            </a:r>
            <a:endParaRPr lang="en-US" sz="4000" u="sng" dirty="0">
              <a:solidFill>
                <a:srgbClr val="FFFF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4649" y="1925297"/>
            <a:ext cx="8229600" cy="142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 dirty="0" smtClean="0">
                <a:solidFill>
                  <a:srgbClr val="FFFFFF"/>
                </a:solidFill>
                <a:latin typeface="Calibri"/>
                <a:cs typeface="Calibri"/>
              </a:rPr>
              <a:t>NOVA OU VELHA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944894" y="2347739"/>
            <a:ext cx="393019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44894" y="2873315"/>
            <a:ext cx="393019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41982" y="1704793"/>
            <a:ext cx="4223086" cy="182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4900" b="1" dirty="0" smtClean="0">
                <a:solidFill>
                  <a:srgbClr val="FFFFFF"/>
                </a:solidFill>
                <a:latin typeface="Calibri"/>
                <a:cs typeface="Calibri"/>
              </a:rPr>
              <a:t>TRADICIONAL</a:t>
            </a:r>
          </a:p>
          <a:p>
            <a:pPr>
              <a:lnSpc>
                <a:spcPct val="70000"/>
              </a:lnSpc>
            </a:pPr>
            <a:r>
              <a:rPr lang="en-US" sz="4100" b="1" dirty="0" smtClean="0">
                <a:solidFill>
                  <a:srgbClr val="FFFFFF"/>
                </a:solidFill>
                <a:latin typeface="Calibri"/>
                <a:cs typeface="Calibri"/>
              </a:rPr>
              <a:t>OU INOVADORA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728783" y="1483210"/>
            <a:ext cx="4223086" cy="78068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NÃO EXISTE MÍDIA</a:t>
            </a:r>
            <a:endParaRPr lang="en-US" sz="3600" u="sng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20032" y="2066973"/>
            <a:ext cx="345944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120032" y="2570648"/>
            <a:ext cx="345944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20032" y="3008626"/>
            <a:ext cx="345944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25505" y="1354423"/>
            <a:ext cx="5109935" cy="2668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FFFF"/>
                </a:solidFill>
                <a:latin typeface="Calibri"/>
                <a:cs typeface="Calibri"/>
              </a:rPr>
              <a:t>ON OU </a:t>
            </a:r>
            <a:r>
              <a:rPr lang="en-US" sz="6000" b="1" i="1" dirty="0" smtClean="0">
                <a:solidFill>
                  <a:srgbClr val="FFFFFF"/>
                </a:solidFill>
                <a:latin typeface="Calibri"/>
                <a:cs typeface="Calibri"/>
              </a:rPr>
              <a:t>OFF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25505" y="1641899"/>
            <a:ext cx="5109935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NÃO EXISTE MÍDIA</a:t>
            </a:r>
            <a:endParaRPr lang="en-US" sz="3600" u="sng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62364" y="2405279"/>
            <a:ext cx="350323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62364" y="3007498"/>
            <a:ext cx="350323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6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288996" y="355150"/>
            <a:ext cx="5818909" cy="507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  <a:latin typeface="Baskerville"/>
                <a:cs typeface="Baskerville"/>
              </a:rPr>
              <a:t>{ SERGIO AMADO }</a:t>
            </a:r>
            <a:endParaRPr lang="en-US" sz="1400" dirty="0">
              <a:solidFill>
                <a:schemeClr val="bg1"/>
              </a:solidFill>
              <a:latin typeface="Baskerville"/>
              <a:cs typeface="Baskervill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021521" y="1856958"/>
            <a:ext cx="8983579" cy="1004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 smtClean="0">
                <a:solidFill>
                  <a:schemeClr val="bg1"/>
                </a:solidFill>
              </a:rPr>
              <a:t>INTEGRAÇÃO</a:t>
            </a:r>
            <a:endParaRPr lang="en-US" sz="60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24033" y="2648097"/>
            <a:ext cx="80266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ó.png"/>
          <p:cNvPicPr>
            <a:picLocks noChangeAspect="1"/>
          </p:cNvPicPr>
          <p:nvPr/>
        </p:nvPicPr>
        <p:blipFill rotWithShape="1">
          <a:blip r:embed="rId3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7" t="13279" r="21451" b="39583"/>
          <a:stretch/>
        </p:blipFill>
        <p:spPr>
          <a:xfrm rot="5400000">
            <a:off x="3978231" y="1877025"/>
            <a:ext cx="3175000" cy="28735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87874" y="2585377"/>
            <a:ext cx="8983579" cy="425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o</a:t>
            </a:r>
            <a:r>
              <a:rPr lang="pt-BR" sz="2000" dirty="0" smtClean="0">
                <a:solidFill>
                  <a:schemeClr val="bg1"/>
                </a:solidFill>
                <a:latin typeface="Calibri"/>
                <a:cs typeface="Calibri"/>
              </a:rPr>
              <a:t> mercado publicitário na visão das agências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93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95499" y="1930848"/>
            <a:ext cx="5095875" cy="134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RESOLVE</a:t>
            </a:r>
            <a:r>
              <a:rPr lang="en-US" sz="2800" dirty="0" smtClean="0">
                <a:solidFill>
                  <a:srgbClr val="FFFFFF"/>
                </a:solidFill>
              </a:rPr>
              <a:t> OU NÃO RESOLVE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ENGAJA </a:t>
            </a:r>
            <a:r>
              <a:rPr lang="en-US" sz="2800" dirty="0" smtClean="0">
                <a:solidFill>
                  <a:srgbClr val="FFFFFF"/>
                </a:solidFill>
              </a:rPr>
              <a:t>OU NÃO ENGAJA</a:t>
            </a:r>
          </a:p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FFFFFF"/>
                </a:solidFill>
              </a:rPr>
              <a:t>AGREGA</a:t>
            </a:r>
            <a:r>
              <a:rPr lang="en-US" sz="2800" dirty="0" smtClean="0">
                <a:solidFill>
                  <a:srgbClr val="FFFFFF"/>
                </a:solidFill>
              </a:rPr>
              <a:t> OU NÃO AGREGA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2825" y="587173"/>
            <a:ext cx="8229600" cy="134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FFFF"/>
                </a:solidFill>
              </a:rPr>
              <a:t>MÍDIA</a:t>
            </a:r>
            <a:endParaRPr lang="en-US" sz="7200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04063" y="2369772"/>
            <a:ext cx="38645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04063" y="2742053"/>
            <a:ext cx="38645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04063" y="3103385"/>
            <a:ext cx="386451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2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20817" y="528777"/>
            <a:ext cx="4223086" cy="13287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O </a:t>
            </a:r>
            <a:r>
              <a:rPr lang="en-US" sz="2400" b="1" dirty="0" smtClean="0">
                <a:solidFill>
                  <a:srgbClr val="FFFFFF"/>
                </a:solidFill>
              </a:rPr>
              <a:t>DESAFIO DO CLIENTE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500" dirty="0" err="1" smtClean="0">
                <a:solidFill>
                  <a:srgbClr val="FFFFFF"/>
                </a:solidFill>
              </a:rPr>
              <a:t>É</a:t>
            </a:r>
            <a:r>
              <a:rPr lang="en-US" sz="2500" dirty="0" smtClean="0">
                <a:solidFill>
                  <a:srgbClr val="FFFFFF"/>
                </a:solidFill>
              </a:rPr>
              <a:t> QUE DEFINE A MÍDIA</a:t>
            </a:r>
            <a:endParaRPr lang="en-US" sz="2500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70156" y="1295766"/>
            <a:ext cx="295585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70156" y="1602351"/>
            <a:ext cx="295585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03415" y="1602351"/>
            <a:ext cx="2288052" cy="109121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583" y="3817475"/>
            <a:ext cx="4074695" cy="722480"/>
          </a:xfrm>
        </p:spPr>
        <p:txBody>
          <a:bodyPr>
            <a:norm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</a:rPr>
              <a:t>DAVID OGILVY</a:t>
            </a:r>
            <a:endParaRPr lang="en-US" sz="1400" i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4622" y="2618830"/>
            <a:ext cx="8088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DIGA AOS SEUS CLIENTES O QUE FARIA SE ESTIVESSE</a:t>
            </a:r>
          </a:p>
          <a:p>
            <a:r>
              <a:rPr lang="en-US" sz="2200" dirty="0" smtClean="0">
                <a:solidFill>
                  <a:srgbClr val="FFFFFF"/>
                </a:solidFill>
              </a:rPr>
              <a:t>NO LUGAR DELE</a:t>
            </a:r>
            <a:endParaRPr lang="en-US" sz="220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4782" y="4276145"/>
            <a:ext cx="2630184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524782" y="4100954"/>
            <a:ext cx="2630184" cy="0"/>
          </a:xfrm>
          <a:prstGeom prst="line">
            <a:avLst/>
          </a:prstGeom>
          <a:ln w="63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06-02 at 11.26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95"/>
          <a:stretch/>
        </p:blipFill>
        <p:spPr>
          <a:xfrm>
            <a:off x="1078908" y="919426"/>
            <a:ext cx="2446233" cy="171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9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658233" y="3306943"/>
            <a:ext cx="2604314" cy="53871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OBRIGADO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43087" y="3751902"/>
            <a:ext cx="182825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02415" y="3423626"/>
            <a:ext cx="3568924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1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4192960" y="1314483"/>
            <a:ext cx="7862295" cy="2589395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600" dirty="0" smtClean="0">
                <a:solidFill>
                  <a:schemeClr val="bg1"/>
                </a:solidFill>
              </a:rPr>
              <a:t>INTEGRAÇÃO CLIENTE|AGÊNCIA</a:t>
            </a:r>
            <a:r>
              <a:rPr lang="en-US" sz="4500" dirty="0" smtClean="0">
                <a:solidFill>
                  <a:schemeClr val="bg1"/>
                </a:solidFill>
              </a:rPr>
              <a:t/>
            </a:r>
            <a:br>
              <a:rPr lang="en-US" sz="4500" dirty="0" smtClean="0">
                <a:solidFill>
                  <a:schemeClr val="bg1"/>
                </a:solidFill>
              </a:rPr>
            </a:br>
            <a:r>
              <a:rPr lang="en-US" sz="4500" dirty="0" smtClean="0">
                <a:solidFill>
                  <a:schemeClr val="bg1"/>
                </a:solidFill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</a:rPr>
              <a:t>DISCURSO X</a:t>
            </a:r>
            <a:r>
              <a:rPr lang="en-US" sz="3800" dirty="0">
                <a:solidFill>
                  <a:schemeClr val="bg1"/>
                </a:solidFill>
              </a:rPr>
              <a:t> </a:t>
            </a:r>
            <a:r>
              <a:rPr lang="en-US" sz="3800" b="1" dirty="0" smtClean="0">
                <a:solidFill>
                  <a:schemeClr val="bg1"/>
                </a:solidFill>
              </a:rPr>
              <a:t>PRÁTICA</a:t>
            </a:r>
            <a:endParaRPr lang="en-US" sz="380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92467" y="2670498"/>
            <a:ext cx="671089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16x9 mixtu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0"/>
          <a:stretch/>
        </p:blipFill>
        <p:spPr>
          <a:xfrm>
            <a:off x="0" y="0"/>
            <a:ext cx="5167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1432238" y="1533833"/>
            <a:ext cx="6140836" cy="1859789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NUNCA FOMOS TÃO DEMANDADOS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E ENVOLVIDOS NO 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BUSINESS DO CLIENTE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974523" y="2651874"/>
            <a:ext cx="50958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974523" y="3128514"/>
            <a:ext cx="50958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6x9in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16x9 yellow.png"/>
          <p:cNvPicPr>
            <a:picLocks noChangeAspect="1"/>
          </p:cNvPicPr>
          <p:nvPr/>
        </p:nvPicPr>
        <p:blipFill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78" y="1692909"/>
            <a:ext cx="6229684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000" b="1" dirty="0" smtClean="0">
                <a:solidFill>
                  <a:srgbClr val="FFFFFF"/>
                </a:solidFill>
              </a:rPr>
              <a:t>OPINIÃO</a:t>
            </a:r>
          </a:p>
          <a:p>
            <a:pPr algn="ctr">
              <a:lnSpc>
                <a:spcPct val="80000"/>
              </a:lnSpc>
            </a:pPr>
            <a:r>
              <a:rPr lang="en-US" sz="3000" b="1" dirty="0" smtClean="0">
                <a:solidFill>
                  <a:srgbClr val="FFFFFF"/>
                </a:solidFill>
              </a:rPr>
              <a:t>CO-RESPONSABILIDADE</a:t>
            </a:r>
          </a:p>
          <a:p>
            <a:pPr algn="ctr">
              <a:lnSpc>
                <a:spcPct val="80000"/>
              </a:lnSpc>
            </a:pPr>
            <a:r>
              <a:rPr lang="en-US" sz="3200" b="1" dirty="0" smtClean="0">
                <a:solidFill>
                  <a:srgbClr val="FFFFFF"/>
                </a:solidFill>
              </a:rPr>
              <a:t>TOMADA DE DECISÃO</a:t>
            </a:r>
            <a:endParaRPr lang="en-US" sz="3200" b="1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434138" y="2578155"/>
            <a:ext cx="685745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010362" y="1788158"/>
            <a:ext cx="24924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074237" y="1788158"/>
            <a:ext cx="79375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010364" y="3426787"/>
            <a:ext cx="38576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10364" y="3014037"/>
            <a:ext cx="38576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16x9 colou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89"/>
          <a:stretch/>
        </p:blipFill>
        <p:spPr>
          <a:xfrm>
            <a:off x="0" y="0"/>
            <a:ext cx="43352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425786" y="1687647"/>
            <a:ext cx="8173453" cy="299520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900" b="1" dirty="0" smtClean="0">
                <a:solidFill>
                  <a:srgbClr val="FFFFFF"/>
                </a:solidFill>
              </a:rPr>
              <a:t>DO LADO DOS CLIENTES</a:t>
            </a:r>
            <a:r>
              <a:rPr lang="en-US" sz="5000" b="1" dirty="0" smtClean="0">
                <a:solidFill>
                  <a:srgbClr val="FFFFFF"/>
                </a:solidFill>
              </a:rPr>
              <a:t>,</a:t>
            </a:r>
            <a:r>
              <a:rPr lang="en-US" sz="59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smtClean="0">
                <a:solidFill>
                  <a:srgbClr val="FFFFFF"/>
                </a:solidFill>
              </a:rPr>
              <a:t>ESTRUTURAS CADA VEZ MAIS</a:t>
            </a:r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sz="7600" dirty="0" smtClean="0">
                <a:solidFill>
                  <a:srgbClr val="FFFFFF"/>
                </a:solidFill>
              </a:rPr>
              <a:t>ENXUTAS | JOVENS</a:t>
            </a:r>
            <a:r>
              <a:rPr lang="en-US" dirty="0" smtClean="0">
                <a:solidFill>
                  <a:srgbClr val="FFFFFF"/>
                </a:solidFill>
              </a:rPr>
              <a:t/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PRESSIONADAS POR RESULTADO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0250" y="2406914"/>
            <a:ext cx="7366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30252" y="2994290"/>
            <a:ext cx="75406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30252" y="3883290"/>
            <a:ext cx="38893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48252" y="3883290"/>
            <a:ext cx="32226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0252" y="4486539"/>
            <a:ext cx="75406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7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727776" y="499146"/>
            <a:ext cx="5582578" cy="169071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7000" b="1" dirty="0" smtClean="0">
                <a:solidFill>
                  <a:srgbClr val="FFFFFF"/>
                </a:solidFill>
              </a:rPr>
              <a:t>DE QUEM </a:t>
            </a:r>
            <a:r>
              <a:rPr lang="en-US" sz="7000" b="1" dirty="0" err="1" smtClean="0">
                <a:solidFill>
                  <a:srgbClr val="FFFFFF"/>
                </a:solidFill>
              </a:rPr>
              <a:t>É</a:t>
            </a:r>
            <a:r>
              <a:rPr lang="en-US" sz="7000" b="1" dirty="0" smtClean="0">
                <a:solidFill>
                  <a:srgbClr val="FFFFFF"/>
                </a:solidFill>
              </a:rPr>
              <a:t> A </a:t>
            </a:r>
            <a:r>
              <a:rPr lang="en-US" sz="4800" b="1" dirty="0" smtClean="0">
                <a:solidFill>
                  <a:srgbClr val="FFFFFF"/>
                </a:solidFill>
              </a:rPr>
              <a:t>RESPONSABILIDADE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216907" y="2815150"/>
            <a:ext cx="2604316" cy="788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0" b="1" dirty="0" smtClean="0">
                <a:solidFill>
                  <a:srgbClr val="FFFFFF"/>
                </a:solidFill>
              </a:rPr>
              <a:t>?</a:t>
            </a:r>
            <a:endParaRPr lang="en-US" sz="24000" b="1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92555" y="1344044"/>
            <a:ext cx="447675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92555" y="1983488"/>
            <a:ext cx="447675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92555" y="745238"/>
            <a:ext cx="341312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163510" y="745238"/>
            <a:ext cx="60579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16x9 transp.png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548824" y="1138752"/>
            <a:ext cx="6393995" cy="2434376"/>
          </a:xfrm>
        </p:spPr>
        <p:txBody>
          <a:bodyPr>
            <a:normAutofit fontScale="90000"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5100" dirty="0" smtClean="0">
                <a:solidFill>
                  <a:schemeClr val="bg1"/>
                </a:solidFill>
              </a:rPr>
              <a:t>AGÊNCIAS</a:t>
            </a:r>
            <a:r>
              <a:rPr lang="en-US" sz="4000" dirty="0" smtClean="0">
                <a:solidFill>
                  <a:schemeClr val="bg1"/>
                </a:solidFill>
              </a:rPr>
              <a:t/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CONSTRÓEM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3800" b="1" dirty="0" smtClean="0">
                <a:solidFill>
                  <a:schemeClr val="bg1"/>
                </a:solidFill>
              </a:rPr>
              <a:t>MARCAS</a:t>
            </a:r>
            <a:r>
              <a:rPr lang="en-US" sz="3800" dirty="0" smtClean="0">
                <a:solidFill>
                  <a:schemeClr val="bg1"/>
                </a:solidFill>
              </a:rPr>
              <a:t> QUE</a:t>
            </a:r>
            <a:br>
              <a:rPr lang="en-US" sz="38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ALAVANCAM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900" b="1" dirty="0" smtClean="0">
                <a:solidFill>
                  <a:schemeClr val="bg1"/>
                </a:solidFill>
              </a:rPr>
              <a:t>NEGÓCIOS</a:t>
            </a:r>
            <a:endParaRPr lang="en-US" sz="49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389996" y="2707349"/>
            <a:ext cx="345538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53376" y="1853293"/>
            <a:ext cx="24920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53376" y="2302220"/>
            <a:ext cx="24920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53376" y="3134377"/>
            <a:ext cx="24920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53376" y="3681850"/>
            <a:ext cx="249200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7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3962892" y="1561353"/>
            <a:ext cx="6050895" cy="160781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INTEGRAÇÃO DOS </a:t>
            </a:r>
            <a:r>
              <a:rPr lang="en-US" sz="3600" b="1" dirty="0" smtClean="0">
                <a:solidFill>
                  <a:schemeClr val="bg1"/>
                </a:solidFill>
              </a:rPr>
              <a:t>MEIOS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4150" dirty="0" smtClean="0">
                <a:solidFill>
                  <a:schemeClr val="bg1"/>
                </a:solidFill>
              </a:rPr>
              <a:t>MODA X EFETIVIDADE</a:t>
            </a:r>
            <a:endParaRPr lang="en-US" sz="4150" b="1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725957" y="2484376"/>
            <a:ext cx="604655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61567" y="2988050"/>
            <a:ext cx="4710944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9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7311</TotalTime>
  <Words>193</Words>
  <Application>Microsoft Macintosh PowerPoint</Application>
  <PresentationFormat>On-screen Show (16:9)</PresentationFormat>
  <Paragraphs>50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  INTEGRAÇÃO CLIENTE|AGÊNCIA  DISCURSO X PRÁTICA</vt:lpstr>
      <vt:lpstr>NUNCA FOMOS TÃO DEMANDADOS  E ENVOLVIDOS NO  BUSINESS DO CLIENTE</vt:lpstr>
      <vt:lpstr>PowerPoint Presentation</vt:lpstr>
      <vt:lpstr>DO LADO DOS CLIENTES, ESTRUTURAS CADA VEZ MAIS ENXUTAS | JOVENS PRESSIONADAS POR RESULTADO</vt:lpstr>
      <vt:lpstr>DE QUEM É A RESPONSABILIDADE</vt:lpstr>
      <vt:lpstr> AGÊNCIAS CONSTRÓEM MARCAS QUE ALAVANCAM NEGÓCIOS</vt:lpstr>
      <vt:lpstr> INTEGRAÇÃO DOS MEIOS MODA X EFETIVIDADE</vt:lpstr>
      <vt:lpstr>O DIGITAL VEIO PARA  </vt:lpstr>
      <vt:lpstr> </vt:lpstr>
      <vt:lpstr>PARA SUBSTITUIR</vt:lpstr>
      <vt:lpstr>PowerPoint Presentation</vt:lpstr>
      <vt:lpstr>QUANDO O MEIO ENTREGA RESULTADO,  O ANUNCIANTE NÃO TIRA INVESTIMENTO</vt:lpstr>
      <vt:lpstr>MARTIN SORRELL</vt:lpstr>
      <vt:lpstr>CONJUNTO</vt:lpstr>
      <vt:lpstr>NÃO EXISTE MÍDIA</vt:lpstr>
      <vt:lpstr>NÃO EXISTE MÍDIA</vt:lpstr>
      <vt:lpstr>NÃO EXISTE MÍDIA</vt:lpstr>
      <vt:lpstr>PowerPoint Presentation</vt:lpstr>
      <vt:lpstr> O DESAFIO DO CLIENTE É QUE DEFINE A MÍDIA</vt:lpstr>
      <vt:lpstr>DAVID OGILVY</vt:lpstr>
      <vt:lpstr>OBRIGADO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Daniela Bombonato</cp:lastModifiedBy>
  <cp:revision>59</cp:revision>
  <dcterms:created xsi:type="dcterms:W3CDTF">2015-06-03T21:22:26Z</dcterms:created>
  <dcterms:modified xsi:type="dcterms:W3CDTF">2015-06-08T23:40:03Z</dcterms:modified>
</cp:coreProperties>
</file>